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s/slide215.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211.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s/slide216.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9"/>
  </p:notesMasterIdLst>
  <p:sldIdLst>
    <p:sldId id="369" r:id="rId2"/>
    <p:sldId id="370"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482"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5DA51D-AA6A-47E6-88E0-5B844A911A1E}" type="datetimeFigureOut">
              <a:rPr lang="en-US" smtClean="0"/>
              <a:t>11/21/2020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03A9A8-EA14-4BD2-A6E0-08595D7F02DE}"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462669-538E-45E4-B31D-60CE8737EB62}" type="slidenum">
              <a:rPr lang="en-US" smtClean="0"/>
              <a:t>115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05022AF-2714-45B4-88A4-BD138567ADCD}"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A431E1-7386-4ABE-9115-27B569287D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5022AF-2714-45B4-88A4-BD138567ADCD}"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A431E1-7386-4ABE-9115-27B569287D9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5022AF-2714-45B4-88A4-BD138567ADCD}"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A431E1-7386-4ABE-9115-27B569287D9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5022AF-2714-45B4-88A4-BD138567ADCD}"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A431E1-7386-4ABE-9115-27B569287D9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5022AF-2714-45B4-88A4-BD138567ADCD}"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A431E1-7386-4ABE-9115-27B569287D9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05022AF-2714-45B4-88A4-BD138567ADCD}" type="datetimeFigureOut">
              <a:rPr lang="en-US" smtClean="0"/>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A431E1-7386-4ABE-9115-27B569287D9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05022AF-2714-45B4-88A4-BD138567ADCD}" type="datetimeFigureOut">
              <a:rPr lang="en-US" smtClean="0"/>
              <a:t>11/21/2020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A431E1-7386-4ABE-9115-27B569287D9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05022AF-2714-45B4-88A4-BD138567ADCD}" type="datetimeFigureOut">
              <a:rPr lang="en-US" smtClean="0"/>
              <a:t>11/21/2020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A431E1-7386-4ABE-9115-27B569287D9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5022AF-2714-45B4-88A4-BD138567ADCD}" type="datetimeFigureOut">
              <a:rPr lang="en-US" smtClean="0"/>
              <a:t>11/21/2020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A431E1-7386-4ABE-9115-27B569287D9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5022AF-2714-45B4-88A4-BD138567ADCD}" type="datetimeFigureOut">
              <a:rPr lang="en-US" smtClean="0"/>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A431E1-7386-4ABE-9115-27B569287D9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5022AF-2714-45B4-88A4-BD138567ADCD}" type="datetimeFigureOut">
              <a:rPr lang="en-US" smtClean="0"/>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A431E1-7386-4ABE-9115-27B569287D9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5022AF-2714-45B4-88A4-BD138567ADCD}" type="datetimeFigureOut">
              <a:rPr lang="en-US" smtClean="0"/>
              <a:t>11/21/2020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A431E1-7386-4ABE-9115-27B569287D9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5.gi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2" Type="http://schemas.openxmlformats.org/officeDocument/2006/relationships/image" Target="../media/image136.gi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hyperlink" Target="https://www.youtube.com/watch?v=2cqgg0PPRNg" TargetMode="External"/><Relationship Id="rId4" Type="http://schemas.openxmlformats.org/officeDocument/2006/relationships/image" Target="../media/image2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5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hyperlink" Target="https://www.eeeguide.com/wp-content/uploads/2016/09/Triangular-Wave-Generator-Using-Op-amp-5.jpg" TargetMode="External"/><Relationship Id="rId1" Type="http://schemas.openxmlformats.org/officeDocument/2006/relationships/slideLayout" Target="../slideLayouts/slideLayout2.xml"/><Relationship Id="rId4" Type="http://schemas.openxmlformats.org/officeDocument/2006/relationships/image" Target="../media/image169.jpe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0.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jpeg"/><Relationship Id="rId1" Type="http://schemas.openxmlformats.org/officeDocument/2006/relationships/slideLayout" Target="../slideLayouts/slideLayout2.xml"/><Relationship Id="rId4" Type="http://schemas.openxmlformats.org/officeDocument/2006/relationships/image" Target="../media/image174.jpeg"/></Relationships>
</file>

<file path=ppt/slides/_rels/slide17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gi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8" Type="http://schemas.openxmlformats.org/officeDocument/2006/relationships/image" Target="../media/image200.jpe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89.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19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19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24.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26.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27.jpe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29.jpe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31.jpe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32.jpe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electronicshub.org/instrumentation-amplifier-basics-applications/"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2.xml"/><Relationship Id="rId4" Type="http://schemas.openxmlformats.org/officeDocument/2006/relationships/image" Target="../media/image53.gif"/></Relationships>
</file>

<file path=ppt/slides/_rels/slide36.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gif"/><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3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circuitdigest.com/tutorial/butterworth-filters-first-order-and-second-order-low-pass-butterworth-filters"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est Linear Integrated Circuits Books: Learn Electronics System"/>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709" y="728682"/>
            <a:ext cx="9152709" cy="613410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1305440" y="107921"/>
            <a:ext cx="6828664" cy="58477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IN" sz="3200" b="1" dirty="0" smtClean="0">
                <a:solidFill>
                  <a:schemeClr val="bg1"/>
                </a:solidFill>
                <a:latin typeface="Times New Roman" pitchFamily="18" charset="0"/>
                <a:cs typeface="Times New Roman" pitchFamily="18" charset="0"/>
              </a:rPr>
              <a:t>15EC502 – Linear Integrated Circuits</a:t>
            </a:r>
            <a:endParaRPr lang="en-IN" sz="32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336785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Summing Amplifier (Inverting)</a:t>
            </a:r>
          </a:p>
        </p:txBody>
      </p:sp>
      <p:sp>
        <p:nvSpPr>
          <p:cNvPr id="6" name="TextBox 5"/>
          <p:cNvSpPr txBox="1"/>
          <p:nvPr/>
        </p:nvSpPr>
        <p:spPr>
          <a:xfrm>
            <a:off x="395536" y="1916832"/>
            <a:ext cx="1401346" cy="523220"/>
          </a:xfrm>
          <a:prstGeom prst="rect">
            <a:avLst/>
          </a:prstGeom>
          <a:solidFill>
            <a:schemeClr val="accent3">
              <a:lumMod val="40000"/>
              <a:lumOff val="60000"/>
            </a:schemeClr>
          </a:solidFill>
        </p:spPr>
        <p:txBody>
          <a:bodyPr wrap="none" rtlCol="0">
            <a:spAutoFit/>
          </a:bodyPr>
          <a:lstStyle/>
          <a:p>
            <a:r>
              <a:rPr lang="en-IN" sz="2800" dirty="0" smtClean="0">
                <a:latin typeface="Times New Roman" pitchFamily="18" charset="0"/>
                <a:cs typeface="Times New Roman" pitchFamily="18" charset="0"/>
              </a:rPr>
              <a:t>Solution</a:t>
            </a:r>
            <a:endParaRPr lang="en-IN" sz="28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04888" y="2928938"/>
            <a:ext cx="7134225" cy="1000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3948192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AutoShape 2" descr="Wide band reject filter"/>
          <p:cNvSpPr>
            <a:spLocks noChangeAspect="1" noChangeArrowheads="1"/>
          </p:cNvSpPr>
          <p:nvPr/>
        </p:nvSpPr>
        <p:spPr bwMode="auto">
          <a:xfrm>
            <a:off x="155575" y="-2224088"/>
            <a:ext cx="6648450" cy="46386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72036" name="AutoShape 4" descr="Wide band reject filter"/>
          <p:cNvSpPr>
            <a:spLocks noChangeAspect="1" noChangeArrowheads="1"/>
          </p:cNvSpPr>
          <p:nvPr/>
        </p:nvSpPr>
        <p:spPr bwMode="auto">
          <a:xfrm>
            <a:off x="155575" y="-2224088"/>
            <a:ext cx="6648450" cy="46386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2037" name="Picture 5"/>
          <p:cNvPicPr>
            <a:picLocks noChangeAspect="1" noChangeArrowheads="1"/>
          </p:cNvPicPr>
          <p:nvPr/>
        </p:nvPicPr>
        <p:blipFill>
          <a:blip r:embed="rId2" cstate="print"/>
          <a:srcRect b="3430"/>
          <a:stretch>
            <a:fillRect/>
          </a:stretch>
        </p:blipFill>
        <p:spPr bwMode="auto">
          <a:xfrm>
            <a:off x="1247775" y="1397695"/>
            <a:ext cx="6648450" cy="4479577"/>
          </a:xfrm>
          <a:prstGeom prst="rect">
            <a:avLst/>
          </a:prstGeom>
          <a:ln>
            <a:noFill/>
          </a:ln>
          <a:effectLst>
            <a:outerShdw blurRad="292100" dist="139700" dir="2700000" algn="tl" rotWithShape="0">
              <a:srgbClr val="333333">
                <a:alpha val="65000"/>
              </a:srgbClr>
            </a:outerShdw>
          </a:effectLst>
        </p:spPr>
      </p:pic>
      <p:sp>
        <p:nvSpPr>
          <p:cNvPr id="7"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8" name="TextBox 7"/>
          <p:cNvSpPr txBox="1"/>
          <p:nvPr/>
        </p:nvSpPr>
        <p:spPr>
          <a:xfrm>
            <a:off x="0" y="836712"/>
            <a:ext cx="258500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Wide Band Reject Filter</a:t>
            </a:r>
            <a:endParaRPr lang="en-US" b="1" dirty="0">
              <a:latin typeface="Times New Roman" pitchFamily="18" charset="0"/>
              <a:cs typeface="Times New Roman" pitchFamily="18"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96" y="1340768"/>
            <a:ext cx="8964488"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Design a basic wide-band, RC band stop filter with a lower cut-off frequency of 200Hz and a higher cut-off frequency of 800Hz. Find the geometric center frequency, -3dB bandwidth and Q of the circuit.</a:t>
            </a:r>
            <a:endParaRPr lang="en-US" dirty="0">
              <a:latin typeface="Times New Roman" pitchFamily="18" charset="0"/>
              <a:cs typeface="Times New Roman" pitchFamily="18" charset="0"/>
            </a:endParaRPr>
          </a:p>
        </p:txBody>
      </p:sp>
      <p:sp>
        <p:nvSpPr>
          <p:cNvPr id="5"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6" name="TextBox 5"/>
          <p:cNvSpPr txBox="1"/>
          <p:nvPr/>
        </p:nvSpPr>
        <p:spPr>
          <a:xfrm>
            <a:off x="0" y="836712"/>
            <a:ext cx="258500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Wide Band Reject Filter</a:t>
            </a:r>
            <a:endParaRPr lang="en-US" b="1" dirty="0">
              <a:latin typeface="Times New Roman" pitchFamily="18" charset="0"/>
              <a:cs typeface="Times New Roman" pitchFamily="18" charset="0"/>
            </a:endParaRPr>
          </a:p>
        </p:txBody>
      </p:sp>
      <p:sp>
        <p:nvSpPr>
          <p:cNvPr id="173058" name="AutoShape 2" descr="low pass filter section"/>
          <p:cNvSpPr>
            <a:spLocks noChangeAspect="1" noChangeArrowheads="1"/>
          </p:cNvSpPr>
          <p:nvPr/>
        </p:nvSpPr>
        <p:spPr bwMode="auto">
          <a:xfrm>
            <a:off x="155575" y="-731838"/>
            <a:ext cx="4724400" cy="1533526"/>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3059" name="Picture 3"/>
          <p:cNvPicPr>
            <a:picLocks noChangeAspect="1" noChangeArrowheads="1"/>
          </p:cNvPicPr>
          <p:nvPr/>
        </p:nvPicPr>
        <p:blipFill>
          <a:blip r:embed="rId2" cstate="print"/>
          <a:srcRect b="13418"/>
          <a:stretch>
            <a:fillRect/>
          </a:stretch>
        </p:blipFill>
        <p:spPr bwMode="auto">
          <a:xfrm>
            <a:off x="1187624" y="2388146"/>
            <a:ext cx="6400800" cy="4469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258500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Wide Band Reject Filter</a:t>
            </a:r>
            <a:endParaRPr lang="en-US" b="1" dirty="0">
              <a:latin typeface="Times New Roman" pitchFamily="18" charset="0"/>
              <a:cs typeface="Times New Roman" pitchFamily="18" charset="0"/>
            </a:endParaRPr>
          </a:p>
        </p:txBody>
      </p:sp>
      <p:pic>
        <p:nvPicPr>
          <p:cNvPr id="174082" name="Picture 2"/>
          <p:cNvPicPr>
            <a:picLocks noChangeAspect="1" noChangeArrowheads="1"/>
          </p:cNvPicPr>
          <p:nvPr/>
        </p:nvPicPr>
        <p:blipFill>
          <a:blip r:embed="rId2" cstate="print"/>
          <a:srcRect/>
          <a:stretch>
            <a:fillRect/>
          </a:stretch>
        </p:blipFill>
        <p:spPr bwMode="auto">
          <a:xfrm>
            <a:off x="0" y="1268760"/>
            <a:ext cx="5514975" cy="2486025"/>
          </a:xfrm>
          <a:prstGeom prst="rect">
            <a:avLst/>
          </a:prstGeom>
          <a:ln>
            <a:noFill/>
          </a:ln>
          <a:effectLst>
            <a:outerShdw blurRad="292100" dist="139700" dir="2700000" algn="tl" rotWithShape="0">
              <a:srgbClr val="333333">
                <a:alpha val="65000"/>
              </a:srgbClr>
            </a:outerShdw>
          </a:effectLst>
        </p:spPr>
      </p:pic>
      <p:pic>
        <p:nvPicPr>
          <p:cNvPr id="174083" name="Picture 3"/>
          <p:cNvPicPr>
            <a:picLocks noChangeAspect="1" noChangeArrowheads="1"/>
          </p:cNvPicPr>
          <p:nvPr/>
        </p:nvPicPr>
        <p:blipFill>
          <a:blip r:embed="rId3" cstate="print"/>
          <a:srcRect/>
          <a:stretch>
            <a:fillRect/>
          </a:stretch>
        </p:blipFill>
        <p:spPr bwMode="auto">
          <a:xfrm>
            <a:off x="3460179" y="3789040"/>
            <a:ext cx="5648325" cy="30765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158248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a:t>
            </a:r>
            <a:endParaRPr lang="en-US" b="1" dirty="0">
              <a:latin typeface="Times New Roman" pitchFamily="18" charset="0"/>
              <a:cs typeface="Times New Roman" pitchFamily="18" charset="0"/>
            </a:endParaRPr>
          </a:p>
        </p:txBody>
      </p:sp>
      <p:sp>
        <p:nvSpPr>
          <p:cNvPr id="6" name="Rectangle 5"/>
          <p:cNvSpPr/>
          <p:nvPr/>
        </p:nvSpPr>
        <p:spPr>
          <a:xfrm>
            <a:off x="35496" y="1340768"/>
            <a:ext cx="8964488"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The Other names are,</a:t>
            </a:r>
          </a:p>
          <a:p>
            <a:pPr marL="747713" indent="-342900" algn="just">
              <a:buFont typeface="+mj-lt"/>
              <a:buAutoNum type="arabicPeriod"/>
            </a:pPr>
            <a:r>
              <a:rPr lang="en-US" dirty="0" smtClean="0">
                <a:latin typeface="Times New Roman" pitchFamily="18" charset="0"/>
                <a:cs typeface="Times New Roman" pitchFamily="18" charset="0"/>
              </a:rPr>
              <a:t>Phase shift Filters</a:t>
            </a:r>
          </a:p>
          <a:p>
            <a:pPr marL="747713" indent="-342900" algn="just">
              <a:buFont typeface="+mj-lt"/>
              <a:buAutoNum type="arabicPeriod"/>
            </a:pPr>
            <a:r>
              <a:rPr lang="en-US" dirty="0" smtClean="0">
                <a:latin typeface="Times New Roman" pitchFamily="18" charset="0"/>
                <a:cs typeface="Times New Roman" pitchFamily="18" charset="0"/>
              </a:rPr>
              <a:t>Constant delay Filters</a:t>
            </a:r>
          </a:p>
          <a:p>
            <a:pPr marL="747713" indent="-342900" algn="just"/>
            <a:endParaRPr lang="en-US" dirty="0" smtClean="0">
              <a:latin typeface="Times New Roman" pitchFamily="18" charset="0"/>
              <a:cs typeface="Times New Roman" pitchFamily="18" charset="0"/>
            </a:endParaRPr>
          </a:p>
          <a:p>
            <a:pPr marL="747713" indent="-342900" algn="just"/>
            <a:r>
              <a:rPr lang="en-US" dirty="0" smtClean="0">
                <a:latin typeface="Times New Roman" pitchFamily="18" charset="0"/>
                <a:cs typeface="Times New Roman" pitchFamily="18" charset="0"/>
              </a:rPr>
              <a:t>The phase difference between input and output is </a:t>
            </a:r>
            <a:r>
              <a:rPr lang="en-US" b="1" dirty="0" smtClean="0">
                <a:solidFill>
                  <a:srgbClr val="FF0000"/>
                </a:solidFill>
                <a:latin typeface="Times New Roman" pitchFamily="18" charset="0"/>
                <a:cs typeface="Times New Roman" pitchFamily="18" charset="0"/>
              </a:rPr>
              <a:t>CONSTANT</a:t>
            </a:r>
            <a:r>
              <a:rPr lang="en-US" dirty="0" smtClean="0">
                <a:latin typeface="Times New Roman" pitchFamily="18" charset="0"/>
                <a:cs typeface="Times New Roman" pitchFamily="18" charset="0"/>
              </a:rPr>
              <a:t> among all frequencies.</a:t>
            </a:r>
          </a:p>
        </p:txBody>
      </p:sp>
      <p:sp>
        <p:nvSpPr>
          <p:cNvPr id="7" name="Rectangle 6"/>
          <p:cNvSpPr/>
          <p:nvPr/>
        </p:nvSpPr>
        <p:spPr>
          <a:xfrm>
            <a:off x="42028" y="2959784"/>
            <a:ext cx="8964488"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There are two types, </a:t>
            </a:r>
          </a:p>
          <a:p>
            <a:pPr marL="747713" indent="-342900" algn="just">
              <a:buFont typeface="+mj-lt"/>
              <a:buAutoNum type="arabicPeriod"/>
            </a:pPr>
            <a:r>
              <a:rPr lang="en-US" dirty="0" smtClean="0">
                <a:latin typeface="Times New Roman" pitchFamily="18" charset="0"/>
                <a:cs typeface="Times New Roman" pitchFamily="18" charset="0"/>
              </a:rPr>
              <a:t>Phase Lag Filters</a:t>
            </a:r>
          </a:p>
          <a:p>
            <a:pPr marL="747713" indent="-342900" algn="just">
              <a:buFont typeface="+mj-lt"/>
              <a:buAutoNum type="arabicPeriod"/>
            </a:pPr>
            <a:r>
              <a:rPr lang="en-US" dirty="0" smtClean="0">
                <a:latin typeface="Times New Roman" pitchFamily="18" charset="0"/>
                <a:cs typeface="Times New Roman" pitchFamily="18" charset="0"/>
              </a:rPr>
              <a:t>Phase Lead Filters</a:t>
            </a:r>
          </a:p>
          <a:p>
            <a:pPr marL="747713" indent="-342900" algn="just"/>
            <a:endParaRPr lang="en-US" dirty="0" smtClean="0">
              <a:latin typeface="Times New Roman" pitchFamily="18" charset="0"/>
              <a:cs typeface="Times New Roman" pitchFamily="18" charset="0"/>
            </a:endParaRPr>
          </a:p>
          <a:p>
            <a:pPr marL="747713" indent="-342900" algn="just"/>
            <a:r>
              <a:rPr lang="en-US" dirty="0" smtClean="0">
                <a:latin typeface="Times New Roman" pitchFamily="18" charset="0"/>
                <a:cs typeface="Times New Roman" pitchFamily="18" charset="0"/>
              </a:rPr>
              <a:t>They can be obtained by changing the phase angle between </a:t>
            </a:r>
            <a:r>
              <a:rPr lang="en-US" b="1" dirty="0" smtClean="0">
                <a:solidFill>
                  <a:srgbClr val="FF0000"/>
                </a:solidFill>
                <a:latin typeface="Times New Roman" pitchFamily="18" charset="0"/>
                <a:cs typeface="Times New Roman" pitchFamily="18" charset="0"/>
              </a:rPr>
              <a:t>Z</a:t>
            </a:r>
            <a:r>
              <a:rPr lang="en-US" b="1" baseline="-25000" dirty="0" smtClean="0">
                <a:solidFill>
                  <a:srgbClr val="FF0000"/>
                </a:solidFill>
                <a:latin typeface="Times New Roman" pitchFamily="18" charset="0"/>
                <a:cs typeface="Times New Roman" pitchFamily="18" charset="0"/>
              </a:rPr>
              <a:t>1</a:t>
            </a:r>
            <a:r>
              <a:rPr lang="en-US" b="1" dirty="0" smtClean="0">
                <a:solidFill>
                  <a:srgbClr val="FF0000"/>
                </a:solidFill>
                <a:latin typeface="Times New Roman" pitchFamily="18" charset="0"/>
                <a:cs typeface="Times New Roman" pitchFamily="18" charset="0"/>
              </a:rPr>
              <a:t> and </a:t>
            </a:r>
            <a:r>
              <a:rPr lang="en-US" b="1" dirty="0" err="1" smtClean="0">
                <a:solidFill>
                  <a:srgbClr val="FF0000"/>
                </a:solidFill>
                <a:latin typeface="Times New Roman" pitchFamily="18" charset="0"/>
                <a:cs typeface="Times New Roman" pitchFamily="18" charset="0"/>
              </a:rPr>
              <a:t>Z</a:t>
            </a:r>
            <a:r>
              <a:rPr lang="en-US" b="1" baseline="-25000" dirty="0" err="1" smtClean="0">
                <a:solidFill>
                  <a:srgbClr val="FF0000"/>
                </a:solidFill>
                <a:latin typeface="Times New Roman" pitchFamily="18" charset="0"/>
                <a:cs typeface="Times New Roman" pitchFamily="18" charset="0"/>
              </a:rPr>
              <a:t>f</a:t>
            </a:r>
            <a:r>
              <a:rPr lang="en-US" b="1" dirty="0" smtClean="0">
                <a:solidFill>
                  <a:srgbClr val="FF0000"/>
                </a:solidFill>
                <a:latin typeface="Times New Roman" pitchFamily="18" charset="0"/>
                <a:cs typeface="Times New Roman" pitchFamily="18" charset="0"/>
              </a:rPr>
              <a:t>.</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158248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a:t>
            </a:r>
            <a:endParaRPr lang="en-US" b="1" dirty="0">
              <a:latin typeface="Times New Roman" pitchFamily="18" charset="0"/>
              <a:cs typeface="Times New Roman" pitchFamily="18" charset="0"/>
            </a:endParaRPr>
          </a:p>
        </p:txBody>
      </p:sp>
      <p:sp>
        <p:nvSpPr>
          <p:cNvPr id="6" name="Content Placeholder 2"/>
          <p:cNvSpPr>
            <a:spLocks noGrp="1"/>
          </p:cNvSpPr>
          <p:nvPr>
            <p:ph idx="1"/>
          </p:nvPr>
        </p:nvSpPr>
        <p:spPr>
          <a:xfrm>
            <a:off x="395536" y="1484784"/>
            <a:ext cx="8229600" cy="4525963"/>
          </a:xfrm>
        </p:spPr>
        <p:txBody>
          <a:bodyPr>
            <a:normAutofit lnSpcReduction="10000"/>
          </a:bodyPr>
          <a:lstStyle/>
          <a:p>
            <a:pPr algn="just"/>
            <a:r>
              <a:rPr lang="en-US" sz="2200" dirty="0" smtClean="0">
                <a:latin typeface="Times New Roman" pitchFamily="18" charset="0"/>
                <a:cs typeface="Times New Roman" pitchFamily="18" charset="0"/>
              </a:rPr>
              <a:t>Feedback and inverting input resistors must be equal to each other</a:t>
            </a:r>
          </a:p>
          <a:p>
            <a:pPr algn="just"/>
            <a:r>
              <a:rPr lang="en-US" sz="2200" dirty="0" smtClean="0">
                <a:latin typeface="Times New Roman" pitchFamily="18" charset="0"/>
                <a:cs typeface="Times New Roman" pitchFamily="18" charset="0"/>
              </a:rPr>
              <a:t>Absolute values of resistors is not critical, but for minimum offset, parallel equivalent of these two resistors should nearly equal the value of R</a:t>
            </a:r>
            <a:r>
              <a:rPr lang="en-US" sz="2200" baseline="-25000" dirty="0" smtClean="0">
                <a:latin typeface="Times New Roman" pitchFamily="18" charset="0"/>
                <a:cs typeface="Times New Roman" pitchFamily="18" charset="0"/>
              </a:rPr>
              <a:t>1</a:t>
            </a:r>
          </a:p>
          <a:p>
            <a:pPr algn="just"/>
            <a:r>
              <a:rPr lang="en-US" sz="2200" dirty="0" smtClean="0">
                <a:latin typeface="Times New Roman" pitchFamily="18" charset="0"/>
                <a:cs typeface="Times New Roman" pitchFamily="18" charset="0"/>
              </a:rPr>
              <a:t>Gain of all-pass filter is unity (a necessary condition for normal operation)</a:t>
            </a:r>
          </a:p>
          <a:p>
            <a:pPr algn="just"/>
            <a:r>
              <a:rPr lang="en-US" sz="2200" dirty="0" smtClean="0">
                <a:latin typeface="Times New Roman" pitchFamily="18" charset="0"/>
                <a:cs typeface="Times New Roman" pitchFamily="18" charset="0"/>
              </a:rPr>
              <a:t>By replacing R</a:t>
            </a:r>
            <a:r>
              <a:rPr lang="en-US" sz="2200" baseline="-25000" dirty="0" smtClean="0">
                <a:latin typeface="Times New Roman" pitchFamily="18" charset="0"/>
                <a:cs typeface="Times New Roman" pitchFamily="18" charset="0"/>
              </a:rPr>
              <a:t>1</a:t>
            </a:r>
            <a:r>
              <a:rPr lang="en-US" sz="2200" dirty="0" smtClean="0">
                <a:latin typeface="Times New Roman" pitchFamily="18" charset="0"/>
                <a:cs typeface="Times New Roman" pitchFamily="18" charset="0"/>
              </a:rPr>
              <a:t> with a potentiometer (or equivalent voltage-controlled resistance), phase angle of output may be varied continuously</a:t>
            </a:r>
          </a:p>
          <a:p>
            <a:pPr algn="just"/>
            <a:r>
              <a:rPr lang="en-US" sz="2200" dirty="0" smtClean="0">
                <a:latin typeface="Times New Roman" pitchFamily="18" charset="0"/>
                <a:cs typeface="Times New Roman" pitchFamily="18" charset="0"/>
              </a:rPr>
              <a:t>Cascading similar all-pass sections produces and additive phase shift</a:t>
            </a:r>
          </a:p>
          <a:p>
            <a:pPr algn="just"/>
            <a:r>
              <a:rPr lang="en-US" sz="2200" dirty="0" smtClean="0">
                <a:latin typeface="Times New Roman" pitchFamily="18" charset="0"/>
                <a:cs typeface="Times New Roman" pitchFamily="18" charset="0"/>
              </a:rPr>
              <a:t>Two all-pass filters cascaded will approach a maximum phase shift of 360°, three sections will approach a maximum phase shift of 540°,..</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6" name="TextBox 5"/>
          <p:cNvSpPr txBox="1"/>
          <p:nvPr/>
        </p:nvSpPr>
        <p:spPr>
          <a:xfrm>
            <a:off x="0" y="836712"/>
            <a:ext cx="343780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 – Phase Lag Filter</a:t>
            </a:r>
            <a:endParaRPr lang="en-US" b="1" dirty="0">
              <a:latin typeface="Times New Roman" pitchFamily="18" charset="0"/>
              <a:cs typeface="Times New Roman" pitchFamily="18" charset="0"/>
            </a:endParaRPr>
          </a:p>
        </p:txBody>
      </p:sp>
      <p:pic>
        <p:nvPicPr>
          <p:cNvPr id="79875" name="Picture 3"/>
          <p:cNvPicPr>
            <a:picLocks noChangeAspect="1" noChangeArrowheads="1"/>
          </p:cNvPicPr>
          <p:nvPr/>
        </p:nvPicPr>
        <p:blipFill>
          <a:blip r:embed="rId2" cstate="print"/>
          <a:srcRect/>
          <a:stretch>
            <a:fillRect/>
          </a:stretch>
        </p:blipFill>
        <p:spPr bwMode="auto">
          <a:xfrm>
            <a:off x="108286" y="1844824"/>
            <a:ext cx="8928210" cy="439248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0" y="1844824"/>
            <a:ext cx="9144000" cy="3960440"/>
          </a:xfrm>
        </p:spPr>
        <p:txBody>
          <a:bodyPr>
            <a:noAutofit/>
          </a:bodyPr>
          <a:lstStyle/>
          <a:p>
            <a:pPr algn="just">
              <a:defRPr/>
            </a:pPr>
            <a:r>
              <a:rPr lang="en-US" sz="2400" dirty="0" smtClean="0">
                <a:latin typeface="Times New Roman" pitchFamily="18" charset="0"/>
                <a:cs typeface="Times New Roman" pitchFamily="18" charset="0"/>
              </a:rPr>
              <a:t>Designed to provide constant gain to signals at all frequencies</a:t>
            </a:r>
          </a:p>
          <a:p>
            <a:pPr algn="just">
              <a:defRPr/>
            </a:pPr>
            <a:r>
              <a:rPr lang="en-US" sz="2400" dirty="0" smtClean="0">
                <a:latin typeface="Times New Roman" pitchFamily="18" charset="0"/>
                <a:cs typeface="Times New Roman" pitchFamily="18" charset="0"/>
              </a:rPr>
              <a:t>Ideally, cover entire frequency spectrum</a:t>
            </a:r>
          </a:p>
          <a:p>
            <a:pPr algn="just">
              <a:defRPr/>
            </a:pPr>
            <a:r>
              <a:rPr lang="en-US" sz="2400" dirty="0" smtClean="0">
                <a:latin typeface="Times New Roman" pitchFamily="18" charset="0"/>
                <a:cs typeface="Times New Roman" pitchFamily="18" charset="0"/>
              </a:rPr>
              <a:t>Flat amplitude response characteristic is quite different from those of other filters (LP, HP, BP, notch)</a:t>
            </a:r>
          </a:p>
          <a:p>
            <a:pPr algn="just">
              <a:defRPr/>
            </a:pPr>
            <a:r>
              <a:rPr lang="en-US" sz="2400" dirty="0" smtClean="0">
                <a:latin typeface="Times New Roman" pitchFamily="18" charset="0"/>
                <a:cs typeface="Times New Roman" pitchFamily="18" charset="0"/>
              </a:rPr>
              <a:t>Produce an output that is shifted in phase relative to input signal</a:t>
            </a:r>
          </a:p>
          <a:p>
            <a:pPr algn="just">
              <a:defRPr/>
            </a:pPr>
            <a:r>
              <a:rPr lang="en-US" sz="2400" dirty="0" smtClean="0">
                <a:latin typeface="Times New Roman" pitchFamily="18" charset="0"/>
                <a:cs typeface="Times New Roman" pitchFamily="18" charset="0"/>
              </a:rPr>
              <a:t>Figure: Output signal lag that of input</a:t>
            </a:r>
          </a:p>
          <a:p>
            <a:pPr algn="just">
              <a:defRPr/>
            </a:pPr>
            <a:r>
              <a:rPr lang="en-US" sz="2400" dirty="0" smtClean="0">
                <a:latin typeface="Times New Roman" pitchFamily="18" charset="0"/>
                <a:cs typeface="Times New Roman" pitchFamily="18" charset="0"/>
              </a:rPr>
              <a:t>For frequencies approaching 0, phase lag approaches 180°</a:t>
            </a:r>
          </a:p>
          <a:p>
            <a:pPr algn="just">
              <a:defRPr/>
            </a:pPr>
            <a:r>
              <a:rPr lang="en-US" sz="2400" dirty="0" smtClean="0">
                <a:latin typeface="Times New Roman" pitchFamily="18" charset="0"/>
                <a:cs typeface="Times New Roman" pitchFamily="18" charset="0"/>
              </a:rPr>
              <a:t>As frequency increases, phase lag of output approaches 0</a:t>
            </a:r>
          </a:p>
          <a:p>
            <a:pPr algn="just">
              <a:defRPr/>
            </a:pPr>
            <a:r>
              <a:rPr lang="en-US" sz="2400" dirty="0" smtClean="0">
                <a:latin typeface="Times New Roman" pitchFamily="18" charset="0"/>
                <a:cs typeface="Times New Roman" pitchFamily="18" charset="0"/>
              </a:rPr>
              <a:t>Phase angle: Ø = -2 tan</a:t>
            </a:r>
            <a:r>
              <a:rPr lang="en-US" sz="2400" baseline="30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[2</a:t>
            </a:r>
            <a:r>
              <a:rPr lang="el-GR" sz="2400" dirty="0" smtClean="0">
                <a:latin typeface="Times New Roman" pitchFamily="18" charset="0"/>
                <a:cs typeface="Times New Roman" pitchFamily="18" charset="0"/>
              </a:rPr>
              <a:t>π</a:t>
            </a:r>
            <a:r>
              <a:rPr lang="en-US" sz="2400" dirty="0" err="1" smtClean="0">
                <a:latin typeface="Times New Roman" pitchFamily="18" charset="0"/>
                <a:cs typeface="Times New Roman" pitchFamily="18" charset="0"/>
              </a:rPr>
              <a:t>fRC</a:t>
            </a:r>
            <a:r>
              <a:rPr lang="en-US" sz="2400" dirty="0" smtClean="0">
                <a:latin typeface="Times New Roman" pitchFamily="18" charset="0"/>
                <a:cs typeface="Times New Roman" pitchFamily="18" charset="0"/>
              </a:rPr>
              <a:t>]</a:t>
            </a:r>
          </a:p>
        </p:txBody>
      </p:sp>
      <p:sp>
        <p:nvSpPr>
          <p:cNvPr id="5"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6" name="TextBox 5"/>
          <p:cNvSpPr txBox="1"/>
          <p:nvPr/>
        </p:nvSpPr>
        <p:spPr>
          <a:xfrm>
            <a:off x="0" y="836712"/>
            <a:ext cx="343780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 – Phase Lag Filter</a:t>
            </a:r>
            <a:endParaRPr lang="en-US" b="1" dirty="0">
              <a:latin typeface="Times New Roman" pitchFamily="18" charset="0"/>
              <a:cs typeface="Times New Roman" pitchFamily="18"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343780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 – Phase Lag Filter</a:t>
            </a:r>
            <a:endParaRPr lang="en-US" b="1" dirty="0">
              <a:latin typeface="Times New Roman" pitchFamily="18" charset="0"/>
              <a:cs typeface="Times New Roman" pitchFamily="18" charset="0"/>
            </a:endParaRPr>
          </a:p>
        </p:txBody>
      </p:sp>
      <p:sp>
        <p:nvSpPr>
          <p:cNvPr id="6" name="TextBox 5"/>
          <p:cNvSpPr txBox="1"/>
          <p:nvPr/>
        </p:nvSpPr>
        <p:spPr>
          <a:xfrm>
            <a:off x="395536" y="1628800"/>
            <a:ext cx="1293944" cy="369332"/>
          </a:xfrm>
          <a:prstGeom prst="rect">
            <a:avLst/>
          </a:prstGeom>
          <a:noFill/>
        </p:spPr>
        <p:txBody>
          <a:bodyPr wrap="none" rtlCol="0">
            <a:spAutoFit/>
          </a:bodyPr>
          <a:lstStyle/>
          <a:p>
            <a:r>
              <a:rPr lang="en-US" dirty="0" smtClean="0">
                <a:latin typeface="Times New Roman" pitchFamily="18" charset="0"/>
                <a:cs typeface="Times New Roman" pitchFamily="18" charset="0"/>
              </a:rPr>
              <a:t>At node ‘a’,</a:t>
            </a:r>
            <a:endParaRPr lang="en-US" dirty="0">
              <a:latin typeface="Times New Roman" pitchFamily="18" charset="0"/>
              <a:cs typeface="Times New Roman" pitchFamily="18" charset="0"/>
            </a:endParaRPr>
          </a:p>
        </p:txBody>
      </p:sp>
      <p:sp>
        <p:nvSpPr>
          <p:cNvPr id="7" name="TextBox 6"/>
          <p:cNvSpPr txBox="1"/>
          <p:nvPr/>
        </p:nvSpPr>
        <p:spPr>
          <a:xfrm>
            <a:off x="1324477" y="1988840"/>
            <a:ext cx="2970621" cy="40011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+(V</a:t>
            </a:r>
            <a:r>
              <a:rPr lang="en-US" sz="2000" baseline="-25000" dirty="0"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R</a:t>
            </a:r>
            <a:r>
              <a:rPr lang="en-US" sz="2000" baseline="-25000" dirty="0" err="1" smtClean="0">
                <a:latin typeface="Times New Roman" pitchFamily="18" charset="0"/>
                <a:cs typeface="Times New Roman" pitchFamily="18" charset="0"/>
              </a:rPr>
              <a:t>f</a:t>
            </a:r>
            <a:r>
              <a:rPr lang="en-US" sz="2000" dirty="0" smtClean="0">
                <a:latin typeface="Times New Roman" pitchFamily="18" charset="0"/>
                <a:cs typeface="Times New Roman" pitchFamily="18" charset="0"/>
              </a:rPr>
              <a:t>) = 0</a:t>
            </a:r>
            <a:endParaRPr lang="en-US" sz="2000" dirty="0">
              <a:latin typeface="Times New Roman" pitchFamily="18" charset="0"/>
              <a:cs typeface="Times New Roman" pitchFamily="18" charset="0"/>
            </a:endParaRPr>
          </a:p>
        </p:txBody>
      </p:sp>
      <p:sp>
        <p:nvSpPr>
          <p:cNvPr id="8" name="TextBox 7"/>
          <p:cNvSpPr txBox="1"/>
          <p:nvPr/>
        </p:nvSpPr>
        <p:spPr>
          <a:xfrm>
            <a:off x="467544" y="2492896"/>
            <a:ext cx="1681871"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If 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R</a:t>
            </a:r>
            <a:r>
              <a:rPr lang="en-US" sz="2000" baseline="-25000" dirty="0" err="1" smtClean="0">
                <a:latin typeface="Times New Roman" pitchFamily="18" charset="0"/>
                <a:cs typeface="Times New Roman" pitchFamily="18" charset="0"/>
              </a:rPr>
              <a:t>f</a:t>
            </a:r>
            <a:r>
              <a:rPr lang="en-US" sz="2000" dirty="0" smtClean="0">
                <a:latin typeface="Times New Roman" pitchFamily="18" charset="0"/>
                <a:cs typeface="Times New Roman" pitchFamily="18" charset="0"/>
              </a:rPr>
              <a:t> then, </a:t>
            </a:r>
            <a:endParaRPr lang="en-US" sz="2000" dirty="0">
              <a:latin typeface="Times New Roman" pitchFamily="18" charset="0"/>
              <a:cs typeface="Times New Roman" pitchFamily="18" charset="0"/>
            </a:endParaRPr>
          </a:p>
        </p:txBody>
      </p:sp>
      <p:sp>
        <p:nvSpPr>
          <p:cNvPr id="9" name="TextBox 8"/>
          <p:cNvSpPr txBox="1"/>
          <p:nvPr/>
        </p:nvSpPr>
        <p:spPr>
          <a:xfrm>
            <a:off x="1267045" y="2907158"/>
            <a:ext cx="3954929" cy="707886"/>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+(V</a:t>
            </a:r>
            <a:r>
              <a:rPr lang="en-US" sz="2000" baseline="-25000" dirty="0"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 0</a:t>
            </a:r>
          </a:p>
          <a:p>
            <a:r>
              <a:rPr lang="en-US" sz="2000" dirty="0" smtClean="0">
                <a:latin typeface="Times New Roman" pitchFamily="18" charset="0"/>
                <a:cs typeface="Times New Roman" pitchFamily="18" charset="0"/>
              </a:rPr>
              <a:t>	V</a:t>
            </a:r>
            <a:r>
              <a:rPr lang="en-US" sz="2000" baseline="-25000" dirty="0"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 = 2V</a:t>
            </a:r>
            <a:r>
              <a:rPr lang="en-US" sz="2000" baseline="-25000" dirty="0"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0	</a:t>
            </a:r>
            <a:r>
              <a:rPr lang="en-US" sz="2000" dirty="0" smtClean="0">
                <a:latin typeface="Times New Roman" pitchFamily="18" charset="0"/>
                <a:cs typeface="Times New Roman" pitchFamily="18" charset="0"/>
              </a:rPr>
              <a:t>   ------(1)</a:t>
            </a:r>
            <a:endParaRPr lang="en-US" sz="2000" baseline="30000" dirty="0">
              <a:latin typeface="Times New Roman" pitchFamily="18" charset="0"/>
              <a:cs typeface="Times New Roman" pitchFamily="18" charset="0"/>
            </a:endParaRPr>
          </a:p>
        </p:txBody>
      </p:sp>
      <p:sp>
        <p:nvSpPr>
          <p:cNvPr id="10" name="TextBox 9"/>
          <p:cNvSpPr txBox="1"/>
          <p:nvPr/>
        </p:nvSpPr>
        <p:spPr>
          <a:xfrm>
            <a:off x="547936" y="3563724"/>
            <a:ext cx="1430200"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At node ‘b’,</a:t>
            </a:r>
            <a:endParaRPr lang="en-US" sz="2000" dirty="0">
              <a:latin typeface="Times New Roman" pitchFamily="18" charset="0"/>
              <a:cs typeface="Times New Roman" pitchFamily="18" charset="0"/>
            </a:endParaRPr>
          </a:p>
        </p:txBody>
      </p:sp>
      <p:sp>
        <p:nvSpPr>
          <p:cNvPr id="11" name="TextBox 10"/>
          <p:cNvSpPr txBox="1"/>
          <p:nvPr/>
        </p:nvSpPr>
        <p:spPr>
          <a:xfrm>
            <a:off x="1476877" y="4005064"/>
            <a:ext cx="3677610" cy="707886"/>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b</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/R) +(V</a:t>
            </a:r>
            <a:r>
              <a:rPr lang="en-US" sz="2000" baseline="-25000" dirty="0" smtClean="0">
                <a:latin typeface="Times New Roman" pitchFamily="18" charset="0"/>
                <a:cs typeface="Times New Roman" pitchFamily="18" charset="0"/>
              </a:rPr>
              <a:t>b</a:t>
            </a:r>
            <a:r>
              <a:rPr lang="en-US" sz="2000" dirty="0" smtClean="0">
                <a:latin typeface="Times New Roman" pitchFamily="18" charset="0"/>
                <a:cs typeface="Times New Roman" pitchFamily="18" charset="0"/>
              </a:rPr>
              <a:t>-0/(1/</a:t>
            </a:r>
            <a:r>
              <a:rPr lang="en-US" sz="2000" dirty="0" err="1" smtClean="0">
                <a:latin typeface="Times New Roman" pitchFamily="18" charset="0"/>
                <a:cs typeface="Times New Roman" pitchFamily="18" charset="0"/>
              </a:rPr>
              <a:t>sC</a:t>
            </a:r>
            <a:r>
              <a:rPr lang="en-US" sz="2000" dirty="0" smtClean="0">
                <a:latin typeface="Times New Roman" pitchFamily="18" charset="0"/>
                <a:cs typeface="Times New Roman" pitchFamily="18" charset="0"/>
              </a:rPr>
              <a:t>)) = 0</a:t>
            </a:r>
          </a:p>
          <a:p>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b</a:t>
            </a:r>
            <a:r>
              <a:rPr lang="en-US" sz="2000" dirty="0" smtClean="0">
                <a:latin typeface="Times New Roman" pitchFamily="18" charset="0"/>
                <a:cs typeface="Times New Roman" pitchFamily="18" charset="0"/>
              </a:rPr>
              <a:t> = V</a:t>
            </a:r>
            <a:r>
              <a:rPr lang="en-US" sz="2000" baseline="-25000" dirty="0"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/(1+sCR)		-----(2)</a:t>
            </a:r>
            <a:endParaRPr lang="en-US" sz="2000" dirty="0">
              <a:latin typeface="Times New Roman" pitchFamily="18" charset="0"/>
              <a:cs typeface="Times New Roman" pitchFamily="18" charset="0"/>
            </a:endParaRPr>
          </a:p>
        </p:txBody>
      </p:sp>
      <p:sp>
        <p:nvSpPr>
          <p:cNvPr id="12" name="TextBox 11"/>
          <p:cNvSpPr txBox="1"/>
          <p:nvPr/>
        </p:nvSpPr>
        <p:spPr>
          <a:xfrm>
            <a:off x="700336" y="4859868"/>
            <a:ext cx="4264950" cy="400110"/>
          </a:xfrm>
          <a:prstGeom prst="rect">
            <a:avLst/>
          </a:prstGeom>
          <a:noFill/>
        </p:spPr>
        <p:txBody>
          <a:bodyPr wrap="none" rtlCol="0">
            <a:spAutoFit/>
          </a:bodyPr>
          <a:lstStyle/>
          <a:p>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b</a:t>
            </a:r>
            <a:r>
              <a:rPr lang="en-US" sz="2000" dirty="0" smtClean="0">
                <a:latin typeface="Times New Roman" pitchFamily="18" charset="0"/>
                <a:cs typeface="Times New Roman" pitchFamily="18" charset="0"/>
              </a:rPr>
              <a:t>; hence sub. Eqn. (2) in eqn. (1),</a:t>
            </a:r>
            <a:endParaRPr lang="en-US" sz="2000" dirty="0">
              <a:latin typeface="Times New Roman" pitchFamily="18" charset="0"/>
              <a:cs typeface="Times New Roman" pitchFamily="18" charset="0"/>
            </a:endParaRPr>
          </a:p>
        </p:txBody>
      </p:sp>
      <p:sp>
        <p:nvSpPr>
          <p:cNvPr id="13" name="TextBox 12"/>
          <p:cNvSpPr txBox="1"/>
          <p:nvPr/>
        </p:nvSpPr>
        <p:spPr>
          <a:xfrm>
            <a:off x="2411760" y="5445224"/>
            <a:ext cx="6362639"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 V</a:t>
            </a:r>
            <a:r>
              <a:rPr lang="en-US" sz="2000" baseline="-25000" dirty="0"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 (1-sCR)/(1+sCR)	----(3)</a:t>
            </a:r>
          </a:p>
          <a:p>
            <a:r>
              <a:rPr lang="en-US" sz="2800" b="1" dirty="0" smtClean="0">
                <a:latin typeface="Times New Roman" pitchFamily="18" charset="0"/>
                <a:cs typeface="Times New Roman" pitchFamily="18" charset="0"/>
              </a:rPr>
              <a:t>H(s) = V</a:t>
            </a:r>
            <a:r>
              <a:rPr lang="en-US" sz="2800" b="1" baseline="-25000" dirty="0" smtClean="0">
                <a:latin typeface="Times New Roman" pitchFamily="18" charset="0"/>
                <a:cs typeface="Times New Roman" pitchFamily="18" charset="0"/>
              </a:rPr>
              <a:t>0</a:t>
            </a:r>
            <a:r>
              <a:rPr lang="en-US" sz="2800" b="1" dirty="0" smtClean="0">
                <a:latin typeface="Times New Roman" pitchFamily="18" charset="0"/>
                <a:cs typeface="Times New Roman" pitchFamily="18" charset="0"/>
              </a:rPr>
              <a:t>/V</a:t>
            </a:r>
            <a:r>
              <a:rPr lang="en-US" sz="2800" b="1" baseline="-25000" dirty="0" smtClean="0">
                <a:latin typeface="Times New Roman" pitchFamily="18" charset="0"/>
                <a:cs typeface="Times New Roman" pitchFamily="18" charset="0"/>
              </a:rPr>
              <a:t>in</a:t>
            </a:r>
            <a:r>
              <a:rPr lang="en-US" sz="2800" b="1" dirty="0" smtClean="0">
                <a:latin typeface="Times New Roman" pitchFamily="18" charset="0"/>
                <a:cs typeface="Times New Roman" pitchFamily="18" charset="0"/>
              </a:rPr>
              <a:t> = (1-sCR)/(1+sCR)</a:t>
            </a:r>
            <a:r>
              <a:rPr lang="en-US" sz="2000" dirty="0" smtClean="0">
                <a:latin typeface="Times New Roman" pitchFamily="18" charset="0"/>
                <a:cs typeface="Times New Roman" pitchFamily="18" charset="0"/>
              </a:rPr>
              <a:t>	----(4)</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343780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 – Phase Lag Filter</a:t>
            </a:r>
            <a:endParaRPr lang="en-US" b="1" dirty="0">
              <a:latin typeface="Times New Roman" pitchFamily="18" charset="0"/>
              <a:cs typeface="Times New Roman" pitchFamily="18" charset="0"/>
            </a:endParaRPr>
          </a:p>
        </p:txBody>
      </p:sp>
      <p:sp>
        <p:nvSpPr>
          <p:cNvPr id="6" name="Rectangle 5"/>
          <p:cNvSpPr/>
          <p:nvPr/>
        </p:nvSpPr>
        <p:spPr>
          <a:xfrm>
            <a:off x="2410190" y="1340768"/>
            <a:ext cx="4455066" cy="369332"/>
          </a:xfrm>
          <a:prstGeom prst="rect">
            <a:avLst/>
          </a:prstGeom>
        </p:spPr>
        <p:txBody>
          <a:bodyPr wrap="none">
            <a:spAutoFit/>
          </a:bodyPr>
          <a:lstStyle/>
          <a:p>
            <a:r>
              <a:rPr lang="en-US" dirty="0" smtClean="0">
                <a:latin typeface="Times New Roman" pitchFamily="18" charset="0"/>
                <a:cs typeface="Times New Roman" pitchFamily="18" charset="0"/>
              </a:rPr>
              <a:t>H(j</a:t>
            </a:r>
            <a:r>
              <a:rPr lang="el-GR" dirty="0" smtClean="0">
                <a:latin typeface="Times New Roman" pitchFamily="18" charset="0"/>
                <a:cs typeface="Times New Roman" pitchFamily="18" charset="0"/>
              </a:rPr>
              <a:t>ω</a:t>
            </a:r>
            <a:r>
              <a:rPr lang="en-US" dirty="0" smtClean="0">
                <a:latin typeface="Times New Roman" pitchFamily="18" charset="0"/>
                <a:cs typeface="Times New Roman" pitchFamily="18" charset="0"/>
              </a:rPr>
              <a:t>) = V</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 (1-j</a:t>
            </a:r>
            <a:r>
              <a:rPr lang="el-GR" dirty="0" smtClean="0">
                <a:latin typeface="Times New Roman" pitchFamily="18" charset="0"/>
                <a:cs typeface="Times New Roman" pitchFamily="18" charset="0"/>
              </a:rPr>
              <a:t>ω</a:t>
            </a:r>
            <a:r>
              <a:rPr lang="en-US" dirty="0" smtClean="0">
                <a:latin typeface="Times New Roman" pitchFamily="18" charset="0"/>
                <a:cs typeface="Times New Roman" pitchFamily="18" charset="0"/>
              </a:rPr>
              <a:t>CR)/(1+j</a:t>
            </a:r>
            <a:r>
              <a:rPr lang="el-GR" dirty="0" smtClean="0">
                <a:latin typeface="Times New Roman" pitchFamily="18" charset="0"/>
                <a:cs typeface="Times New Roman" pitchFamily="18" charset="0"/>
              </a:rPr>
              <a:t>ω</a:t>
            </a:r>
            <a:r>
              <a:rPr lang="en-US" dirty="0" smtClean="0">
                <a:latin typeface="Times New Roman" pitchFamily="18" charset="0"/>
                <a:cs typeface="Times New Roman" pitchFamily="18" charset="0"/>
              </a:rPr>
              <a:t>CR)	----(4)</a:t>
            </a:r>
          </a:p>
        </p:txBody>
      </p:sp>
      <p:sp>
        <p:nvSpPr>
          <p:cNvPr id="7" name="Rectangle 6"/>
          <p:cNvSpPr/>
          <p:nvPr/>
        </p:nvSpPr>
        <p:spPr>
          <a:xfrm>
            <a:off x="971600" y="1844824"/>
            <a:ext cx="7571303" cy="461665"/>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sz="2400" b="1" dirty="0" smtClean="0">
                <a:latin typeface="Times New Roman" pitchFamily="18" charset="0"/>
                <a:cs typeface="Times New Roman" pitchFamily="18" charset="0"/>
              </a:rPr>
              <a:t>Magnitude of |H(j</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 = √{(1+(</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CR)</a:t>
            </a:r>
            <a:r>
              <a:rPr lang="en-US" sz="2400" b="1" baseline="30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)/((1+(</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CR)</a:t>
            </a:r>
            <a:r>
              <a:rPr lang="en-US" sz="2400" b="1" baseline="30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 = </a:t>
            </a:r>
            <a:r>
              <a:rPr lang="en-US" sz="2400" b="1" dirty="0" smtClean="0">
                <a:solidFill>
                  <a:schemeClr val="bg2"/>
                </a:solidFill>
                <a:latin typeface="Times New Roman" pitchFamily="18" charset="0"/>
                <a:cs typeface="Times New Roman" pitchFamily="18" charset="0"/>
              </a:rPr>
              <a:t>1</a:t>
            </a:r>
            <a:r>
              <a:rPr lang="en-US" sz="2400" dirty="0" smtClean="0">
                <a:latin typeface="Times New Roman" pitchFamily="18" charset="0"/>
                <a:cs typeface="Times New Roman" pitchFamily="18" charset="0"/>
              </a:rPr>
              <a:t>	</a:t>
            </a:r>
          </a:p>
        </p:txBody>
      </p:sp>
      <p:sp>
        <p:nvSpPr>
          <p:cNvPr id="8" name="Rectangle 7"/>
          <p:cNvSpPr/>
          <p:nvPr/>
        </p:nvSpPr>
        <p:spPr>
          <a:xfrm>
            <a:off x="2483768" y="2483604"/>
            <a:ext cx="4775666" cy="92333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en-US" b="1" dirty="0" smtClean="0">
                <a:latin typeface="Times New Roman" pitchFamily="18" charset="0"/>
                <a:cs typeface="Times New Roman" pitchFamily="18" charset="0"/>
              </a:rPr>
              <a:t>Phase of |H(j</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 = tan</a:t>
            </a:r>
            <a:r>
              <a:rPr lang="en-US" b="1" baseline="30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CR) - tan</a:t>
            </a:r>
            <a:r>
              <a:rPr lang="en-US" b="1" baseline="30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CR)</a:t>
            </a:r>
          </a:p>
          <a:p>
            <a:r>
              <a:rPr lang="en-US" b="1" dirty="0" smtClean="0">
                <a:latin typeface="Times New Roman" pitchFamily="18" charset="0"/>
                <a:cs typeface="Times New Roman" pitchFamily="18" charset="0"/>
              </a:rPr>
              <a:t>		= -tan</a:t>
            </a:r>
            <a:r>
              <a:rPr lang="en-US" b="1" baseline="30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CR) - tan</a:t>
            </a:r>
            <a:r>
              <a:rPr lang="en-US" b="1" baseline="30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CR)</a:t>
            </a:r>
          </a:p>
          <a:p>
            <a:r>
              <a:rPr lang="en-US" b="1" dirty="0" smtClean="0">
                <a:latin typeface="Times New Roman" pitchFamily="18" charset="0"/>
                <a:cs typeface="Times New Roman" pitchFamily="18" charset="0"/>
              </a:rPr>
              <a:t>		= -2 tan</a:t>
            </a:r>
            <a:r>
              <a:rPr lang="en-US" b="1" baseline="30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CR)</a:t>
            </a:r>
          </a:p>
        </p:txBody>
      </p:sp>
      <p:sp>
        <p:nvSpPr>
          <p:cNvPr id="9" name="Rectangle 8"/>
          <p:cNvSpPr/>
          <p:nvPr/>
        </p:nvSpPr>
        <p:spPr>
          <a:xfrm>
            <a:off x="2117941" y="3553852"/>
            <a:ext cx="4245073" cy="52322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l-GR" sz="2800" b="1" dirty="0" smtClean="0">
                <a:latin typeface="Times New Roman" pitchFamily="18" charset="0"/>
                <a:cs typeface="Times New Roman" pitchFamily="18" charset="0"/>
              </a:rPr>
              <a:t>ϕ</a:t>
            </a:r>
            <a:r>
              <a:rPr lang="en-US" sz="2800" b="1" smtClean="0">
                <a:latin typeface="Times New Roman" pitchFamily="18" charset="0"/>
                <a:cs typeface="Times New Roman" pitchFamily="18" charset="0"/>
              </a:rPr>
              <a:t>= -2 </a:t>
            </a:r>
            <a:r>
              <a:rPr lang="en-US" sz="2800" b="1" dirty="0" smtClean="0">
                <a:latin typeface="Times New Roman" pitchFamily="18" charset="0"/>
                <a:cs typeface="Times New Roman" pitchFamily="18" charset="0"/>
              </a:rPr>
              <a:t>tan</a:t>
            </a:r>
            <a:r>
              <a:rPr lang="en-US" sz="2800" b="1" baseline="30000" dirty="0" smtClean="0">
                <a:latin typeface="Times New Roman" pitchFamily="18" charset="0"/>
                <a:cs typeface="Times New Roman" pitchFamily="18" charset="0"/>
              </a:rPr>
              <a:t>-1</a:t>
            </a:r>
            <a:r>
              <a:rPr lang="en-US" sz="2800" b="1" dirty="0" smtClean="0">
                <a:latin typeface="Times New Roman" pitchFamily="18" charset="0"/>
                <a:cs typeface="Times New Roman" pitchFamily="18" charset="0"/>
              </a:rPr>
              <a:t>(f/f</a:t>
            </a:r>
            <a:r>
              <a:rPr lang="en-US" sz="2800" b="1" baseline="-25000" dirty="0" smtClean="0">
                <a:latin typeface="Times New Roman" pitchFamily="18" charset="0"/>
                <a:cs typeface="Times New Roman" pitchFamily="18" charset="0"/>
              </a:rPr>
              <a:t>0</a:t>
            </a:r>
            <a:r>
              <a:rPr lang="en-US" sz="2800" b="1" dirty="0" smtClean="0">
                <a:latin typeface="Times New Roman" pitchFamily="18" charset="0"/>
                <a:cs typeface="Times New Roman" pitchFamily="18" charset="0"/>
              </a:rPr>
              <a:t>)</a:t>
            </a:r>
            <a:r>
              <a:rPr lang="en-US" sz="2400"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a:t>
            </a:r>
            <a:r>
              <a:rPr lang="ta-IN" b="1" dirty="0" smtClean="0">
                <a:latin typeface="Times New Roman" pitchFamily="18" charset="0"/>
                <a:cs typeface="Latha"/>
              </a:rPr>
              <a:t>ஃ</a:t>
            </a:r>
            <a:r>
              <a:rPr lang="en-US" b="1" dirty="0" smtClean="0">
                <a:latin typeface="Times New Roman" pitchFamily="18" charset="0"/>
                <a:cs typeface="Times New Roman" pitchFamily="18" charset="0"/>
              </a:rPr>
              <a:t> f</a:t>
            </a:r>
            <a:r>
              <a:rPr lang="en-US" b="1" baseline="-25000" dirty="0" smtClean="0">
                <a:latin typeface="Times New Roman" pitchFamily="18" charset="0"/>
                <a:cs typeface="Times New Roman" pitchFamily="18" charset="0"/>
              </a:rPr>
              <a:t>0</a:t>
            </a:r>
            <a:r>
              <a:rPr lang="en-US" b="1" dirty="0" smtClean="0">
                <a:latin typeface="Times New Roman" pitchFamily="18" charset="0"/>
                <a:cs typeface="Times New Roman" pitchFamily="18" charset="0"/>
              </a:rPr>
              <a:t>=1/2</a:t>
            </a:r>
            <a:r>
              <a:rPr lang="el-GR" b="1" dirty="0" smtClean="0">
                <a:latin typeface="Times New Roman" pitchFamily="18" charset="0"/>
                <a:cs typeface="Times New Roman" pitchFamily="18" charset="0"/>
              </a:rPr>
              <a:t>Π</a:t>
            </a:r>
            <a:r>
              <a:rPr lang="en-US" b="1" dirty="0" smtClean="0">
                <a:latin typeface="Times New Roman" pitchFamily="18" charset="0"/>
                <a:cs typeface="Times New Roman" pitchFamily="18" charset="0"/>
              </a:rPr>
              <a:t>RC) </a:t>
            </a:r>
          </a:p>
        </p:txBody>
      </p:sp>
      <p:sp>
        <p:nvSpPr>
          <p:cNvPr id="10" name="Rectangle 9"/>
          <p:cNvSpPr/>
          <p:nvPr/>
        </p:nvSpPr>
        <p:spPr>
          <a:xfrm>
            <a:off x="4211960" y="4365104"/>
            <a:ext cx="2989921" cy="923330"/>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b="1" dirty="0" smtClean="0">
                <a:latin typeface="Times New Roman" pitchFamily="18" charset="0"/>
                <a:cs typeface="Times New Roman" pitchFamily="18" charset="0"/>
              </a:rPr>
              <a:t>When, 	f=0;	</a:t>
            </a:r>
            <a:r>
              <a:rPr lang="el-GR" b="1" dirty="0" smtClean="0">
                <a:latin typeface="Times New Roman" pitchFamily="18" charset="0"/>
                <a:cs typeface="Times New Roman" pitchFamily="18" charset="0"/>
              </a:rPr>
              <a:t> ϕ</a:t>
            </a:r>
            <a:r>
              <a:rPr lang="en-US" b="1" dirty="0" smtClean="0">
                <a:latin typeface="Times New Roman" pitchFamily="18" charset="0"/>
                <a:cs typeface="Times New Roman" pitchFamily="18" charset="0"/>
              </a:rPr>
              <a:t>= 0</a:t>
            </a:r>
            <a:r>
              <a:rPr lang="en-US" b="1" dirty="0" smtClean="0">
                <a:latin typeface="Univers 57 Condensed"/>
                <a:cs typeface="Times New Roman" pitchFamily="18" charset="0"/>
              </a:rPr>
              <a:t>°</a:t>
            </a:r>
            <a:endParaRPr lang="en-US"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	f=f</a:t>
            </a:r>
            <a:r>
              <a:rPr lang="en-US" b="1" baseline="-25000" dirty="0" smtClean="0">
                <a:latin typeface="Times New Roman" pitchFamily="18" charset="0"/>
                <a:cs typeface="Times New Roman" pitchFamily="18" charset="0"/>
              </a:rPr>
              <a:t>0</a:t>
            </a:r>
            <a:r>
              <a:rPr lang="en-US" b="1" dirty="0" smtClean="0">
                <a:latin typeface="Times New Roman" pitchFamily="18" charset="0"/>
                <a:cs typeface="Times New Roman" pitchFamily="18" charset="0"/>
              </a:rPr>
              <a:t>;	</a:t>
            </a:r>
            <a:r>
              <a:rPr lang="el-GR" b="1" dirty="0" smtClean="0">
                <a:latin typeface="Times New Roman" pitchFamily="18" charset="0"/>
                <a:cs typeface="Times New Roman" pitchFamily="18" charset="0"/>
              </a:rPr>
              <a:t> ϕ</a:t>
            </a:r>
            <a:r>
              <a:rPr lang="en-US" b="1" dirty="0" smtClean="0">
                <a:latin typeface="Times New Roman" pitchFamily="18" charset="0"/>
                <a:cs typeface="Times New Roman" pitchFamily="18" charset="0"/>
              </a:rPr>
              <a:t>= -90</a:t>
            </a:r>
            <a:r>
              <a:rPr lang="en-US" b="1" dirty="0" smtClean="0">
                <a:latin typeface="Univers 57 Condensed"/>
                <a:cs typeface="Times New Roman" pitchFamily="18" charset="0"/>
              </a:rPr>
              <a:t>°</a:t>
            </a:r>
            <a:endParaRPr lang="en-US"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	f=</a:t>
            </a:r>
            <a:r>
              <a:rPr lang="el-GR" b="1" dirty="0" smtClean="0">
                <a:latin typeface="Times New Roman" pitchFamily="18" charset="0"/>
                <a:cs typeface="Times New Roman" pitchFamily="18" charset="0"/>
              </a:rPr>
              <a:t>α</a:t>
            </a:r>
            <a:r>
              <a:rPr lang="en-US" b="1" dirty="0" smtClean="0">
                <a:latin typeface="Times New Roman" pitchFamily="18" charset="0"/>
                <a:cs typeface="Times New Roman" pitchFamily="18" charset="0"/>
              </a:rPr>
              <a:t>;	</a:t>
            </a:r>
            <a:r>
              <a:rPr lang="el-GR" b="1" dirty="0" smtClean="0">
                <a:latin typeface="Times New Roman" pitchFamily="18" charset="0"/>
                <a:cs typeface="Times New Roman" pitchFamily="18" charset="0"/>
              </a:rPr>
              <a:t> ϕ</a:t>
            </a:r>
            <a:r>
              <a:rPr lang="en-US" b="1" dirty="0" smtClean="0">
                <a:latin typeface="Times New Roman" pitchFamily="18" charset="0"/>
                <a:cs typeface="Times New Roman" pitchFamily="18" charset="0"/>
              </a:rPr>
              <a:t>= -180</a:t>
            </a:r>
            <a:r>
              <a:rPr lang="en-US" b="1" dirty="0" smtClean="0">
                <a:latin typeface="Univers 57 Condensed"/>
                <a:cs typeface="Times New Roman" pitchFamily="18" charset="0"/>
              </a:rPr>
              <a:t>°</a:t>
            </a:r>
            <a:endParaRPr lang="en-US" b="1" dirty="0" smtClean="0">
              <a:latin typeface="Times New Roman" pitchFamily="18" charset="0"/>
              <a:cs typeface="Times New Roman" pitchFamily="18" charset="0"/>
            </a:endParaRPr>
          </a:p>
        </p:txBody>
      </p:sp>
      <p:sp>
        <p:nvSpPr>
          <p:cNvPr id="80898" name="AutoShape 2" descr="1 KHz All Pass Filter - YouSpi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0899" name="Picture 3"/>
          <p:cNvPicPr>
            <a:picLocks noChangeAspect="1" noChangeArrowheads="1"/>
          </p:cNvPicPr>
          <p:nvPr/>
        </p:nvPicPr>
        <p:blipFill>
          <a:blip r:embed="rId2" cstate="print"/>
          <a:srcRect/>
          <a:stretch>
            <a:fillRect/>
          </a:stretch>
        </p:blipFill>
        <p:spPr bwMode="auto">
          <a:xfrm>
            <a:off x="0" y="4116672"/>
            <a:ext cx="3707904" cy="262469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p:cNvPicPr>
            <a:picLocks noChangeAspect="1" noChangeArrowheads="1"/>
          </p:cNvPicPr>
          <p:nvPr/>
        </p:nvPicPr>
        <p:blipFill>
          <a:blip r:embed="rId2" cstate="print"/>
          <a:srcRect/>
          <a:stretch>
            <a:fillRect/>
          </a:stretch>
        </p:blipFill>
        <p:spPr bwMode="auto">
          <a:xfrm>
            <a:off x="763327" y="1484785"/>
            <a:ext cx="7913129" cy="5223554"/>
          </a:xfrm>
          <a:prstGeom prst="rect">
            <a:avLst/>
          </a:prstGeom>
          <a:ln>
            <a:noFill/>
          </a:ln>
          <a:effectLst>
            <a:outerShdw blurRad="292100" dist="139700" dir="2700000" algn="tl" rotWithShape="0">
              <a:srgbClr val="333333">
                <a:alpha val="65000"/>
              </a:srgbClr>
            </a:outerShdw>
          </a:effectLst>
        </p:spPr>
      </p:pic>
      <p:sp>
        <p:nvSpPr>
          <p:cNvPr id="5"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6" name="TextBox 5"/>
          <p:cNvSpPr txBox="1"/>
          <p:nvPr/>
        </p:nvSpPr>
        <p:spPr>
          <a:xfrm>
            <a:off x="0" y="836712"/>
            <a:ext cx="343780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 – Phase Lag Filter</a:t>
            </a:r>
            <a:endParaRPr lang="en-US" b="1"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summing op-amp circuit"/>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03648" y="2564904"/>
            <a:ext cx="4877557" cy="252028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4"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Summing Amplifier (Inverting)</a:t>
            </a:r>
          </a:p>
        </p:txBody>
      </p:sp>
      <p:pic>
        <p:nvPicPr>
          <p:cNvPr id="13314" name="Picture 2" descr="summing amplifier output volt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61236" y="5229200"/>
            <a:ext cx="6795425" cy="1364654"/>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395536" y="1916832"/>
            <a:ext cx="1933606" cy="523220"/>
          </a:xfrm>
          <a:prstGeom prst="rect">
            <a:avLst/>
          </a:prstGeom>
          <a:solidFill>
            <a:srgbClr val="FF9393"/>
          </a:solidFill>
        </p:spPr>
        <p:txBody>
          <a:bodyPr wrap="none" rtlCol="0">
            <a:spAutoFit/>
          </a:bodyPr>
          <a:lstStyle/>
          <a:p>
            <a:r>
              <a:rPr lang="en-IN" sz="2800" dirty="0" smtClean="0">
                <a:latin typeface="Times New Roman" pitchFamily="18" charset="0"/>
                <a:cs typeface="Times New Roman" pitchFamily="18" charset="0"/>
              </a:rPr>
              <a:t>Home Work</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xmlns="" val="125784641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343780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 – Phase Lag Filter</a:t>
            </a:r>
            <a:endParaRPr lang="en-US" b="1" dirty="0">
              <a:latin typeface="Times New Roman" pitchFamily="18" charset="0"/>
              <a:cs typeface="Times New Roman" pitchFamily="18" charset="0"/>
            </a:endParaRPr>
          </a:p>
        </p:txBody>
      </p:sp>
      <p:pic>
        <p:nvPicPr>
          <p:cNvPr id="6" name="Picture 2" descr="D:\BMT 313\Images\fig 6.36.jpg"/>
          <p:cNvPicPr>
            <a:picLocks noChangeAspect="1" noChangeArrowheads="1"/>
          </p:cNvPicPr>
          <p:nvPr/>
        </p:nvPicPr>
        <p:blipFill>
          <a:blip r:embed="rId2" cstate="print"/>
          <a:srcRect t="2702" b="8109"/>
          <a:stretch>
            <a:fillRect/>
          </a:stretch>
        </p:blipFill>
        <p:spPr bwMode="auto">
          <a:xfrm>
            <a:off x="35496" y="1844824"/>
            <a:ext cx="9022654" cy="337869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0" y="1916832"/>
            <a:ext cx="9144000" cy="4032448"/>
          </a:xfrm>
        </p:spPr>
        <p:txBody>
          <a:bodyPr>
            <a:noAutofit/>
          </a:bodyPr>
          <a:lstStyle/>
          <a:p>
            <a:pPr algn="just">
              <a:defRPr/>
            </a:pPr>
            <a:r>
              <a:rPr lang="en-US" sz="2400" dirty="0" smtClean="0">
                <a:latin typeface="Times New Roman" pitchFamily="18" charset="0"/>
                <a:cs typeface="Times New Roman" pitchFamily="18" charset="0"/>
              </a:rPr>
              <a:t>Designed to provide constant gain to signals at all frequencies</a:t>
            </a:r>
          </a:p>
          <a:p>
            <a:pPr algn="just">
              <a:defRPr/>
            </a:pPr>
            <a:r>
              <a:rPr lang="en-US" sz="2400" dirty="0" smtClean="0">
                <a:latin typeface="Times New Roman" pitchFamily="18" charset="0"/>
                <a:cs typeface="Times New Roman" pitchFamily="18" charset="0"/>
              </a:rPr>
              <a:t>Ideally, cover entire frequency spectrum</a:t>
            </a:r>
          </a:p>
          <a:p>
            <a:pPr algn="just">
              <a:defRPr/>
            </a:pPr>
            <a:r>
              <a:rPr lang="en-US" sz="2400" dirty="0" smtClean="0">
                <a:latin typeface="Times New Roman" pitchFamily="18" charset="0"/>
                <a:cs typeface="Times New Roman" pitchFamily="18" charset="0"/>
              </a:rPr>
              <a:t>Flat amplitude response characteristic is quite different from those of other filters (LP, HP, BP, notch)</a:t>
            </a:r>
          </a:p>
          <a:p>
            <a:pPr algn="just">
              <a:defRPr/>
            </a:pPr>
            <a:r>
              <a:rPr lang="en-US" sz="2400" dirty="0" smtClean="0">
                <a:latin typeface="Times New Roman" pitchFamily="18" charset="0"/>
                <a:cs typeface="Times New Roman" pitchFamily="18" charset="0"/>
              </a:rPr>
              <a:t>Produce an output that is shifted in phase relative to input signal</a:t>
            </a:r>
          </a:p>
          <a:p>
            <a:pPr algn="just">
              <a:defRPr/>
            </a:pPr>
            <a:r>
              <a:rPr lang="en-US" sz="2400" dirty="0" smtClean="0">
                <a:latin typeface="Times New Roman" pitchFamily="18" charset="0"/>
                <a:cs typeface="Times New Roman" pitchFamily="18" charset="0"/>
              </a:rPr>
              <a:t>Figure: Output signal leads that of input</a:t>
            </a:r>
          </a:p>
          <a:p>
            <a:pPr algn="just">
              <a:defRPr/>
            </a:pPr>
            <a:r>
              <a:rPr lang="en-US" sz="2400" dirty="0" smtClean="0">
                <a:latin typeface="Times New Roman" pitchFamily="18" charset="0"/>
                <a:cs typeface="Times New Roman" pitchFamily="18" charset="0"/>
              </a:rPr>
              <a:t>For frequencies approaching 0, phase lead approaches 180°</a:t>
            </a:r>
          </a:p>
          <a:p>
            <a:pPr algn="just">
              <a:defRPr/>
            </a:pPr>
            <a:r>
              <a:rPr lang="en-US" sz="2400" dirty="0" smtClean="0">
                <a:latin typeface="Times New Roman" pitchFamily="18" charset="0"/>
                <a:cs typeface="Times New Roman" pitchFamily="18" charset="0"/>
              </a:rPr>
              <a:t>As frequency increases, phase lead of output approaches 0</a:t>
            </a:r>
          </a:p>
          <a:p>
            <a:pPr algn="just">
              <a:defRPr/>
            </a:pPr>
            <a:r>
              <a:rPr lang="en-US" sz="2400" dirty="0" smtClean="0">
                <a:latin typeface="Times New Roman" pitchFamily="18" charset="0"/>
                <a:cs typeface="Times New Roman" pitchFamily="18" charset="0"/>
              </a:rPr>
              <a:t>Phase angle: Ø = 2 tan</a:t>
            </a:r>
            <a:r>
              <a:rPr lang="en-US" sz="2400" baseline="30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[1/(2</a:t>
            </a:r>
            <a:r>
              <a:rPr lang="el-GR" sz="2400" dirty="0" smtClean="0">
                <a:latin typeface="Times New Roman" pitchFamily="18" charset="0"/>
                <a:cs typeface="Times New Roman" pitchFamily="18" charset="0"/>
              </a:rPr>
              <a:t>π</a:t>
            </a:r>
            <a:r>
              <a:rPr lang="en-US" sz="2400" dirty="0" smtClean="0">
                <a:latin typeface="Times New Roman" pitchFamily="18" charset="0"/>
                <a:cs typeface="Times New Roman" pitchFamily="18" charset="0"/>
              </a:rPr>
              <a:t>fR</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C</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a:t>
            </a:r>
          </a:p>
        </p:txBody>
      </p:sp>
      <p:sp>
        <p:nvSpPr>
          <p:cNvPr id="5"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6" name="TextBox 5"/>
          <p:cNvSpPr txBox="1"/>
          <p:nvPr/>
        </p:nvSpPr>
        <p:spPr>
          <a:xfrm>
            <a:off x="0" y="836712"/>
            <a:ext cx="355321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 – Phase Lead Filter</a:t>
            </a:r>
            <a:endParaRPr lang="en-US" b="1" dirty="0">
              <a:latin typeface="Times New Roman" pitchFamily="18" charset="0"/>
              <a:cs typeface="Times New Roman" pitchFamily="18"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36" y="1628800"/>
            <a:ext cx="1293944" cy="369332"/>
          </a:xfrm>
          <a:prstGeom prst="rect">
            <a:avLst/>
          </a:prstGeom>
          <a:noFill/>
        </p:spPr>
        <p:txBody>
          <a:bodyPr wrap="none" rtlCol="0">
            <a:spAutoFit/>
          </a:bodyPr>
          <a:lstStyle/>
          <a:p>
            <a:r>
              <a:rPr lang="en-US" dirty="0" smtClean="0">
                <a:latin typeface="Times New Roman" pitchFamily="18" charset="0"/>
                <a:cs typeface="Times New Roman" pitchFamily="18" charset="0"/>
              </a:rPr>
              <a:t>At node ‘a’,</a:t>
            </a:r>
            <a:endParaRPr lang="en-US" dirty="0">
              <a:latin typeface="Times New Roman" pitchFamily="18" charset="0"/>
              <a:cs typeface="Times New Roman" pitchFamily="18" charset="0"/>
            </a:endParaRPr>
          </a:p>
        </p:txBody>
      </p:sp>
      <p:sp>
        <p:nvSpPr>
          <p:cNvPr id="5" name="TextBox 4"/>
          <p:cNvSpPr txBox="1"/>
          <p:nvPr/>
        </p:nvSpPr>
        <p:spPr>
          <a:xfrm>
            <a:off x="1324477" y="1988840"/>
            <a:ext cx="2970621" cy="40011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+(V</a:t>
            </a:r>
            <a:r>
              <a:rPr lang="en-US" sz="2000" baseline="-25000" dirty="0"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R</a:t>
            </a:r>
            <a:r>
              <a:rPr lang="en-US" sz="2000" baseline="-25000" dirty="0" err="1" smtClean="0">
                <a:latin typeface="Times New Roman" pitchFamily="18" charset="0"/>
                <a:cs typeface="Times New Roman" pitchFamily="18" charset="0"/>
              </a:rPr>
              <a:t>f</a:t>
            </a:r>
            <a:r>
              <a:rPr lang="en-US" sz="2000" dirty="0" smtClean="0">
                <a:latin typeface="Times New Roman" pitchFamily="18" charset="0"/>
                <a:cs typeface="Times New Roman" pitchFamily="18" charset="0"/>
              </a:rPr>
              <a:t>) = 0</a:t>
            </a:r>
            <a:endParaRPr lang="en-US" sz="2000" dirty="0">
              <a:latin typeface="Times New Roman" pitchFamily="18" charset="0"/>
              <a:cs typeface="Times New Roman" pitchFamily="18" charset="0"/>
            </a:endParaRPr>
          </a:p>
        </p:txBody>
      </p:sp>
      <p:sp>
        <p:nvSpPr>
          <p:cNvPr id="6" name="TextBox 5"/>
          <p:cNvSpPr txBox="1"/>
          <p:nvPr/>
        </p:nvSpPr>
        <p:spPr>
          <a:xfrm>
            <a:off x="467544" y="2492896"/>
            <a:ext cx="1681871"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If 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R</a:t>
            </a:r>
            <a:r>
              <a:rPr lang="en-US" sz="2000" baseline="-25000" dirty="0" err="1" smtClean="0">
                <a:latin typeface="Times New Roman" pitchFamily="18" charset="0"/>
                <a:cs typeface="Times New Roman" pitchFamily="18" charset="0"/>
              </a:rPr>
              <a:t>f</a:t>
            </a:r>
            <a:r>
              <a:rPr lang="en-US" sz="2000" dirty="0" smtClean="0">
                <a:latin typeface="Times New Roman" pitchFamily="18" charset="0"/>
                <a:cs typeface="Times New Roman" pitchFamily="18" charset="0"/>
              </a:rPr>
              <a:t> then, </a:t>
            </a:r>
            <a:endParaRPr lang="en-US" sz="2000" dirty="0">
              <a:latin typeface="Times New Roman" pitchFamily="18" charset="0"/>
              <a:cs typeface="Times New Roman" pitchFamily="18" charset="0"/>
            </a:endParaRPr>
          </a:p>
        </p:txBody>
      </p:sp>
      <p:sp>
        <p:nvSpPr>
          <p:cNvPr id="7" name="TextBox 6"/>
          <p:cNvSpPr txBox="1"/>
          <p:nvPr/>
        </p:nvSpPr>
        <p:spPr>
          <a:xfrm>
            <a:off x="1267045" y="2907158"/>
            <a:ext cx="3954929" cy="707886"/>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+(V</a:t>
            </a:r>
            <a:r>
              <a:rPr lang="en-US" sz="2000" baseline="-25000" dirty="0"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 0</a:t>
            </a:r>
          </a:p>
          <a:p>
            <a:r>
              <a:rPr lang="en-US" sz="2000" dirty="0" smtClean="0">
                <a:latin typeface="Times New Roman" pitchFamily="18" charset="0"/>
                <a:cs typeface="Times New Roman" pitchFamily="18" charset="0"/>
              </a:rPr>
              <a:t>	V</a:t>
            </a:r>
            <a:r>
              <a:rPr lang="en-US" sz="2000" baseline="-25000" dirty="0"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 = 2V</a:t>
            </a:r>
            <a:r>
              <a:rPr lang="en-US" sz="2000" baseline="-25000" dirty="0"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0	</a:t>
            </a:r>
            <a:r>
              <a:rPr lang="en-US" sz="2000" dirty="0" smtClean="0">
                <a:latin typeface="Times New Roman" pitchFamily="18" charset="0"/>
                <a:cs typeface="Times New Roman" pitchFamily="18" charset="0"/>
              </a:rPr>
              <a:t>   ------(1)</a:t>
            </a:r>
            <a:endParaRPr lang="en-US" sz="2000" baseline="30000" dirty="0">
              <a:latin typeface="Times New Roman" pitchFamily="18" charset="0"/>
              <a:cs typeface="Times New Roman" pitchFamily="18" charset="0"/>
            </a:endParaRPr>
          </a:p>
        </p:txBody>
      </p:sp>
      <p:sp>
        <p:nvSpPr>
          <p:cNvPr id="8" name="TextBox 7"/>
          <p:cNvSpPr txBox="1"/>
          <p:nvPr/>
        </p:nvSpPr>
        <p:spPr>
          <a:xfrm>
            <a:off x="547936" y="3563724"/>
            <a:ext cx="1430200"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At node ‘b’,</a:t>
            </a:r>
            <a:endParaRPr lang="en-US" sz="2000" dirty="0">
              <a:latin typeface="Times New Roman" pitchFamily="18" charset="0"/>
              <a:cs typeface="Times New Roman" pitchFamily="18" charset="0"/>
            </a:endParaRPr>
          </a:p>
        </p:txBody>
      </p:sp>
      <p:sp>
        <p:nvSpPr>
          <p:cNvPr id="9" name="TextBox 8"/>
          <p:cNvSpPr txBox="1"/>
          <p:nvPr/>
        </p:nvSpPr>
        <p:spPr>
          <a:xfrm>
            <a:off x="1476877" y="4005064"/>
            <a:ext cx="4600940" cy="707886"/>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b</a:t>
            </a:r>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/(1/</a:t>
            </a:r>
            <a:r>
              <a:rPr lang="en-US" sz="2000" dirty="0" err="1" smtClean="0">
                <a:latin typeface="Times New Roman" pitchFamily="18" charset="0"/>
                <a:cs typeface="Times New Roman" pitchFamily="18" charset="0"/>
              </a:rPr>
              <a:t>sC</a:t>
            </a:r>
            <a:r>
              <a:rPr lang="en-US" sz="2000" dirty="0" smtClean="0">
                <a:latin typeface="Times New Roman" pitchFamily="18" charset="0"/>
                <a:cs typeface="Times New Roman" pitchFamily="18" charset="0"/>
              </a:rPr>
              <a:t>)) +(V</a:t>
            </a:r>
            <a:r>
              <a:rPr lang="en-US" sz="2000" baseline="-25000" dirty="0" smtClean="0">
                <a:latin typeface="Times New Roman" pitchFamily="18" charset="0"/>
                <a:cs typeface="Times New Roman" pitchFamily="18" charset="0"/>
              </a:rPr>
              <a:t>b</a:t>
            </a:r>
            <a:r>
              <a:rPr lang="en-US" sz="2000" dirty="0" smtClean="0">
                <a:latin typeface="Times New Roman" pitchFamily="18" charset="0"/>
                <a:cs typeface="Times New Roman" pitchFamily="18" charset="0"/>
              </a:rPr>
              <a:t>-0/(R) = 0</a:t>
            </a:r>
          </a:p>
          <a:p>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b</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sCRV</a:t>
            </a:r>
            <a:r>
              <a:rPr lang="en-US" sz="2000" baseline="-25000" dirty="0" err="1"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 )/(1+sCR)		-----(2)</a:t>
            </a:r>
            <a:endParaRPr lang="en-US" sz="2000" dirty="0">
              <a:latin typeface="Times New Roman" pitchFamily="18" charset="0"/>
              <a:cs typeface="Times New Roman" pitchFamily="18" charset="0"/>
            </a:endParaRPr>
          </a:p>
        </p:txBody>
      </p:sp>
      <p:sp>
        <p:nvSpPr>
          <p:cNvPr id="10" name="TextBox 9"/>
          <p:cNvSpPr txBox="1"/>
          <p:nvPr/>
        </p:nvSpPr>
        <p:spPr>
          <a:xfrm>
            <a:off x="700336" y="4859868"/>
            <a:ext cx="4264950" cy="400110"/>
          </a:xfrm>
          <a:prstGeom prst="rect">
            <a:avLst/>
          </a:prstGeom>
          <a:noFill/>
        </p:spPr>
        <p:txBody>
          <a:bodyPr wrap="none" rtlCol="0">
            <a:spAutoFit/>
          </a:bodyPr>
          <a:lstStyle/>
          <a:p>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b</a:t>
            </a:r>
            <a:r>
              <a:rPr lang="en-US" sz="2000" dirty="0" smtClean="0">
                <a:latin typeface="Times New Roman" pitchFamily="18" charset="0"/>
                <a:cs typeface="Times New Roman" pitchFamily="18" charset="0"/>
              </a:rPr>
              <a:t>; hence sub. Eqn. (2) in eqn. (1),</a:t>
            </a:r>
            <a:endParaRPr lang="en-US" sz="2000" dirty="0">
              <a:latin typeface="Times New Roman" pitchFamily="18" charset="0"/>
              <a:cs typeface="Times New Roman" pitchFamily="18" charset="0"/>
            </a:endParaRPr>
          </a:p>
        </p:txBody>
      </p:sp>
      <p:sp>
        <p:nvSpPr>
          <p:cNvPr id="11" name="TextBox 10"/>
          <p:cNvSpPr txBox="1"/>
          <p:nvPr/>
        </p:nvSpPr>
        <p:spPr>
          <a:xfrm>
            <a:off x="1979712" y="5589240"/>
            <a:ext cx="6362639"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000" dirty="0" smtClean="0">
                <a:latin typeface="Times New Roman" pitchFamily="18" charset="0"/>
                <a:cs typeface="Times New Roman" pitchFamily="18" charset="0"/>
              </a:rPr>
              <a:t>V</a:t>
            </a:r>
            <a:r>
              <a:rPr lang="en-US" sz="2000" baseline="-25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 V</a:t>
            </a:r>
            <a:r>
              <a:rPr lang="en-US" sz="2000" baseline="-25000" dirty="0" smtClean="0">
                <a:latin typeface="Times New Roman" pitchFamily="18" charset="0"/>
                <a:cs typeface="Times New Roman" pitchFamily="18" charset="0"/>
              </a:rPr>
              <a:t>in</a:t>
            </a:r>
            <a:r>
              <a:rPr lang="en-US" sz="2000" dirty="0" smtClean="0">
                <a:latin typeface="Times New Roman" pitchFamily="18" charset="0"/>
                <a:cs typeface="Times New Roman" pitchFamily="18" charset="0"/>
              </a:rPr>
              <a:t> (-1+sCR)/(1+sCR)	----(3)</a:t>
            </a:r>
          </a:p>
          <a:p>
            <a:r>
              <a:rPr lang="en-US" sz="2800" b="1" dirty="0" smtClean="0">
                <a:latin typeface="Times New Roman" pitchFamily="18" charset="0"/>
                <a:cs typeface="Times New Roman" pitchFamily="18" charset="0"/>
              </a:rPr>
              <a:t>H(s) = V</a:t>
            </a:r>
            <a:r>
              <a:rPr lang="en-US" sz="2800" b="1" baseline="-25000" dirty="0" smtClean="0">
                <a:latin typeface="Times New Roman" pitchFamily="18" charset="0"/>
                <a:cs typeface="Times New Roman" pitchFamily="18" charset="0"/>
              </a:rPr>
              <a:t>0</a:t>
            </a:r>
            <a:r>
              <a:rPr lang="en-US" sz="2800" b="1" dirty="0" smtClean="0">
                <a:latin typeface="Times New Roman" pitchFamily="18" charset="0"/>
                <a:cs typeface="Times New Roman" pitchFamily="18" charset="0"/>
              </a:rPr>
              <a:t>/V</a:t>
            </a:r>
            <a:r>
              <a:rPr lang="en-US" sz="2800" b="1" baseline="-25000" dirty="0" smtClean="0">
                <a:latin typeface="Times New Roman" pitchFamily="18" charset="0"/>
                <a:cs typeface="Times New Roman" pitchFamily="18" charset="0"/>
              </a:rPr>
              <a:t>in</a:t>
            </a:r>
            <a:r>
              <a:rPr lang="en-US" sz="2800" b="1" dirty="0" smtClean="0">
                <a:latin typeface="Times New Roman" pitchFamily="18" charset="0"/>
                <a:cs typeface="Times New Roman" pitchFamily="18" charset="0"/>
              </a:rPr>
              <a:t> = (-1+sCR)/(1+sCR)</a:t>
            </a:r>
            <a:r>
              <a:rPr lang="en-US" sz="2000" dirty="0" smtClean="0">
                <a:latin typeface="Times New Roman" pitchFamily="18" charset="0"/>
                <a:cs typeface="Times New Roman" pitchFamily="18" charset="0"/>
              </a:rPr>
              <a:t>	----(4)</a:t>
            </a:r>
          </a:p>
        </p:txBody>
      </p:sp>
      <p:sp>
        <p:nvSpPr>
          <p:cNvPr id="12"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13" name="TextBox 12"/>
          <p:cNvSpPr txBox="1"/>
          <p:nvPr/>
        </p:nvSpPr>
        <p:spPr>
          <a:xfrm>
            <a:off x="0" y="836712"/>
            <a:ext cx="355321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 – Phase Lead Filter</a:t>
            </a:r>
            <a:endParaRPr lang="en-US" b="1" dirty="0">
              <a:latin typeface="Times New Roman" pitchFamily="18" charset="0"/>
              <a:cs typeface="Times New Roman" pitchFamily="18"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355321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 – Phase Lead Filter</a:t>
            </a:r>
            <a:endParaRPr lang="en-US" b="1" dirty="0">
              <a:latin typeface="Times New Roman" pitchFamily="18" charset="0"/>
              <a:cs typeface="Times New Roman" pitchFamily="18" charset="0"/>
            </a:endParaRPr>
          </a:p>
        </p:txBody>
      </p:sp>
      <p:sp>
        <p:nvSpPr>
          <p:cNvPr id="7" name="Rectangle 6"/>
          <p:cNvSpPr/>
          <p:nvPr/>
        </p:nvSpPr>
        <p:spPr>
          <a:xfrm>
            <a:off x="971600" y="1844824"/>
            <a:ext cx="7571303" cy="461665"/>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sz="2400" b="1" dirty="0" smtClean="0">
                <a:latin typeface="Times New Roman" pitchFamily="18" charset="0"/>
                <a:cs typeface="Times New Roman" pitchFamily="18" charset="0"/>
              </a:rPr>
              <a:t>Magnitude of |H(j</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 = √{(1+(</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CR)</a:t>
            </a:r>
            <a:r>
              <a:rPr lang="en-US" sz="2400" b="1" baseline="30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)/((1+(</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CR)</a:t>
            </a:r>
            <a:r>
              <a:rPr lang="en-US" sz="2400" b="1" baseline="30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 = </a:t>
            </a:r>
            <a:r>
              <a:rPr lang="en-US" sz="2400" b="1" dirty="0" smtClean="0">
                <a:solidFill>
                  <a:schemeClr val="bg2"/>
                </a:solidFill>
                <a:latin typeface="Times New Roman" pitchFamily="18" charset="0"/>
                <a:cs typeface="Times New Roman" pitchFamily="18" charset="0"/>
              </a:rPr>
              <a:t>1</a:t>
            </a:r>
            <a:r>
              <a:rPr lang="en-US" sz="2400" dirty="0" smtClean="0">
                <a:latin typeface="Times New Roman" pitchFamily="18" charset="0"/>
                <a:cs typeface="Times New Roman" pitchFamily="18" charset="0"/>
              </a:rPr>
              <a:t>	</a:t>
            </a:r>
          </a:p>
        </p:txBody>
      </p:sp>
      <p:sp>
        <p:nvSpPr>
          <p:cNvPr id="8" name="Rectangle 7"/>
          <p:cNvSpPr/>
          <p:nvPr/>
        </p:nvSpPr>
        <p:spPr>
          <a:xfrm>
            <a:off x="2483768" y="2483604"/>
            <a:ext cx="5137945" cy="92333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en-US" b="1" dirty="0" smtClean="0">
                <a:latin typeface="Times New Roman" pitchFamily="18" charset="0"/>
                <a:cs typeface="Times New Roman" pitchFamily="18" charset="0"/>
              </a:rPr>
              <a:t>Phase of |H(j</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 = tan</a:t>
            </a:r>
            <a:r>
              <a:rPr lang="en-US" b="1" baseline="30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CR/(-1)) - tan</a:t>
            </a:r>
            <a:r>
              <a:rPr lang="en-US" b="1" baseline="30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CR)</a:t>
            </a:r>
          </a:p>
          <a:p>
            <a:r>
              <a:rPr lang="en-US" b="1" dirty="0" smtClean="0">
                <a:latin typeface="Times New Roman" pitchFamily="18" charset="0"/>
                <a:cs typeface="Times New Roman" pitchFamily="18" charset="0"/>
              </a:rPr>
              <a:t>		= 180</a:t>
            </a:r>
            <a:r>
              <a:rPr lang="en-US" b="1" dirty="0" smtClean="0">
                <a:latin typeface="Univers 57 Condensed"/>
                <a:cs typeface="Times New Roman" pitchFamily="18" charset="0"/>
              </a:rPr>
              <a:t>°</a:t>
            </a:r>
            <a:r>
              <a:rPr lang="en-US" b="1" dirty="0" smtClean="0">
                <a:latin typeface="Times New Roman" pitchFamily="18" charset="0"/>
                <a:cs typeface="Times New Roman" pitchFamily="18" charset="0"/>
              </a:rPr>
              <a:t>-tan</a:t>
            </a:r>
            <a:r>
              <a:rPr lang="en-US" b="1" baseline="30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CR) - tan</a:t>
            </a:r>
            <a:r>
              <a:rPr lang="en-US" b="1" baseline="30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CR)</a:t>
            </a:r>
          </a:p>
          <a:p>
            <a:r>
              <a:rPr lang="en-US" b="1" dirty="0" smtClean="0">
                <a:latin typeface="Times New Roman" pitchFamily="18" charset="0"/>
                <a:cs typeface="Times New Roman" pitchFamily="18" charset="0"/>
              </a:rPr>
              <a:t>		</a:t>
            </a:r>
            <a:r>
              <a:rPr lang="el-GR" b="1" dirty="0" smtClean="0">
                <a:latin typeface="Times New Roman" pitchFamily="18" charset="0"/>
                <a:cs typeface="Times New Roman" pitchFamily="18" charset="0"/>
              </a:rPr>
              <a:t> ϕ </a:t>
            </a:r>
            <a:r>
              <a:rPr lang="en-US" b="1" dirty="0" smtClean="0">
                <a:latin typeface="Times New Roman" pitchFamily="18" charset="0"/>
                <a:cs typeface="Times New Roman" pitchFamily="18" charset="0"/>
              </a:rPr>
              <a:t>= 180</a:t>
            </a:r>
            <a:r>
              <a:rPr lang="en-US" b="1" dirty="0" smtClean="0">
                <a:latin typeface="Univers 57 Condensed"/>
                <a:cs typeface="Times New Roman" pitchFamily="18" charset="0"/>
              </a:rPr>
              <a:t>°</a:t>
            </a:r>
            <a:r>
              <a:rPr lang="en-US" b="1" dirty="0" smtClean="0">
                <a:latin typeface="Times New Roman" pitchFamily="18" charset="0"/>
                <a:cs typeface="Times New Roman" pitchFamily="18" charset="0"/>
              </a:rPr>
              <a:t>-2 tan</a:t>
            </a:r>
            <a:r>
              <a:rPr lang="en-US" b="1" baseline="30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CR)</a:t>
            </a:r>
          </a:p>
        </p:txBody>
      </p:sp>
      <p:sp>
        <p:nvSpPr>
          <p:cNvPr id="9" name="Rectangle 8"/>
          <p:cNvSpPr/>
          <p:nvPr/>
        </p:nvSpPr>
        <p:spPr>
          <a:xfrm>
            <a:off x="3298696" y="3553852"/>
            <a:ext cx="5017720" cy="52322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l-GR" sz="2800" b="1" dirty="0" smtClean="0">
                <a:latin typeface="Times New Roman" pitchFamily="18" charset="0"/>
                <a:cs typeface="Times New Roman" pitchFamily="18" charset="0"/>
              </a:rPr>
              <a:t>ϕ</a:t>
            </a:r>
            <a:r>
              <a:rPr lang="en-US" sz="2800" b="1" dirty="0" smtClean="0">
                <a:latin typeface="Times New Roman" pitchFamily="18" charset="0"/>
                <a:cs typeface="Times New Roman" pitchFamily="18" charset="0"/>
              </a:rPr>
              <a:t>= 180</a:t>
            </a:r>
            <a:r>
              <a:rPr lang="en-US" sz="2800" b="1" dirty="0" smtClean="0">
                <a:latin typeface="Univers 57 Condensed"/>
                <a:cs typeface="Times New Roman" pitchFamily="18" charset="0"/>
              </a:rPr>
              <a:t>°</a:t>
            </a:r>
            <a:r>
              <a:rPr lang="en-US" sz="2800" b="1" dirty="0" smtClean="0">
                <a:latin typeface="Times New Roman" pitchFamily="18" charset="0"/>
                <a:cs typeface="Times New Roman" pitchFamily="18" charset="0"/>
              </a:rPr>
              <a:t>- 2 tan</a:t>
            </a:r>
            <a:r>
              <a:rPr lang="en-US" sz="2800" b="1" baseline="30000" dirty="0" smtClean="0">
                <a:latin typeface="Times New Roman" pitchFamily="18" charset="0"/>
                <a:cs typeface="Times New Roman" pitchFamily="18" charset="0"/>
              </a:rPr>
              <a:t>-1</a:t>
            </a:r>
            <a:r>
              <a:rPr lang="en-US" sz="2800" b="1" dirty="0" smtClean="0">
                <a:latin typeface="Times New Roman" pitchFamily="18" charset="0"/>
                <a:cs typeface="Times New Roman" pitchFamily="18" charset="0"/>
              </a:rPr>
              <a:t>(f/f</a:t>
            </a:r>
            <a:r>
              <a:rPr lang="en-US" sz="2800" b="1" baseline="-25000" dirty="0" smtClean="0">
                <a:latin typeface="Times New Roman" pitchFamily="18" charset="0"/>
                <a:cs typeface="Times New Roman" pitchFamily="18" charset="0"/>
              </a:rPr>
              <a:t>0</a:t>
            </a:r>
            <a:r>
              <a:rPr lang="en-US" sz="2800" b="1" dirty="0" smtClean="0">
                <a:latin typeface="Times New Roman" pitchFamily="18" charset="0"/>
                <a:cs typeface="Times New Roman" pitchFamily="18" charset="0"/>
              </a:rPr>
              <a:t>)</a:t>
            </a:r>
            <a:r>
              <a:rPr lang="en-US" sz="2400"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a:t>
            </a:r>
            <a:r>
              <a:rPr lang="ta-IN" b="1" dirty="0" smtClean="0">
                <a:latin typeface="Times New Roman" pitchFamily="18" charset="0"/>
                <a:cs typeface="Latha"/>
              </a:rPr>
              <a:t>ஃ</a:t>
            </a:r>
            <a:r>
              <a:rPr lang="en-US" b="1" dirty="0" smtClean="0">
                <a:latin typeface="Times New Roman" pitchFamily="18" charset="0"/>
                <a:cs typeface="Times New Roman" pitchFamily="18" charset="0"/>
              </a:rPr>
              <a:t> f</a:t>
            </a:r>
            <a:r>
              <a:rPr lang="en-US" b="1" baseline="-25000" dirty="0" smtClean="0">
                <a:latin typeface="Times New Roman" pitchFamily="18" charset="0"/>
                <a:cs typeface="Times New Roman" pitchFamily="18" charset="0"/>
              </a:rPr>
              <a:t>0</a:t>
            </a:r>
            <a:r>
              <a:rPr lang="en-US" b="1" dirty="0" smtClean="0">
                <a:latin typeface="Times New Roman" pitchFamily="18" charset="0"/>
                <a:cs typeface="Times New Roman" pitchFamily="18" charset="0"/>
              </a:rPr>
              <a:t>=1/2</a:t>
            </a:r>
            <a:r>
              <a:rPr lang="el-GR" b="1" dirty="0" smtClean="0">
                <a:latin typeface="Times New Roman" pitchFamily="18" charset="0"/>
                <a:cs typeface="Times New Roman" pitchFamily="18" charset="0"/>
              </a:rPr>
              <a:t>Π</a:t>
            </a:r>
            <a:r>
              <a:rPr lang="en-US" b="1" dirty="0" smtClean="0">
                <a:latin typeface="Times New Roman" pitchFamily="18" charset="0"/>
                <a:cs typeface="Times New Roman" pitchFamily="18" charset="0"/>
              </a:rPr>
              <a:t>RC) </a:t>
            </a:r>
          </a:p>
        </p:txBody>
      </p:sp>
      <p:sp>
        <p:nvSpPr>
          <p:cNvPr id="10" name="Rectangle 9"/>
          <p:cNvSpPr/>
          <p:nvPr/>
        </p:nvSpPr>
        <p:spPr>
          <a:xfrm>
            <a:off x="5526743" y="4221088"/>
            <a:ext cx="2861681" cy="923330"/>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b="1" dirty="0" smtClean="0">
                <a:latin typeface="Times New Roman" pitchFamily="18" charset="0"/>
                <a:cs typeface="Times New Roman" pitchFamily="18" charset="0"/>
              </a:rPr>
              <a:t>When, 	f=0;	</a:t>
            </a:r>
            <a:r>
              <a:rPr lang="el-GR" b="1" dirty="0" smtClean="0">
                <a:latin typeface="Times New Roman" pitchFamily="18" charset="0"/>
                <a:cs typeface="Times New Roman" pitchFamily="18" charset="0"/>
              </a:rPr>
              <a:t> ϕ</a:t>
            </a:r>
            <a:r>
              <a:rPr lang="en-US" b="1" dirty="0" smtClean="0">
                <a:latin typeface="Times New Roman" pitchFamily="18" charset="0"/>
                <a:cs typeface="Times New Roman" pitchFamily="18" charset="0"/>
              </a:rPr>
              <a:t>= 180</a:t>
            </a:r>
            <a:r>
              <a:rPr lang="en-US" b="1" dirty="0" smtClean="0">
                <a:latin typeface="Univers 57 Condensed"/>
                <a:cs typeface="Times New Roman" pitchFamily="18" charset="0"/>
              </a:rPr>
              <a:t>°</a:t>
            </a:r>
            <a:endParaRPr lang="en-US"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	f=f</a:t>
            </a:r>
            <a:r>
              <a:rPr lang="en-US" b="1" baseline="-25000" dirty="0" smtClean="0">
                <a:latin typeface="Times New Roman" pitchFamily="18" charset="0"/>
                <a:cs typeface="Times New Roman" pitchFamily="18" charset="0"/>
              </a:rPr>
              <a:t>0</a:t>
            </a:r>
            <a:r>
              <a:rPr lang="en-US" b="1" dirty="0" smtClean="0">
                <a:latin typeface="Times New Roman" pitchFamily="18" charset="0"/>
                <a:cs typeface="Times New Roman" pitchFamily="18" charset="0"/>
              </a:rPr>
              <a:t>;	</a:t>
            </a:r>
            <a:r>
              <a:rPr lang="el-GR" b="1" dirty="0" smtClean="0">
                <a:latin typeface="Times New Roman" pitchFamily="18" charset="0"/>
                <a:cs typeface="Times New Roman" pitchFamily="18" charset="0"/>
              </a:rPr>
              <a:t> ϕ</a:t>
            </a:r>
            <a:r>
              <a:rPr lang="en-US" b="1" dirty="0" smtClean="0">
                <a:latin typeface="Times New Roman" pitchFamily="18" charset="0"/>
                <a:cs typeface="Times New Roman" pitchFamily="18" charset="0"/>
              </a:rPr>
              <a:t>= 90</a:t>
            </a:r>
            <a:r>
              <a:rPr lang="en-US" b="1" dirty="0" smtClean="0">
                <a:latin typeface="Univers 57 Condensed"/>
                <a:cs typeface="Times New Roman" pitchFamily="18" charset="0"/>
              </a:rPr>
              <a:t>°</a:t>
            </a:r>
            <a:endParaRPr lang="en-US"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	f=</a:t>
            </a:r>
            <a:r>
              <a:rPr lang="el-GR" b="1" dirty="0" smtClean="0">
                <a:latin typeface="Times New Roman" pitchFamily="18" charset="0"/>
                <a:cs typeface="Times New Roman" pitchFamily="18" charset="0"/>
              </a:rPr>
              <a:t>α</a:t>
            </a:r>
            <a:r>
              <a:rPr lang="en-US" b="1" dirty="0" smtClean="0">
                <a:latin typeface="Times New Roman" pitchFamily="18" charset="0"/>
                <a:cs typeface="Times New Roman" pitchFamily="18" charset="0"/>
              </a:rPr>
              <a:t>;	</a:t>
            </a:r>
            <a:r>
              <a:rPr lang="el-GR" b="1" dirty="0" smtClean="0">
                <a:latin typeface="Times New Roman" pitchFamily="18" charset="0"/>
                <a:cs typeface="Times New Roman" pitchFamily="18" charset="0"/>
              </a:rPr>
              <a:t> ϕ</a:t>
            </a:r>
            <a:r>
              <a:rPr lang="en-US" b="1" dirty="0" smtClean="0">
                <a:latin typeface="Times New Roman" pitchFamily="18" charset="0"/>
                <a:cs typeface="Times New Roman" pitchFamily="18" charset="0"/>
              </a:rPr>
              <a:t>= 0</a:t>
            </a:r>
            <a:r>
              <a:rPr lang="en-US" b="1" dirty="0" smtClean="0">
                <a:latin typeface="Univers 57 Condensed"/>
                <a:cs typeface="Times New Roman" pitchFamily="18" charset="0"/>
              </a:rPr>
              <a:t>°</a:t>
            </a:r>
            <a:endParaRPr lang="en-US" b="1" dirty="0" smtClean="0">
              <a:latin typeface="Times New Roman" pitchFamily="18" charset="0"/>
              <a:cs typeface="Times New Roman" pitchFamily="18" charset="0"/>
            </a:endParaRPr>
          </a:p>
        </p:txBody>
      </p:sp>
      <p:pic>
        <p:nvPicPr>
          <p:cNvPr id="11" name="Picture 1"/>
          <p:cNvPicPr>
            <a:picLocks noChangeAspect="1" noChangeArrowheads="1"/>
          </p:cNvPicPr>
          <p:nvPr/>
        </p:nvPicPr>
        <p:blipFill>
          <a:blip r:embed="rId2" cstate="print"/>
          <a:srcRect/>
          <a:stretch>
            <a:fillRect/>
          </a:stretch>
        </p:blipFill>
        <p:spPr bwMode="auto">
          <a:xfrm>
            <a:off x="0" y="3738686"/>
            <a:ext cx="3119314" cy="311931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descr="Solved: A 1VPP Sine Wave Of Frequency 10Hz Is Applied To A... | Chegg.com"/>
          <p:cNvPicPr>
            <a:picLocks noChangeAspect="1" noChangeArrowheads="1"/>
          </p:cNvPicPr>
          <p:nvPr/>
        </p:nvPicPr>
        <p:blipFill>
          <a:blip r:embed="rId2" cstate="print"/>
          <a:srcRect b="9949"/>
          <a:stretch>
            <a:fillRect/>
          </a:stretch>
        </p:blipFill>
        <p:spPr bwMode="auto">
          <a:xfrm>
            <a:off x="14991" y="1124744"/>
            <a:ext cx="9098104" cy="5616624"/>
          </a:xfrm>
          <a:prstGeom prst="rect">
            <a:avLst/>
          </a:prstGeom>
          <a:noFill/>
        </p:spPr>
      </p:pic>
      <p:sp>
        <p:nvSpPr>
          <p:cNvPr id="5"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6" name="TextBox 5"/>
          <p:cNvSpPr txBox="1"/>
          <p:nvPr/>
        </p:nvSpPr>
        <p:spPr>
          <a:xfrm>
            <a:off x="0" y="836712"/>
            <a:ext cx="355321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All Pass Filter – Phase Lead Filter</a:t>
            </a:r>
            <a:endParaRPr lang="en-US" b="1" dirty="0">
              <a:latin typeface="Times New Roman" pitchFamily="18" charset="0"/>
              <a:cs typeface="Times New Roman" pitchFamily="18"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143725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Introduction</a:t>
            </a:r>
            <a:endParaRPr lang="en-US" b="1" dirty="0">
              <a:latin typeface="Times New Roman" pitchFamily="18" charset="0"/>
              <a:cs typeface="Times New Roman" pitchFamily="18" charset="0"/>
            </a:endParaRPr>
          </a:p>
        </p:txBody>
      </p:sp>
      <p:sp>
        <p:nvSpPr>
          <p:cNvPr id="6" name="Rectangle 5"/>
          <p:cNvSpPr/>
          <p:nvPr/>
        </p:nvSpPr>
        <p:spPr>
          <a:xfrm>
            <a:off x="762000" y="1676400"/>
            <a:ext cx="8001000"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465138" indent="-465138" algn="just">
              <a:buFont typeface="Wingdings" pitchFamily="2" charset="2"/>
              <a:buChar char="Ø"/>
            </a:pPr>
            <a:r>
              <a:rPr lang="en-US" sz="2000" dirty="0" smtClean="0">
                <a:latin typeface="Times New Roman" pitchFamily="18" charset="0"/>
                <a:cs typeface="Times New Roman" pitchFamily="18" charset="0"/>
              </a:rPr>
              <a:t>A </a:t>
            </a:r>
            <a:r>
              <a:rPr lang="en-US" sz="2000" b="1" dirty="0" smtClean="0">
                <a:latin typeface="Times New Roman" pitchFamily="18" charset="0"/>
                <a:cs typeface="Times New Roman" pitchFamily="18" charset="0"/>
              </a:rPr>
              <a:t>comparator</a:t>
            </a:r>
            <a:r>
              <a:rPr lang="en-US" sz="2000" dirty="0" smtClean="0">
                <a:latin typeface="Times New Roman" pitchFamily="18" charset="0"/>
                <a:cs typeface="Times New Roman" pitchFamily="18" charset="0"/>
              </a:rPr>
              <a:t> is an electronic circuit, which compares the two inputs that are applied to it and produces an output. </a:t>
            </a:r>
          </a:p>
          <a:p>
            <a:pPr marL="465138" indent="-465138" algn="just">
              <a:buFont typeface="Wingdings" pitchFamily="2" charset="2"/>
              <a:buChar char="Ø"/>
            </a:pPr>
            <a:r>
              <a:rPr lang="en-US" sz="2000" dirty="0" smtClean="0">
                <a:latin typeface="Times New Roman" pitchFamily="18" charset="0"/>
                <a:cs typeface="Times New Roman" pitchFamily="18" charset="0"/>
              </a:rPr>
              <a:t>The output value of the comparator indicates which of the inputs is </a:t>
            </a:r>
            <a:r>
              <a:rPr lang="en-US" sz="2400" b="1" dirty="0" smtClean="0">
                <a:latin typeface="Times New Roman" pitchFamily="18" charset="0"/>
                <a:cs typeface="Times New Roman" pitchFamily="18" charset="0"/>
              </a:rPr>
              <a:t>greater or lesser</a:t>
            </a:r>
            <a:r>
              <a:rPr lang="en-US" sz="24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p>
          <a:p>
            <a:pPr marL="465138" indent="-465138" algn="just">
              <a:buFont typeface="Wingdings" pitchFamily="2" charset="2"/>
              <a:buChar char="Ø"/>
            </a:pPr>
            <a:r>
              <a:rPr lang="en-US" sz="2000" dirty="0" smtClean="0">
                <a:latin typeface="Times New Roman" pitchFamily="18" charset="0"/>
                <a:cs typeface="Times New Roman" pitchFamily="18" charset="0"/>
              </a:rPr>
              <a:t>Comparator falls under </a:t>
            </a:r>
            <a:r>
              <a:rPr lang="en-US" sz="2400" b="1" dirty="0" smtClean="0">
                <a:latin typeface="Times New Roman" pitchFamily="18" charset="0"/>
                <a:cs typeface="Times New Roman" pitchFamily="18" charset="0"/>
              </a:rPr>
              <a:t>non-linear applications </a:t>
            </a:r>
            <a:r>
              <a:rPr lang="en-US" sz="2000" dirty="0" smtClean="0">
                <a:latin typeface="Times New Roman" pitchFamily="18" charset="0"/>
                <a:cs typeface="Times New Roman" pitchFamily="18" charset="0"/>
              </a:rPr>
              <a:t>of ICs.</a:t>
            </a:r>
            <a:endParaRPr lang="en-US" sz="2000" dirty="0">
              <a:latin typeface="Times New Roman" pitchFamily="18" charset="0"/>
              <a:cs typeface="Times New Roman" pitchFamily="18" charset="0"/>
            </a:endParaRPr>
          </a:p>
        </p:txBody>
      </p:sp>
      <p:sp>
        <p:nvSpPr>
          <p:cNvPr id="7" name="Rectangle 6"/>
          <p:cNvSpPr/>
          <p:nvPr/>
        </p:nvSpPr>
        <p:spPr>
          <a:xfrm>
            <a:off x="22495" y="3810000"/>
            <a:ext cx="238610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Types of Comparators</a:t>
            </a:r>
            <a:endParaRPr lang="en-US" b="1" dirty="0">
              <a:latin typeface="Times New Roman" pitchFamily="18" charset="0"/>
              <a:cs typeface="Times New Roman" pitchFamily="18" charset="0"/>
            </a:endParaRPr>
          </a:p>
        </p:txBody>
      </p:sp>
      <p:sp>
        <p:nvSpPr>
          <p:cNvPr id="8" name="Rectangle 7"/>
          <p:cNvSpPr/>
          <p:nvPr/>
        </p:nvSpPr>
        <p:spPr>
          <a:xfrm>
            <a:off x="2286000" y="4306669"/>
            <a:ext cx="4572000" cy="92333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r>
              <a:rPr lang="en-US" dirty="0" smtClean="0">
                <a:latin typeface="Times New Roman" pitchFamily="18" charset="0"/>
                <a:cs typeface="Times New Roman" pitchFamily="18" charset="0"/>
              </a:rPr>
              <a:t>Comparators are of two types :</a:t>
            </a:r>
            <a:r>
              <a:rPr lang="en-US" b="1" dirty="0" smtClean="0">
                <a:latin typeface="Times New Roman" pitchFamily="18" charset="0"/>
                <a:cs typeface="Times New Roman" pitchFamily="18" charset="0"/>
              </a:rPr>
              <a:t> </a:t>
            </a:r>
          </a:p>
          <a:p>
            <a:pPr marL="342900" indent="-342900">
              <a:buFont typeface="+mj-lt"/>
              <a:buAutoNum type="arabicPeriod"/>
            </a:pPr>
            <a:r>
              <a:rPr lang="en-US" b="1" dirty="0" smtClean="0">
                <a:latin typeface="Times New Roman" pitchFamily="18" charset="0"/>
                <a:cs typeface="Times New Roman" pitchFamily="18" charset="0"/>
              </a:rPr>
              <a:t>Inverting</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Comparators </a:t>
            </a:r>
          </a:p>
          <a:p>
            <a:pPr marL="342900" indent="-342900">
              <a:buFont typeface="+mj-lt"/>
              <a:buAutoNum type="arabicPeriod"/>
            </a:pPr>
            <a:r>
              <a:rPr lang="en-US" b="1" dirty="0" smtClean="0">
                <a:latin typeface="Times New Roman" pitchFamily="18" charset="0"/>
                <a:cs typeface="Times New Roman" pitchFamily="18" charset="0"/>
              </a:rPr>
              <a:t>Non-inverting</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Comparators </a:t>
            </a:r>
            <a:endParaRPr lang="en-US" b="1" dirty="0">
              <a:latin typeface="Times New Roman" pitchFamily="18" charset="0"/>
              <a:cs typeface="Times New Roman" pitchFamily="18"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a:stretch>
            <a:fillRect/>
          </a:stretch>
        </p:blipFill>
        <p:spPr bwMode="auto">
          <a:xfrm>
            <a:off x="1766887" y="990600"/>
            <a:ext cx="5853113" cy="2827909"/>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Comparators</a:t>
            </a:r>
          </a:p>
        </p:txBody>
      </p:sp>
      <p:sp>
        <p:nvSpPr>
          <p:cNvPr id="6" name="TextBox 5"/>
          <p:cNvSpPr txBox="1"/>
          <p:nvPr/>
        </p:nvSpPr>
        <p:spPr>
          <a:xfrm>
            <a:off x="0" y="836712"/>
            <a:ext cx="143725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Introduction</a:t>
            </a:r>
            <a:endParaRPr lang="en-US" b="1" dirty="0">
              <a:latin typeface="Times New Roman" pitchFamily="18" charset="0"/>
              <a:cs typeface="Times New Roman" pitchFamily="18" charset="0"/>
            </a:endParaRPr>
          </a:p>
        </p:txBody>
      </p:sp>
      <p:sp>
        <p:nvSpPr>
          <p:cNvPr id="7" name="Rectangle 6"/>
          <p:cNvSpPr/>
          <p:nvPr/>
        </p:nvSpPr>
        <p:spPr>
          <a:xfrm>
            <a:off x="304800" y="3962400"/>
            <a:ext cx="86106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is less than the DC voltage level at V</a:t>
            </a:r>
            <a:r>
              <a:rPr lang="en-US" baseline="-25000" dirty="0" smtClean="0">
                <a:latin typeface="Times New Roman" pitchFamily="18" charset="0"/>
                <a:cs typeface="Times New Roman" pitchFamily="18" charset="0"/>
              </a:rPr>
              <a:t>REF</a:t>
            </a:r>
            <a:r>
              <a:rPr lang="en-US" dirty="0" smtClean="0">
                <a:latin typeface="Times New Roman" pitchFamily="18" charset="0"/>
                <a:cs typeface="Times New Roman" pitchFamily="18" charset="0"/>
              </a:rPr>
              <a:t>, (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&lt; V</a:t>
            </a:r>
            <a:r>
              <a:rPr lang="en-US" baseline="-25000" dirty="0" smtClean="0">
                <a:latin typeface="Times New Roman" pitchFamily="18" charset="0"/>
                <a:cs typeface="Times New Roman" pitchFamily="18" charset="0"/>
              </a:rPr>
              <a:t>REF</a:t>
            </a:r>
            <a:r>
              <a:rPr lang="en-US" dirty="0" smtClean="0">
                <a:latin typeface="Times New Roman" pitchFamily="18" charset="0"/>
                <a:cs typeface="Times New Roman" pitchFamily="18" charset="0"/>
              </a:rPr>
              <a:t> ). As the non-inverting (positive) input of the comparator is less than the inverting (negative) input, the output will be </a:t>
            </a:r>
            <a:r>
              <a:rPr lang="en-US" b="1" dirty="0" smtClean="0">
                <a:latin typeface="Times New Roman" pitchFamily="18" charset="0"/>
                <a:cs typeface="Times New Roman" pitchFamily="18" charset="0"/>
              </a:rPr>
              <a:t>LOW</a:t>
            </a:r>
            <a:r>
              <a:rPr lang="en-US" dirty="0" smtClean="0">
                <a:latin typeface="Times New Roman" pitchFamily="18" charset="0"/>
                <a:cs typeface="Times New Roman" pitchFamily="18" charset="0"/>
              </a:rPr>
              <a:t> and at the negative supply voltage,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Vcc</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resulting in a negative saturation of the output.</a:t>
            </a:r>
            <a:endParaRPr lang="en-US" dirty="0">
              <a:latin typeface="Times New Roman" pitchFamily="18" charset="0"/>
              <a:cs typeface="Times New Roman" pitchFamily="18" charset="0"/>
            </a:endParaRPr>
          </a:p>
        </p:txBody>
      </p:sp>
      <p:sp>
        <p:nvSpPr>
          <p:cNvPr id="8" name="Rectangle 7"/>
          <p:cNvSpPr/>
          <p:nvPr/>
        </p:nvSpPr>
        <p:spPr>
          <a:xfrm>
            <a:off x="304800" y="5103674"/>
            <a:ext cx="8610600"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If we now increase the input voltage,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so that its value is greater than the reference voltage V</a:t>
            </a:r>
            <a:r>
              <a:rPr lang="en-US" baseline="-25000" dirty="0" smtClean="0">
                <a:latin typeface="Times New Roman" pitchFamily="18" charset="0"/>
                <a:cs typeface="Times New Roman" pitchFamily="18" charset="0"/>
              </a:rPr>
              <a:t>REF</a:t>
            </a:r>
            <a:r>
              <a:rPr lang="en-US" dirty="0" smtClean="0">
                <a:latin typeface="Times New Roman" pitchFamily="18" charset="0"/>
                <a:cs typeface="Times New Roman" pitchFamily="18" charset="0"/>
              </a:rPr>
              <a:t> on the inverting input, the output voltage rapidly switches </a:t>
            </a:r>
            <a:r>
              <a:rPr lang="en-US" b="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towards the positive supply voltage,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Vcc</a:t>
            </a:r>
            <a:r>
              <a:rPr lang="en-US" dirty="0" smtClean="0">
                <a:latin typeface="Times New Roman" pitchFamily="18" charset="0"/>
                <a:cs typeface="Times New Roman" pitchFamily="18" charset="0"/>
              </a:rPr>
              <a:t> resulting in a positive saturation of the output. </a:t>
            </a:r>
            <a:endParaRPr lang="en-US" dirty="0">
              <a:latin typeface="Times New Roman" pitchFamily="18" charset="0"/>
              <a:cs typeface="Times New Roman" pitchFamily="18"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6" name="TextBox 5"/>
          <p:cNvSpPr txBox="1"/>
          <p:nvPr/>
        </p:nvSpPr>
        <p:spPr>
          <a:xfrm>
            <a:off x="0" y="836712"/>
            <a:ext cx="239681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Inverting Comparator</a:t>
            </a:r>
          </a:p>
        </p:txBody>
      </p:sp>
      <p:sp>
        <p:nvSpPr>
          <p:cNvPr id="7" name="Rectangle 6"/>
          <p:cNvSpPr/>
          <p:nvPr/>
        </p:nvSpPr>
        <p:spPr>
          <a:xfrm>
            <a:off x="1143000" y="1524000"/>
            <a:ext cx="7467600"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An </a:t>
            </a:r>
            <a:r>
              <a:rPr lang="en-US" b="1" dirty="0" smtClean="0">
                <a:latin typeface="Times New Roman" pitchFamily="18" charset="0"/>
                <a:cs typeface="Times New Roman" pitchFamily="18" charset="0"/>
              </a:rPr>
              <a:t>inverting comparator</a:t>
            </a:r>
            <a:r>
              <a:rPr lang="en-US" dirty="0" smtClean="0">
                <a:latin typeface="Times New Roman" pitchFamily="18" charset="0"/>
                <a:cs typeface="Times New Roman" pitchFamily="18" charset="0"/>
              </a:rPr>
              <a:t> is an op-amp based comparator for which a reference voltage is applied to its non-inverting terminal and the input voltage is applied to its inverting terminal.</a:t>
            </a:r>
            <a:endParaRPr lang="en-US" dirty="0">
              <a:latin typeface="Times New Roman" pitchFamily="18" charset="0"/>
              <a:cs typeface="Times New Roman" pitchFamily="18" charset="0"/>
            </a:endParaRPr>
          </a:p>
        </p:txBody>
      </p:sp>
      <p:pic>
        <p:nvPicPr>
          <p:cNvPr id="1026" name="Picture 2" descr="Inverting Comparators"/>
          <p:cNvPicPr>
            <a:picLocks noChangeAspect="1" noChangeArrowheads="1"/>
          </p:cNvPicPr>
          <p:nvPr/>
        </p:nvPicPr>
        <p:blipFill>
          <a:blip r:embed="rId2" cstate="print"/>
          <a:srcRect/>
          <a:stretch>
            <a:fillRect/>
          </a:stretch>
        </p:blipFill>
        <p:spPr bwMode="auto">
          <a:xfrm>
            <a:off x="2209800" y="2590800"/>
            <a:ext cx="5715000" cy="3219451"/>
          </a:xfrm>
          <a:prstGeom prst="rect">
            <a:avLst/>
          </a:prstGeom>
          <a:ln>
            <a:noFill/>
          </a:ln>
          <a:effectLst>
            <a:outerShdw blurRad="292100" dist="139700" dir="2700000" algn="tl" rotWithShape="0">
              <a:srgbClr val="333333">
                <a:alpha val="65000"/>
              </a:srgbClr>
            </a:outerShdw>
          </a:effectLst>
        </p:spPr>
      </p:pic>
      <p:sp>
        <p:nvSpPr>
          <p:cNvPr id="1027" name="Rectangle 3"/>
          <p:cNvSpPr>
            <a:spLocks noChangeArrowheads="1"/>
          </p:cNvSpPr>
          <p:nvPr/>
        </p:nvSpPr>
        <p:spPr bwMode="auto">
          <a:xfrm>
            <a:off x="0" y="6019800"/>
            <a:ext cx="9144000" cy="646331"/>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an inverting comparator is very simple. It produces one of the two values,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the output based on the values of its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smtClean="0">
                <a:ln>
                  <a:noFill/>
                </a:ln>
                <a:solidFill>
                  <a:schemeClr val="tx1"/>
                </a:solidFill>
                <a:effectLst/>
                <a:latin typeface="Times New Roman" pitchFamily="18" charset="0"/>
                <a:cs typeface="Times New Roman" pitchFamily="18" charset="0"/>
              </a:rPr>
              <a:t>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239681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Inverting Comparator</a:t>
            </a:r>
          </a:p>
        </p:txBody>
      </p:sp>
      <p:sp>
        <p:nvSpPr>
          <p:cNvPr id="6" name="Rectangle 3"/>
          <p:cNvSpPr>
            <a:spLocks noChangeArrowheads="1"/>
          </p:cNvSpPr>
          <p:nvPr/>
        </p:nvSpPr>
        <p:spPr bwMode="auto">
          <a:xfrm>
            <a:off x="0" y="1295400"/>
            <a:ext cx="9144000" cy="646331"/>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an inverting comparator is very simple. It produces one of the two values,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the output based on the values of its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smtClean="0">
                <a:ln>
                  <a:noFill/>
                </a:ln>
                <a:solidFill>
                  <a:schemeClr val="tx1"/>
                </a:solidFill>
                <a:effectLst/>
                <a:latin typeface="Times New Roman" pitchFamily="18" charset="0"/>
                <a:cs typeface="Times New Roman" pitchFamily="18" charset="0"/>
              </a:rPr>
              <a:t>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sp>
        <p:nvSpPr>
          <p:cNvPr id="15361" name="Rectangle 1"/>
          <p:cNvSpPr>
            <a:spLocks noChangeArrowheads="1"/>
          </p:cNvSpPr>
          <p:nvPr/>
        </p:nvSpPr>
        <p:spPr bwMode="auto">
          <a:xfrm>
            <a:off x="152400" y="2133600"/>
            <a:ext cx="8839200" cy="1200329"/>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404813" marR="0" lvl="0" indent="-404813" algn="just" defTabSz="914400" rtl="0" eaLnBrk="1" fontAlgn="base" latinLnBrk="0" hangingPunct="1">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value of an inverting comparator will be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which the input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smtClean="0">
                <a:ln>
                  <a:noFill/>
                </a:ln>
                <a:solidFill>
                  <a:schemeClr val="tx1"/>
                </a:solidFill>
                <a:effectLst/>
                <a:latin typeface="Times New Roman" pitchFamily="18" charset="0"/>
                <a:cs typeface="Times New Roman" pitchFamily="18" charset="0"/>
              </a:rPr>
              <a:t>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voltage is greater than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ref</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404813" marR="0" lvl="0" indent="-404813"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value of an inverting comparator will be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which the input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smtClean="0">
                <a:ln>
                  <a:noFill/>
                </a:ln>
                <a:solidFill>
                  <a:schemeClr val="tx1"/>
                </a:solidFill>
                <a:effectLst/>
                <a:latin typeface="Times New Roman" pitchFamily="18" charset="0"/>
                <a:cs typeface="Times New Roman" pitchFamily="18" charset="0"/>
              </a:rPr>
              <a:t>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is less than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pic>
        <p:nvPicPr>
          <p:cNvPr id="15363" name="Picture 3" descr="Inverting Comparators Eg"/>
          <p:cNvPicPr>
            <a:picLocks noChangeAspect="1" noChangeArrowheads="1"/>
          </p:cNvPicPr>
          <p:nvPr/>
        </p:nvPicPr>
        <p:blipFill>
          <a:blip r:embed="rId2" cstate="print"/>
          <a:srcRect/>
          <a:stretch>
            <a:fillRect/>
          </a:stretch>
        </p:blipFill>
        <p:spPr bwMode="auto">
          <a:xfrm>
            <a:off x="1752600" y="3429000"/>
            <a:ext cx="5715000" cy="321945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ChangeArrowheads="1"/>
          </p:cNvSpPr>
          <p:nvPr/>
        </p:nvSpPr>
        <p:spPr bwMode="auto">
          <a:xfrm>
            <a:off x="0" y="1315283"/>
            <a:ext cx="4495800" cy="4247317"/>
          </a:xfrm>
          <a:prstGeom prst="rect">
            <a:avLst/>
          </a:prstGeom>
          <a:solidFill>
            <a:schemeClr val="accent2">
              <a:lumMod val="20000"/>
              <a:lumOff val="80000"/>
            </a:schemeClr>
          </a:solid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inverting comparator is; </a:t>
            </a:r>
          </a:p>
          <a:p>
            <a:pPr marL="465138" marR="0" lvl="0" indent="-465138"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During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positive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sinusoidal input signal, the voltage present at the inverting terminal of op-amp is greater than zero volts. Hence, the output value of the inverting comparator will be equal to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during positive half cycle of the sinusoidal input signal.</a:t>
            </a:r>
          </a:p>
          <a:p>
            <a:pPr marL="465138" marR="0" lvl="0" indent="-465138"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Similarly, during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negative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sinusoidal input signal, the voltage present at the inverting terminal of the op-amp is less than zero volts. Hence, the output value of the inverting comparator will be equal to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during negative half cycle of the sinusoidal input signal. </a:t>
            </a: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6" name="TextBox 5"/>
          <p:cNvSpPr txBox="1"/>
          <p:nvPr/>
        </p:nvSpPr>
        <p:spPr>
          <a:xfrm>
            <a:off x="0" y="836712"/>
            <a:ext cx="239681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Inverting Comparator</a:t>
            </a:r>
          </a:p>
        </p:txBody>
      </p:sp>
      <p:pic>
        <p:nvPicPr>
          <p:cNvPr id="16387" name="Picture 3" descr="Sinusoidal Input Signal"/>
          <p:cNvPicPr>
            <a:picLocks noChangeAspect="1" noChangeArrowheads="1"/>
          </p:cNvPicPr>
          <p:nvPr/>
        </p:nvPicPr>
        <p:blipFill>
          <a:blip r:embed="rId2" cstate="print"/>
          <a:srcRect/>
          <a:stretch>
            <a:fillRect/>
          </a:stretch>
        </p:blipFill>
        <p:spPr bwMode="auto">
          <a:xfrm>
            <a:off x="4524210" y="1295400"/>
            <a:ext cx="4619790" cy="4419600"/>
          </a:xfrm>
          <a:prstGeom prst="rect">
            <a:avLst/>
          </a:prstGeom>
          <a:ln>
            <a:noFill/>
          </a:ln>
          <a:effectLst>
            <a:outerShdw blurRad="292100" dist="139700" dir="2700000" algn="tl" rotWithShape="0">
              <a:srgbClr val="333333">
                <a:alpha val="65000"/>
              </a:srgbClr>
            </a:outerShdw>
          </a:effectLst>
        </p:spPr>
      </p:pic>
      <p:sp>
        <p:nvSpPr>
          <p:cNvPr id="16388" name="Rectangle 4"/>
          <p:cNvSpPr>
            <a:spLocks noChangeArrowheads="1"/>
          </p:cNvSpPr>
          <p:nvPr/>
        </p:nvSpPr>
        <p:spPr bwMode="auto">
          <a:xfrm>
            <a:off x="990600" y="5934670"/>
            <a:ext cx="7848600" cy="923330"/>
          </a:xfrm>
          <a:prstGeom prst="rect">
            <a:avLst/>
          </a:prstGeom>
          <a:solidFill>
            <a:schemeClr val="accent5">
              <a:lumMod val="20000"/>
              <a:lumOff val="80000"/>
            </a:schemeClr>
          </a:solidFill>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465138" indent="-465138" algn="just" fontAlgn="base">
              <a:spcBef>
                <a:spcPct val="0"/>
              </a:spcBef>
              <a:spcAft>
                <a:spcPct val="0"/>
              </a:spcAft>
              <a:buFont typeface="Wingdings" pitchFamily="2" charset="2"/>
              <a:buChar char="ü"/>
            </a:pPr>
            <a:r>
              <a:rPr lang="en-US" dirty="0">
                <a:latin typeface="Times New Roman" pitchFamily="18" charset="0"/>
                <a:cs typeface="Times New Roman" pitchFamily="18" charset="0"/>
              </a:rPr>
              <a:t>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he output transitions either from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to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or from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to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 </a:t>
            </a:r>
          </a:p>
          <a:p>
            <a:pPr marL="465138" indent="-465138" algn="just" fontAlgn="base">
              <a:spcBef>
                <a:spcPct val="0"/>
              </a:spcBef>
              <a:spcAft>
                <a:spcPct val="0"/>
              </a:spcAft>
              <a:buFont typeface="Wingdings" pitchFamily="2" charset="2"/>
              <a:buChar char="ü"/>
            </a:pPr>
            <a:r>
              <a:rPr lang="en-US" dirty="0" smtClean="0">
                <a:latin typeface="Times New Roman" pitchFamily="18" charset="0"/>
                <a:cs typeface="Times New Roman" pitchFamily="18" charset="0"/>
              </a:rPr>
              <a:t>Output changes its value when the input is crossing zero volts. </a:t>
            </a:r>
          </a:p>
          <a:p>
            <a:pPr marL="465138" indent="-465138" algn="just" fontAlgn="base">
              <a:spcBef>
                <a:spcPct val="0"/>
              </a:spcBef>
              <a:spcAft>
                <a:spcPct val="0"/>
              </a:spcAft>
              <a:buFont typeface="Wingdings" pitchFamily="2" charset="2"/>
              <a:buChar char="ü"/>
            </a:pPr>
            <a:r>
              <a:rPr lang="en-US" dirty="0" smtClean="0">
                <a:latin typeface="Times New Roman" pitchFamily="18" charset="0"/>
                <a:cs typeface="Times New Roman" pitchFamily="18" charset="0"/>
              </a:rPr>
              <a:t>Hence, the above circuit is also called as </a:t>
            </a:r>
            <a:r>
              <a:rPr lang="en-US" b="1" dirty="0" smtClean="0">
                <a:latin typeface="Times New Roman" pitchFamily="18" charset="0"/>
                <a:cs typeface="Times New Roman" pitchFamily="18" charset="0"/>
              </a:rPr>
              <a:t>inverting zero crossing detector.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Summing Amplifier (Non - Inverting)</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43125" y="1738313"/>
            <a:ext cx="4857750" cy="3381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2009682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Op-amp 741 IC Inverting Comparator Circuit"/>
          <p:cNvPicPr>
            <a:picLocks noChangeAspect="1" noChangeArrowheads="1"/>
          </p:cNvPicPr>
          <p:nvPr/>
        </p:nvPicPr>
        <p:blipFill>
          <a:blip r:embed="rId2" cstate="print"/>
          <a:srcRect/>
          <a:stretch>
            <a:fillRect/>
          </a:stretch>
        </p:blipFill>
        <p:spPr bwMode="auto">
          <a:xfrm>
            <a:off x="1" y="655820"/>
            <a:ext cx="3751354" cy="3200400"/>
          </a:xfrm>
          <a:prstGeom prst="rect">
            <a:avLst/>
          </a:prstGeom>
          <a:ln>
            <a:noFill/>
          </a:ln>
          <a:effectLst>
            <a:softEdge rad="112500"/>
          </a:effectLst>
        </p:spPr>
      </p:pic>
      <p:pic>
        <p:nvPicPr>
          <p:cNvPr id="5" name="Picture 4" descr="741 IC Op-Amp Inverting Comparator Waveform"/>
          <p:cNvPicPr>
            <a:picLocks noChangeAspect="1" noChangeArrowheads="1"/>
          </p:cNvPicPr>
          <p:nvPr/>
        </p:nvPicPr>
        <p:blipFill>
          <a:blip r:embed="rId3" cstate="print"/>
          <a:srcRect/>
          <a:stretch>
            <a:fillRect/>
          </a:stretch>
        </p:blipFill>
        <p:spPr bwMode="auto">
          <a:xfrm>
            <a:off x="2057400" y="2879360"/>
            <a:ext cx="6981825" cy="3838576"/>
          </a:xfrm>
          <a:prstGeom prst="rect">
            <a:avLst/>
          </a:prstGeom>
          <a:ln>
            <a:noFill/>
          </a:ln>
          <a:effectLst>
            <a:softEdge rad="112500"/>
          </a:effectLst>
        </p:spPr>
      </p:pic>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7" name="TextBox 6"/>
          <p:cNvSpPr txBox="1"/>
          <p:nvPr/>
        </p:nvSpPr>
        <p:spPr>
          <a:xfrm>
            <a:off x="4267200" y="1447800"/>
            <a:ext cx="239681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Inverting Comparator</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288412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Non-Inverting Comparator</a:t>
            </a:r>
          </a:p>
        </p:txBody>
      </p:sp>
      <p:sp>
        <p:nvSpPr>
          <p:cNvPr id="6" name="Rectangle 5"/>
          <p:cNvSpPr/>
          <p:nvPr/>
        </p:nvSpPr>
        <p:spPr>
          <a:xfrm>
            <a:off x="304800" y="1524000"/>
            <a:ext cx="8458200"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A non-inverting comparator is an op-amp based comparator for which a reference voltage is applied to its inverting terminal and the input voltage is applied to its non-inverting terminal. </a:t>
            </a:r>
            <a:endParaRPr lang="en-US" dirty="0">
              <a:latin typeface="Times New Roman" pitchFamily="18" charset="0"/>
              <a:cs typeface="Times New Roman" pitchFamily="18" charset="0"/>
            </a:endParaRPr>
          </a:p>
          <a:p>
            <a:pPr marL="465138" indent="-465138" algn="just">
              <a:buFont typeface="Wingdings" pitchFamily="2" charset="2"/>
              <a:buChar char="Ø"/>
            </a:pPr>
            <a:r>
              <a:rPr lang="en-US" dirty="0" smtClean="0">
                <a:latin typeface="Times New Roman" pitchFamily="18" charset="0"/>
                <a:cs typeface="Times New Roman" pitchFamily="18" charset="0"/>
              </a:rPr>
              <a:t>This op-amp based comparator is called as </a:t>
            </a:r>
            <a:r>
              <a:rPr lang="en-US" b="1" dirty="0" smtClean="0">
                <a:latin typeface="Times New Roman" pitchFamily="18" charset="0"/>
                <a:cs typeface="Times New Roman" pitchFamily="18" charset="0"/>
              </a:rPr>
              <a:t>non-inverting</a:t>
            </a:r>
            <a:r>
              <a:rPr lang="en-US" dirty="0" smtClean="0">
                <a:latin typeface="Times New Roman" pitchFamily="18" charset="0"/>
                <a:cs typeface="Times New Roman" pitchFamily="18" charset="0"/>
              </a:rPr>
              <a:t> comparator because the input voltage, which has to be compared is applied to the non-inverting terminal of the op-amp.</a:t>
            </a:r>
            <a:endParaRPr lang="en-US" dirty="0">
              <a:latin typeface="Times New Roman" pitchFamily="18" charset="0"/>
              <a:cs typeface="Times New Roman" pitchFamily="18" charset="0"/>
            </a:endParaRPr>
          </a:p>
        </p:txBody>
      </p:sp>
      <p:pic>
        <p:nvPicPr>
          <p:cNvPr id="17410" name="Picture 2" descr="Circuit Diagram"/>
          <p:cNvPicPr>
            <a:picLocks noChangeAspect="1" noChangeArrowheads="1"/>
          </p:cNvPicPr>
          <p:nvPr/>
        </p:nvPicPr>
        <p:blipFill>
          <a:blip r:embed="rId2" cstate="print"/>
          <a:srcRect/>
          <a:stretch>
            <a:fillRect/>
          </a:stretch>
        </p:blipFill>
        <p:spPr bwMode="auto">
          <a:xfrm>
            <a:off x="1981200" y="3352800"/>
            <a:ext cx="5715000" cy="329565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407900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Non-Inverting Comparator -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endParaRPr lang="en-US" b="1" dirty="0" smtClean="0">
              <a:latin typeface="Times New Roman" pitchFamily="18" charset="0"/>
              <a:cs typeface="Times New Roman" pitchFamily="18" charset="0"/>
            </a:endParaRPr>
          </a:p>
        </p:txBody>
      </p:sp>
      <p:sp>
        <p:nvSpPr>
          <p:cNvPr id="18433" name="Rectangle 1"/>
          <p:cNvSpPr>
            <a:spLocks noChangeArrowheads="1"/>
          </p:cNvSpPr>
          <p:nvPr/>
        </p:nvSpPr>
        <p:spPr bwMode="auto">
          <a:xfrm>
            <a:off x="304800" y="1295400"/>
            <a:ext cx="8763000" cy="203132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It produces one of the two values,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the output based on the values of input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ref</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t>
            </a:r>
          </a:p>
          <a:p>
            <a:pPr marL="465138" marR="0" lvl="0" indent="-465138"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value of a non-inverting comparator will be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lang="en-US" dirty="0">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which the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is greater than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ref</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465138" marR="0" lvl="0" indent="-465138"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value of a non-inverting comparator will bee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which the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is less than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pic>
        <p:nvPicPr>
          <p:cNvPr id="18435" name="Picture 3" descr="Output Waveform"/>
          <p:cNvPicPr>
            <a:picLocks noChangeAspect="1" noChangeArrowheads="1"/>
          </p:cNvPicPr>
          <p:nvPr/>
        </p:nvPicPr>
        <p:blipFill>
          <a:blip r:embed="rId2" cstate="print"/>
          <a:srcRect/>
          <a:stretch>
            <a:fillRect/>
          </a:stretch>
        </p:blipFill>
        <p:spPr bwMode="auto">
          <a:xfrm>
            <a:off x="2057400" y="3429000"/>
            <a:ext cx="5715000" cy="325755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Sinusoidal Output Signal"/>
          <p:cNvPicPr>
            <a:picLocks noChangeAspect="1" noChangeArrowheads="1"/>
          </p:cNvPicPr>
          <p:nvPr/>
        </p:nvPicPr>
        <p:blipFill>
          <a:blip r:embed="rId2" cstate="print"/>
          <a:srcRect/>
          <a:stretch>
            <a:fillRect/>
          </a:stretch>
        </p:blipFill>
        <p:spPr bwMode="auto">
          <a:xfrm>
            <a:off x="4636394" y="1066800"/>
            <a:ext cx="4507606" cy="4267200"/>
          </a:xfrm>
          <a:prstGeom prst="rect">
            <a:avLst/>
          </a:prstGeom>
          <a:noFill/>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6" name="TextBox 5"/>
          <p:cNvSpPr txBox="1"/>
          <p:nvPr/>
        </p:nvSpPr>
        <p:spPr>
          <a:xfrm>
            <a:off x="0" y="836712"/>
            <a:ext cx="407900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Non-Inverting Comparator -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endParaRPr lang="en-US" b="1" dirty="0" smtClean="0">
              <a:latin typeface="Times New Roman" pitchFamily="18" charset="0"/>
              <a:cs typeface="Times New Roman" pitchFamily="18" charset="0"/>
            </a:endParaRPr>
          </a:p>
        </p:txBody>
      </p:sp>
      <p:sp>
        <p:nvSpPr>
          <p:cNvPr id="19459" name="Rectangle 3"/>
          <p:cNvSpPr>
            <a:spLocks noChangeArrowheads="1"/>
          </p:cNvSpPr>
          <p:nvPr/>
        </p:nvSpPr>
        <p:spPr bwMode="auto">
          <a:xfrm>
            <a:off x="0" y="1371600"/>
            <a:ext cx="4495800" cy="3970318"/>
          </a:xfrm>
          <a:prstGeom prst="rect">
            <a:avLst/>
          </a:prstGeom>
          <a:solidFill>
            <a:schemeClr val="accent6">
              <a:lumMod val="20000"/>
              <a:lumOff val="80000"/>
            </a:schemeClr>
          </a:solid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284163" marR="0" lvl="0" indent="-284163" algn="just" defTabSz="914400" rtl="0" eaLnBrk="1" fontAlgn="base" latinLnBrk="0" hangingPunct="1">
              <a:lnSpc>
                <a:spcPct val="100000"/>
              </a:lnSpc>
              <a:spcBef>
                <a:spcPct val="0"/>
              </a:spcBef>
              <a:spcAft>
                <a:spcPct val="0"/>
              </a:spcAft>
              <a:buClrTx/>
              <a:buSzTx/>
              <a:buFont typeface="Wingdings" pitchFamily="2" charset="2"/>
              <a:buChar char="v"/>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During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positive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sinusoidal input signal, the voltage present at the non-inverting terminal of op-amp is greater than zero volts. Hence, the output value of a non-inverting comparator will be equal to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during the positive half cycle of the sinusoidal input signal.</a:t>
            </a:r>
          </a:p>
          <a:p>
            <a:pPr marL="284163" marR="0" lvl="0" indent="-284163" algn="just" defTabSz="914400" rtl="0" eaLnBrk="0" fontAlgn="base" latinLnBrk="0" hangingPunct="0">
              <a:lnSpc>
                <a:spcPct val="100000"/>
              </a:lnSpc>
              <a:spcBef>
                <a:spcPct val="0"/>
              </a:spcBef>
              <a:spcAft>
                <a:spcPct val="0"/>
              </a:spcAft>
              <a:buClrTx/>
              <a:buSzTx/>
              <a:buFont typeface="Wingdings" pitchFamily="2" charset="2"/>
              <a:buChar char="v"/>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Similarly, during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negative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sinusoidal input signal, the voltage present at the non-inverting terminal of op-amp is less than zero volts. Hence, the output value of non-inverting comparator will be equal to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during the negative half cycle of the sinusoidal input signal. </a:t>
            </a:r>
          </a:p>
        </p:txBody>
      </p:sp>
      <p:sp>
        <p:nvSpPr>
          <p:cNvPr id="8" name="Rectangle 7"/>
          <p:cNvSpPr/>
          <p:nvPr/>
        </p:nvSpPr>
        <p:spPr>
          <a:xfrm>
            <a:off x="762000" y="5486400"/>
            <a:ext cx="784860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4488" indent="-344488" algn="just">
              <a:buFont typeface="Wingdings" pitchFamily="2" charset="2"/>
              <a:buChar char="Ø"/>
            </a:pPr>
            <a:r>
              <a:rPr lang="en-US" dirty="0">
                <a:latin typeface="Times New Roman" pitchFamily="18" charset="0"/>
                <a:cs typeface="Times New Roman" pitchFamily="18" charset="0"/>
              </a:rPr>
              <a:t>T</a:t>
            </a:r>
            <a:r>
              <a:rPr lang="en-US" dirty="0" smtClean="0">
                <a:latin typeface="Times New Roman" pitchFamily="18" charset="0"/>
                <a:cs typeface="Times New Roman" pitchFamily="18" charset="0"/>
              </a:rPr>
              <a:t>he output transitions either from </a:t>
            </a:r>
            <a:r>
              <a:rPr lang="en-US" dirty="0">
                <a:latin typeface="Times New Roman" pitchFamily="18" charset="0"/>
                <a:cs typeface="Times New Roman" pitchFamily="18" charset="0"/>
              </a:rPr>
              <a:t>+</a:t>
            </a:r>
            <a:r>
              <a:rPr lang="en-US" i="1" dirty="0" err="1">
                <a:latin typeface="Times New Roman" pitchFamily="18" charset="0"/>
                <a:cs typeface="Times New Roman" pitchFamily="18" charset="0"/>
              </a:rPr>
              <a:t>Vsat</a:t>
            </a:r>
            <a:r>
              <a:rPr lang="en-US" dirty="0" smtClean="0">
                <a:latin typeface="Times New Roman" pitchFamily="18" charset="0"/>
                <a:cs typeface="Times New Roman" pitchFamily="18" charset="0"/>
              </a:rPr>
              <a:t> to </a:t>
            </a:r>
            <a:r>
              <a:rPr lang="en-US" dirty="0">
                <a:latin typeface="Times New Roman" pitchFamily="18" charset="0"/>
                <a:cs typeface="Times New Roman" pitchFamily="18" charset="0"/>
              </a:rPr>
              <a:t>−</a:t>
            </a:r>
            <a:r>
              <a:rPr lang="en-US" i="1" dirty="0" err="1">
                <a:latin typeface="Times New Roman" pitchFamily="18" charset="0"/>
                <a:cs typeface="Times New Roman" pitchFamily="18" charset="0"/>
              </a:rPr>
              <a:t>V</a:t>
            </a:r>
            <a:r>
              <a:rPr lang="en-US" i="1" baseline="-25000" dirty="0" err="1">
                <a:latin typeface="Times New Roman" pitchFamily="18" charset="0"/>
                <a:cs typeface="Times New Roman" pitchFamily="18" charset="0"/>
              </a:rPr>
              <a:t>sat</a:t>
            </a:r>
            <a:r>
              <a:rPr lang="en-US" dirty="0" smtClean="0">
                <a:latin typeface="Times New Roman" pitchFamily="18" charset="0"/>
                <a:cs typeface="Times New Roman" pitchFamily="18" charset="0"/>
              </a:rPr>
              <a:t> or from </a:t>
            </a:r>
            <a:r>
              <a:rPr lang="en-US" dirty="0">
                <a:latin typeface="Times New Roman" pitchFamily="18" charset="0"/>
                <a:cs typeface="Times New Roman" pitchFamily="18" charset="0"/>
              </a:rPr>
              <a:t>−</a:t>
            </a:r>
            <a:r>
              <a:rPr lang="en-US" i="1" dirty="0" err="1">
                <a:latin typeface="Times New Roman" pitchFamily="18" charset="0"/>
                <a:cs typeface="Times New Roman" pitchFamily="18" charset="0"/>
              </a:rPr>
              <a:t>V</a:t>
            </a:r>
            <a:r>
              <a:rPr lang="en-US" i="1" baseline="-25000" dirty="0" err="1">
                <a:latin typeface="Times New Roman" pitchFamily="18" charset="0"/>
                <a:cs typeface="Times New Roman" pitchFamily="18" charset="0"/>
              </a:rPr>
              <a:t>sat</a:t>
            </a:r>
            <a:r>
              <a:rPr lang="en-US" dirty="0" smtClean="0">
                <a:latin typeface="Times New Roman" pitchFamily="18" charset="0"/>
                <a:cs typeface="Times New Roman" pitchFamily="18" charset="0"/>
              </a:rPr>
              <a:t> to </a:t>
            </a:r>
            <a:r>
              <a:rPr lang="en-US" dirty="0">
                <a:latin typeface="Times New Roman" pitchFamily="18" charset="0"/>
                <a:cs typeface="Times New Roman" pitchFamily="18" charset="0"/>
              </a:rPr>
              <a:t>+</a:t>
            </a:r>
            <a:r>
              <a:rPr lang="en-US" i="1" dirty="0" err="1">
                <a:latin typeface="Times New Roman" pitchFamily="18" charset="0"/>
                <a:cs typeface="Times New Roman" pitchFamily="18" charset="0"/>
              </a:rPr>
              <a:t>V</a:t>
            </a:r>
            <a:r>
              <a:rPr lang="en-US" i="1" baseline="-25000" dirty="0" err="1">
                <a:latin typeface="Times New Roman" pitchFamily="18" charset="0"/>
                <a:cs typeface="Times New Roman" pitchFamily="18" charset="0"/>
              </a:rPr>
              <a:t>sat</a:t>
            </a:r>
            <a:endParaRPr lang="en-US" baseline="-25000" dirty="0" smtClean="0">
              <a:latin typeface="Times New Roman" pitchFamily="18" charset="0"/>
              <a:cs typeface="Times New Roman" pitchFamily="18" charset="0"/>
            </a:endParaRPr>
          </a:p>
          <a:p>
            <a:pPr marL="344488" indent="-344488" algn="just">
              <a:buFont typeface="Wingdings" pitchFamily="2" charset="2"/>
              <a:buChar char="Ø"/>
            </a:pPr>
            <a:r>
              <a:rPr lang="en-US" dirty="0" smtClean="0">
                <a:latin typeface="Times New Roman" pitchFamily="18" charset="0"/>
                <a:cs typeface="Times New Roman" pitchFamily="18" charset="0"/>
              </a:rPr>
              <a:t>The output changes its value when the input is crossing zero volts. </a:t>
            </a:r>
          </a:p>
          <a:p>
            <a:pPr marL="344488" indent="-344488" algn="just">
              <a:buFont typeface="Wingdings" pitchFamily="2" charset="2"/>
              <a:buChar char="Ø"/>
            </a:pPr>
            <a:r>
              <a:rPr lang="en-US" dirty="0" smtClean="0">
                <a:latin typeface="Times New Roman" pitchFamily="18" charset="0"/>
                <a:cs typeface="Times New Roman" pitchFamily="18" charset="0"/>
              </a:rPr>
              <a:t>Hence, the above circuit is also called as </a:t>
            </a:r>
            <a:r>
              <a:rPr lang="en-US" b="1" dirty="0" smtClean="0">
                <a:latin typeface="Times New Roman" pitchFamily="18" charset="0"/>
                <a:cs typeface="Times New Roman" pitchFamily="18" charset="0"/>
              </a:rPr>
              <a:t>non-inverting zero crossing detector</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7" name="TextBox 6"/>
          <p:cNvSpPr txBox="1"/>
          <p:nvPr/>
        </p:nvSpPr>
        <p:spPr>
          <a:xfrm>
            <a:off x="4419600" y="1524000"/>
            <a:ext cx="407900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Non-Inverting Comparator -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endParaRPr lang="en-US" b="1" dirty="0" smtClean="0">
              <a:latin typeface="Times New Roman" pitchFamily="18" charset="0"/>
              <a:cs typeface="Times New Roman" pitchFamily="18" charset="0"/>
            </a:endParaRPr>
          </a:p>
        </p:txBody>
      </p:sp>
      <p:pic>
        <p:nvPicPr>
          <p:cNvPr id="21510" name="Picture 6" descr="741 IC Non-Inverting Comparator Circuit"/>
          <p:cNvPicPr>
            <a:picLocks noChangeAspect="1" noChangeArrowheads="1"/>
          </p:cNvPicPr>
          <p:nvPr/>
        </p:nvPicPr>
        <p:blipFill>
          <a:blip r:embed="rId2" cstate="print"/>
          <a:srcRect/>
          <a:stretch>
            <a:fillRect/>
          </a:stretch>
        </p:blipFill>
        <p:spPr bwMode="auto">
          <a:xfrm>
            <a:off x="0" y="762000"/>
            <a:ext cx="3886200" cy="2987517"/>
          </a:xfrm>
          <a:prstGeom prst="rect">
            <a:avLst/>
          </a:prstGeom>
          <a:ln>
            <a:noFill/>
          </a:ln>
          <a:effectLst>
            <a:softEdge rad="112500"/>
          </a:effectLst>
        </p:spPr>
      </p:pic>
      <p:pic>
        <p:nvPicPr>
          <p:cNvPr id="21512" name="Picture 8" descr="741 IC Op-Amp Non-Inverting Comparator Waveform"/>
          <p:cNvPicPr>
            <a:picLocks noChangeAspect="1" noChangeArrowheads="1"/>
          </p:cNvPicPr>
          <p:nvPr/>
        </p:nvPicPr>
        <p:blipFill>
          <a:blip r:embed="rId3" cstate="print"/>
          <a:srcRect/>
          <a:stretch>
            <a:fillRect/>
          </a:stretch>
        </p:blipFill>
        <p:spPr bwMode="auto">
          <a:xfrm>
            <a:off x="2276475" y="3028949"/>
            <a:ext cx="6867525" cy="3829051"/>
          </a:xfrm>
          <a:prstGeom prst="rect">
            <a:avLst/>
          </a:prstGeom>
          <a:ln>
            <a:noFill/>
          </a:ln>
          <a:effectLst>
            <a:softEdge rad="112500"/>
          </a:effec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283513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Applications</a:t>
            </a:r>
            <a:endParaRPr lang="en-US" b="1" dirty="0" smtClean="0">
              <a:latin typeface="Times New Roman" pitchFamily="18" charset="0"/>
              <a:cs typeface="Times New Roman" pitchFamily="18" charset="0"/>
            </a:endParaRPr>
          </a:p>
        </p:txBody>
      </p:sp>
      <p:sp>
        <p:nvSpPr>
          <p:cNvPr id="6" name="Rectangle 5"/>
          <p:cNvSpPr/>
          <p:nvPr/>
        </p:nvSpPr>
        <p:spPr>
          <a:xfrm>
            <a:off x="1447800" y="1828800"/>
            <a:ext cx="4114800" cy="193899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342900" indent="-342900">
              <a:buFont typeface="+mj-lt"/>
              <a:buAutoNum type="arabicPeriod"/>
            </a:pPr>
            <a:r>
              <a:rPr lang="en-US" sz="2400" b="1" dirty="0" smtClean="0">
                <a:latin typeface="Times New Roman" pitchFamily="18" charset="0"/>
                <a:cs typeface="Times New Roman" pitchFamily="18" charset="0"/>
              </a:rPr>
              <a:t>Zero crossing detector</a:t>
            </a:r>
          </a:p>
          <a:p>
            <a:pPr marL="342900" indent="-342900">
              <a:buFont typeface="+mj-lt"/>
              <a:buAutoNum type="arabicPeriod"/>
            </a:pPr>
            <a:r>
              <a:rPr lang="en-US" sz="2400" b="1" dirty="0" smtClean="0">
                <a:latin typeface="Times New Roman" pitchFamily="18" charset="0"/>
                <a:cs typeface="Times New Roman" pitchFamily="18" charset="0"/>
              </a:rPr>
              <a:t>Window Detector</a:t>
            </a:r>
          </a:p>
          <a:p>
            <a:pPr marL="342900" indent="-342900">
              <a:buFont typeface="+mj-lt"/>
              <a:buAutoNum type="arabicPeriod"/>
            </a:pPr>
            <a:r>
              <a:rPr lang="en-US" sz="2400" b="1" dirty="0" smtClean="0">
                <a:latin typeface="Times New Roman" pitchFamily="18" charset="0"/>
                <a:cs typeface="Times New Roman" pitchFamily="18" charset="0"/>
              </a:rPr>
              <a:t>Time Marker generator</a:t>
            </a:r>
          </a:p>
          <a:p>
            <a:pPr marL="342900" indent="-342900">
              <a:buFont typeface="+mj-lt"/>
              <a:buAutoNum type="arabicPeriod"/>
            </a:pPr>
            <a:r>
              <a:rPr lang="en-US" sz="2400" b="1" dirty="0" smtClean="0">
                <a:latin typeface="Times New Roman" pitchFamily="18" charset="0"/>
                <a:cs typeface="Times New Roman" pitchFamily="18" charset="0"/>
              </a:rPr>
              <a:t>Phase meter</a:t>
            </a:r>
          </a:p>
          <a:p>
            <a:pPr marL="342900" indent="-342900">
              <a:buFont typeface="+mj-lt"/>
              <a:buAutoNum type="arabicPeriod"/>
            </a:pPr>
            <a:r>
              <a:rPr lang="en-US" sz="2400" b="1" dirty="0" smtClean="0">
                <a:latin typeface="Times New Roman" pitchFamily="18" charset="0"/>
                <a:cs typeface="Times New Roman" pitchFamily="18" charset="0"/>
              </a:rPr>
              <a:t>Schmitt trigger</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383983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Zero crossing detector</a:t>
            </a:r>
          </a:p>
        </p:txBody>
      </p:sp>
      <p:pic>
        <p:nvPicPr>
          <p:cNvPr id="1026" name="Picture 2" descr="Zero Crossing Detector Circuit"/>
          <p:cNvPicPr>
            <a:picLocks noChangeAspect="1" noChangeArrowheads="1"/>
          </p:cNvPicPr>
          <p:nvPr/>
        </p:nvPicPr>
        <p:blipFill>
          <a:blip r:embed="rId2" cstate="print"/>
          <a:srcRect/>
          <a:stretch>
            <a:fillRect/>
          </a:stretch>
        </p:blipFill>
        <p:spPr bwMode="auto">
          <a:xfrm>
            <a:off x="0" y="2667000"/>
            <a:ext cx="4331284" cy="2590800"/>
          </a:xfrm>
          <a:prstGeom prst="rect">
            <a:avLst/>
          </a:prstGeom>
          <a:ln>
            <a:noFill/>
          </a:ln>
          <a:effectLst>
            <a:outerShdw blurRad="292100" dist="139700" dir="2700000" algn="tl" rotWithShape="0">
              <a:srgbClr val="333333">
                <a:alpha val="65000"/>
              </a:srgbClr>
            </a:outerShdw>
          </a:effectLst>
        </p:spPr>
      </p:pic>
      <p:pic>
        <p:nvPicPr>
          <p:cNvPr id="1028" name="Picture 4" descr="741 IC based Zero Crossing Detector Waveform"/>
          <p:cNvPicPr>
            <a:picLocks noChangeAspect="1" noChangeArrowheads="1"/>
          </p:cNvPicPr>
          <p:nvPr/>
        </p:nvPicPr>
        <p:blipFill>
          <a:blip r:embed="rId3" cstate="print"/>
          <a:srcRect/>
          <a:stretch>
            <a:fillRect/>
          </a:stretch>
        </p:blipFill>
        <p:spPr bwMode="auto">
          <a:xfrm>
            <a:off x="4495800" y="1228725"/>
            <a:ext cx="4476750" cy="54006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33717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Window Detector</a:t>
            </a:r>
          </a:p>
        </p:txBody>
      </p:sp>
      <p:sp>
        <p:nvSpPr>
          <p:cNvPr id="6" name="Rectangle 5"/>
          <p:cNvSpPr/>
          <p:nvPr/>
        </p:nvSpPr>
        <p:spPr>
          <a:xfrm>
            <a:off x="457200" y="1600200"/>
            <a:ext cx="8077200" cy="34778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mj-lt"/>
              <a:buAutoNum type="arabicPeriod"/>
            </a:pPr>
            <a:r>
              <a:rPr lang="en-US" sz="2000" dirty="0" smtClean="0">
                <a:latin typeface="Times New Roman" pitchFamily="18" charset="0"/>
                <a:cs typeface="Times New Roman" pitchFamily="18" charset="0"/>
              </a:rPr>
              <a:t>A </a:t>
            </a:r>
            <a:r>
              <a:rPr lang="en-US" sz="2000" b="1" dirty="0" smtClean="0">
                <a:latin typeface="Times New Roman" pitchFamily="18" charset="0"/>
                <a:cs typeface="Times New Roman" pitchFamily="18" charset="0"/>
              </a:rPr>
              <a:t>Window Comparator</a:t>
            </a:r>
            <a:r>
              <a:rPr lang="en-US" sz="2000" dirty="0" smtClean="0">
                <a:latin typeface="Times New Roman" pitchFamily="18" charset="0"/>
                <a:cs typeface="Times New Roman" pitchFamily="18" charset="0"/>
              </a:rPr>
              <a:t> is basically the inverting and the non-inverting comparators above combined into a single comparator stage. </a:t>
            </a:r>
          </a:p>
          <a:p>
            <a:pPr marL="342900" indent="-342900" algn="just">
              <a:buFont typeface="+mj-lt"/>
              <a:buAutoNum type="arabicPeriod"/>
            </a:pPr>
            <a:r>
              <a:rPr lang="en-US" sz="2000" dirty="0" smtClean="0">
                <a:latin typeface="Times New Roman" pitchFamily="18" charset="0"/>
                <a:cs typeface="Times New Roman" pitchFamily="18" charset="0"/>
              </a:rPr>
              <a:t>The window comparator detects input voltage levels that are within a specific band or </a:t>
            </a:r>
            <a:r>
              <a:rPr lang="en-US" sz="2000" i="1" dirty="0" smtClean="0">
                <a:latin typeface="Times New Roman" pitchFamily="18" charset="0"/>
                <a:cs typeface="Times New Roman" pitchFamily="18" charset="0"/>
              </a:rPr>
              <a:t>window</a:t>
            </a:r>
            <a:r>
              <a:rPr lang="en-US" sz="2000" dirty="0" smtClean="0">
                <a:latin typeface="Times New Roman" pitchFamily="18" charset="0"/>
                <a:cs typeface="Times New Roman" pitchFamily="18" charset="0"/>
              </a:rPr>
              <a:t> of voltages.</a:t>
            </a:r>
          </a:p>
          <a:p>
            <a:pPr marL="342900" indent="-342900" algn="just">
              <a:buFont typeface="+mj-lt"/>
              <a:buAutoNum type="arabicPeriod"/>
            </a:pPr>
            <a:r>
              <a:rPr lang="en-US" sz="2000" dirty="0" smtClean="0">
                <a:latin typeface="Times New Roman" pitchFamily="18" charset="0"/>
                <a:cs typeface="Times New Roman" pitchFamily="18" charset="0"/>
              </a:rPr>
              <a:t>Using our idea above of a voltage divider network, if we now use three equal value resistors so that </a:t>
            </a:r>
            <a:r>
              <a:rPr lang="en-US" sz="2000" b="1" dirty="0" smtClean="0">
                <a:latin typeface="Times New Roman" pitchFamily="18" charset="0"/>
                <a:cs typeface="Times New Roman" pitchFamily="18" charset="0"/>
              </a:rPr>
              <a:t>R</a:t>
            </a:r>
            <a:r>
              <a:rPr lang="en-US" sz="2000" b="1" baseline="-25000" dirty="0" smtClean="0">
                <a:latin typeface="Times New Roman" pitchFamily="18" charset="0"/>
                <a:cs typeface="Times New Roman" pitchFamily="18" charset="0"/>
              </a:rPr>
              <a:t>1</a:t>
            </a:r>
            <a:r>
              <a:rPr lang="en-US" sz="2000" b="1" dirty="0" smtClean="0">
                <a:latin typeface="Times New Roman" pitchFamily="18" charset="0"/>
                <a:cs typeface="Times New Roman" pitchFamily="18" charset="0"/>
              </a:rPr>
              <a:t> = R</a:t>
            </a:r>
            <a:r>
              <a:rPr lang="en-US" sz="2000" b="1" baseline="-25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 = R</a:t>
            </a:r>
            <a:r>
              <a:rPr lang="en-US" sz="2000" b="1" baseline="-25000" dirty="0" smtClean="0">
                <a:latin typeface="Times New Roman" pitchFamily="18" charset="0"/>
                <a:cs typeface="Times New Roman" pitchFamily="18" charset="0"/>
              </a:rPr>
              <a:t>3</a:t>
            </a:r>
            <a:r>
              <a:rPr lang="en-US" sz="2000" b="1" dirty="0" smtClean="0">
                <a:latin typeface="Times New Roman" pitchFamily="18" charset="0"/>
                <a:cs typeface="Times New Roman" pitchFamily="18" charset="0"/>
              </a:rPr>
              <a:t> = R.</a:t>
            </a:r>
          </a:p>
          <a:p>
            <a:pPr marL="342900" indent="-342900" algn="just">
              <a:buFont typeface="+mj-lt"/>
              <a:buAutoNum type="arabicPeriod"/>
            </a:pPr>
            <a:r>
              <a:rPr lang="en-US" sz="2000" dirty="0" smtClean="0">
                <a:latin typeface="Times New Roman" pitchFamily="18" charset="0"/>
                <a:cs typeface="Times New Roman" pitchFamily="18" charset="0"/>
              </a:rPr>
              <a:t>So as the resistive values are all equal, the voltage drops across each resistor will also be equal at one-third the supply voltage, 1/3Vcc.</a:t>
            </a:r>
          </a:p>
          <a:p>
            <a:pPr marL="342900" indent="-342900" algn="just">
              <a:buFont typeface="+mj-lt"/>
              <a:buAutoNum type="arabicPeriod"/>
            </a:pPr>
            <a:r>
              <a:rPr lang="en-US" sz="2000" dirty="0" smtClean="0">
                <a:latin typeface="Times New Roman" pitchFamily="18" charset="0"/>
                <a:cs typeface="Times New Roman" pitchFamily="18" charset="0"/>
              </a:rPr>
              <a:t>So for ease in this simple window comparator example, we can set the upper reference voltage to </a:t>
            </a:r>
            <a:r>
              <a:rPr lang="en-US" sz="2000" b="1" dirty="0" smtClean="0">
                <a:latin typeface="Times New Roman" pitchFamily="18" charset="0"/>
                <a:cs typeface="Times New Roman" pitchFamily="18" charset="0"/>
              </a:rPr>
              <a:t>2/3Vcc </a:t>
            </a:r>
            <a:r>
              <a:rPr lang="en-US" sz="2000" dirty="0" smtClean="0">
                <a:latin typeface="Times New Roman" pitchFamily="18" charset="0"/>
                <a:cs typeface="Times New Roman" pitchFamily="18" charset="0"/>
              </a:rPr>
              <a:t>and the lower reference voltage to </a:t>
            </a:r>
            <a:r>
              <a:rPr lang="en-US" sz="2000" b="1" dirty="0" smtClean="0">
                <a:latin typeface="Times New Roman" pitchFamily="18" charset="0"/>
                <a:cs typeface="Times New Roman" pitchFamily="18" charset="0"/>
              </a:rPr>
              <a:t>1/3Vcc</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33717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Window Detector</a:t>
            </a:r>
          </a:p>
        </p:txBody>
      </p:sp>
      <p:pic>
        <p:nvPicPr>
          <p:cNvPr id="25602" name="Picture 2" descr="window comparator circuit"/>
          <p:cNvPicPr>
            <a:picLocks noChangeAspect="1" noChangeArrowheads="1"/>
          </p:cNvPicPr>
          <p:nvPr/>
        </p:nvPicPr>
        <p:blipFill>
          <a:blip r:embed="rId2" cstate="print"/>
          <a:srcRect/>
          <a:stretch>
            <a:fillRect/>
          </a:stretch>
        </p:blipFill>
        <p:spPr bwMode="auto">
          <a:xfrm>
            <a:off x="152400" y="1524000"/>
            <a:ext cx="8715701" cy="4724400"/>
          </a:xfrm>
          <a:prstGeom prst="rect">
            <a:avLst/>
          </a:prstGeom>
          <a:noFill/>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43000"/>
            <a:ext cx="9144000" cy="369331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The </a:t>
            </a:r>
            <a:r>
              <a:rPr lang="en-US" dirty="0" err="1" smtClean="0">
                <a:latin typeface="Times New Roman" pitchFamily="18" charset="0"/>
                <a:cs typeface="Times New Roman" pitchFamily="18" charset="0"/>
              </a:rPr>
              <a:t>inital</a:t>
            </a:r>
            <a:r>
              <a:rPr lang="en-US" dirty="0" smtClean="0">
                <a:latin typeface="Times New Roman" pitchFamily="18" charset="0"/>
                <a:cs typeface="Times New Roman" pitchFamily="18" charset="0"/>
              </a:rPr>
              <a:t> switching condition of the circuit is the open-collector output of op-amp A</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“OFF” with the open-collector output of op-amp A</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“ON” (sinking current) so V</a:t>
            </a:r>
            <a:r>
              <a:rPr lang="en-US" baseline="-25000" dirty="0" smtClean="0">
                <a:latin typeface="Times New Roman" pitchFamily="18" charset="0"/>
                <a:cs typeface="Times New Roman" pitchFamily="18" charset="0"/>
              </a:rPr>
              <a:t>OUT</a:t>
            </a:r>
            <a:r>
              <a:rPr lang="en-US" dirty="0" smtClean="0">
                <a:latin typeface="Times New Roman" pitchFamily="18" charset="0"/>
                <a:cs typeface="Times New Roman" pitchFamily="18" charset="0"/>
              </a:rPr>
              <a:t> is equal to 0V.</a:t>
            </a:r>
          </a:p>
          <a:p>
            <a:pPr marL="465138" indent="-465138" algn="just">
              <a:buFont typeface="Wingdings" pitchFamily="2" charset="2"/>
              <a:buChar char="Ø"/>
            </a:pPr>
            <a:r>
              <a:rPr lang="en-US" dirty="0" smtClean="0">
                <a:latin typeface="Times New Roman" pitchFamily="18" charset="0"/>
                <a:cs typeface="Times New Roman" pitchFamily="18" charset="0"/>
              </a:rPr>
              <a:t>When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is below the lower voltage level, V</a:t>
            </a:r>
            <a:r>
              <a:rPr lang="en-US" baseline="-25000" dirty="0" smtClean="0">
                <a:latin typeface="Times New Roman" pitchFamily="18" charset="0"/>
                <a:cs typeface="Times New Roman" pitchFamily="18" charset="0"/>
              </a:rPr>
              <a:t>REF(LOWER)</a:t>
            </a:r>
            <a:r>
              <a:rPr lang="en-US" dirty="0" smtClean="0">
                <a:latin typeface="Times New Roman" pitchFamily="18" charset="0"/>
                <a:cs typeface="Times New Roman" pitchFamily="18" charset="0"/>
              </a:rPr>
              <a:t> which equates to 1/3Vcc, V</a:t>
            </a:r>
            <a:r>
              <a:rPr lang="en-US" baseline="-25000" dirty="0" smtClean="0">
                <a:latin typeface="Times New Roman" pitchFamily="18" charset="0"/>
                <a:cs typeface="Times New Roman" pitchFamily="18" charset="0"/>
              </a:rPr>
              <a:t>OUT</a:t>
            </a:r>
            <a:r>
              <a:rPr lang="en-US" dirty="0" smtClean="0">
                <a:latin typeface="Times New Roman" pitchFamily="18" charset="0"/>
                <a:cs typeface="Times New Roman" pitchFamily="18" charset="0"/>
              </a:rPr>
              <a:t> will be LOW. When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exceeds this 1/3Vcc lower voltage level, the first op-amp comparator detects this and switches its open-collector output HIGH. This means that both op-amps have their outputs HIGH at the same time. No current flows through the pull-up resistor R</a:t>
            </a:r>
            <a:r>
              <a:rPr lang="en-US" baseline="-25000" dirty="0" smtClean="0">
                <a:latin typeface="Times New Roman" pitchFamily="18" charset="0"/>
                <a:cs typeface="Times New Roman" pitchFamily="18" charset="0"/>
              </a:rPr>
              <a:t>L</a:t>
            </a:r>
            <a:r>
              <a:rPr lang="en-US" dirty="0" smtClean="0">
                <a:latin typeface="Times New Roman" pitchFamily="18" charset="0"/>
                <a:cs typeface="Times New Roman" pitchFamily="18" charset="0"/>
              </a:rPr>
              <a:t> so V</a:t>
            </a:r>
            <a:r>
              <a:rPr lang="en-US" baseline="-25000" dirty="0" smtClean="0">
                <a:latin typeface="Times New Roman" pitchFamily="18" charset="0"/>
                <a:cs typeface="Times New Roman" pitchFamily="18" charset="0"/>
              </a:rPr>
              <a:t>OUT</a:t>
            </a:r>
            <a:r>
              <a:rPr lang="en-US" dirty="0" smtClean="0">
                <a:latin typeface="Times New Roman" pitchFamily="18" charset="0"/>
                <a:cs typeface="Times New Roman" pitchFamily="18" charset="0"/>
              </a:rPr>
              <a:t> is equal to </a:t>
            </a:r>
            <a:r>
              <a:rPr lang="en-US" dirty="0" err="1" smtClean="0">
                <a:latin typeface="Times New Roman" pitchFamily="18" charset="0"/>
                <a:cs typeface="Times New Roman" pitchFamily="18" charset="0"/>
              </a:rPr>
              <a:t>Vcc</a:t>
            </a:r>
            <a:r>
              <a:rPr lang="en-US" dirty="0" smtClean="0">
                <a:latin typeface="Times New Roman" pitchFamily="18" charset="0"/>
                <a:cs typeface="Times New Roman" pitchFamily="18" charset="0"/>
              </a:rPr>
              <a:t>.</a:t>
            </a:r>
          </a:p>
          <a:p>
            <a:pPr marL="465138" indent="-465138" algn="just">
              <a:buFont typeface="Wingdings" pitchFamily="2" charset="2"/>
              <a:buChar char="Ø"/>
            </a:pPr>
            <a:r>
              <a:rPr lang="en-US" dirty="0" smtClean="0">
                <a:latin typeface="Times New Roman" pitchFamily="18" charset="0"/>
                <a:cs typeface="Times New Roman" pitchFamily="18" charset="0"/>
              </a:rPr>
              <a:t>As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continues to increase it passes the upper voltage level, V</a:t>
            </a:r>
            <a:r>
              <a:rPr lang="en-US" baseline="-25000" dirty="0" smtClean="0">
                <a:latin typeface="Times New Roman" pitchFamily="18" charset="0"/>
                <a:cs typeface="Times New Roman" pitchFamily="18" charset="0"/>
              </a:rPr>
              <a:t>REF(UPPER)</a:t>
            </a:r>
            <a:r>
              <a:rPr lang="en-US" dirty="0" smtClean="0">
                <a:latin typeface="Times New Roman" pitchFamily="18" charset="0"/>
                <a:cs typeface="Times New Roman" pitchFamily="18" charset="0"/>
              </a:rPr>
              <a:t> at 2/3Vcc. At this point the second op-amp comparator detects this and switches its output LOW and V</a:t>
            </a:r>
            <a:r>
              <a:rPr lang="en-US" baseline="-25000" dirty="0" smtClean="0">
                <a:latin typeface="Times New Roman" pitchFamily="18" charset="0"/>
                <a:cs typeface="Times New Roman" pitchFamily="18" charset="0"/>
              </a:rPr>
              <a:t>OUT</a:t>
            </a:r>
            <a:r>
              <a:rPr lang="en-US" dirty="0" smtClean="0">
                <a:latin typeface="Times New Roman" pitchFamily="18" charset="0"/>
                <a:cs typeface="Times New Roman" pitchFamily="18" charset="0"/>
              </a:rPr>
              <a:t> becomes equal to 0V.</a:t>
            </a:r>
          </a:p>
          <a:p>
            <a:pPr marL="465138" indent="-465138" algn="just">
              <a:buFont typeface="Wingdings" pitchFamily="2" charset="2"/>
              <a:buChar char="Ø"/>
            </a:pPr>
            <a:r>
              <a:rPr lang="en-US" dirty="0" smtClean="0">
                <a:latin typeface="Times New Roman" pitchFamily="18" charset="0"/>
                <a:cs typeface="Times New Roman" pitchFamily="18" charset="0"/>
              </a:rPr>
              <a:t>Then the difference between V</a:t>
            </a:r>
            <a:r>
              <a:rPr lang="en-US" baseline="-25000" dirty="0" smtClean="0">
                <a:latin typeface="Times New Roman" pitchFamily="18" charset="0"/>
                <a:cs typeface="Times New Roman" pitchFamily="18" charset="0"/>
              </a:rPr>
              <a:t>REF(UPPER)</a:t>
            </a:r>
            <a:r>
              <a:rPr lang="en-US" dirty="0" smtClean="0">
                <a:latin typeface="Times New Roman" pitchFamily="18" charset="0"/>
                <a:cs typeface="Times New Roman" pitchFamily="18" charset="0"/>
              </a:rPr>
              <a:t> and V</a:t>
            </a:r>
            <a:r>
              <a:rPr lang="en-US" baseline="-25000" dirty="0" smtClean="0">
                <a:latin typeface="Times New Roman" pitchFamily="18" charset="0"/>
                <a:cs typeface="Times New Roman" pitchFamily="18" charset="0"/>
              </a:rPr>
              <a:t>REF(LOWER)</a:t>
            </a:r>
            <a:r>
              <a:rPr lang="en-US" dirty="0" smtClean="0">
                <a:latin typeface="Times New Roman" pitchFamily="18" charset="0"/>
                <a:cs typeface="Times New Roman" pitchFamily="18" charset="0"/>
              </a:rPr>
              <a:t> (which is 2/3Vccc – 1/3Vcc in this example) creates the switching window for the positive going signal.</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76200"/>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6" name="TextBox 5"/>
          <p:cNvSpPr txBox="1"/>
          <p:nvPr/>
        </p:nvSpPr>
        <p:spPr>
          <a:xfrm>
            <a:off x="0" y="762000"/>
            <a:ext cx="33717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Window Detector</a:t>
            </a:r>
          </a:p>
        </p:txBody>
      </p:sp>
      <p:sp>
        <p:nvSpPr>
          <p:cNvPr id="7" name="Rectangle 6"/>
          <p:cNvSpPr/>
          <p:nvPr/>
        </p:nvSpPr>
        <p:spPr>
          <a:xfrm>
            <a:off x="0" y="4778276"/>
            <a:ext cx="9144000" cy="230832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04813" indent="-404813" algn="just">
              <a:buFont typeface="Wingdings" pitchFamily="2" charset="2"/>
              <a:buChar char="Ø"/>
            </a:pPr>
            <a:r>
              <a:rPr lang="en-US" dirty="0" smtClean="0">
                <a:latin typeface="Times New Roman" pitchFamily="18" charset="0"/>
                <a:cs typeface="Times New Roman" pitchFamily="18" charset="0"/>
              </a:rPr>
              <a:t>Lets now assume that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is at its maximum value and equal to </a:t>
            </a:r>
            <a:r>
              <a:rPr lang="en-US" dirty="0" err="1" smtClean="0">
                <a:latin typeface="Times New Roman" pitchFamily="18" charset="0"/>
                <a:cs typeface="Times New Roman" pitchFamily="18" charset="0"/>
              </a:rPr>
              <a:t>Vcc</a:t>
            </a:r>
            <a:r>
              <a:rPr lang="en-US" dirty="0" smtClean="0">
                <a:latin typeface="Times New Roman" pitchFamily="18" charset="0"/>
                <a:cs typeface="Times New Roman" pitchFamily="18" charset="0"/>
              </a:rPr>
              <a:t>. As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decreases it passes the upper voltage level V</a:t>
            </a:r>
            <a:r>
              <a:rPr lang="en-US" baseline="-25000" dirty="0" smtClean="0">
                <a:latin typeface="Times New Roman" pitchFamily="18" charset="0"/>
                <a:cs typeface="Times New Roman" pitchFamily="18" charset="0"/>
              </a:rPr>
              <a:t>REF(UPPER)</a:t>
            </a:r>
            <a:r>
              <a:rPr lang="en-US" dirty="0" smtClean="0">
                <a:latin typeface="Times New Roman" pitchFamily="18" charset="0"/>
                <a:cs typeface="Times New Roman" pitchFamily="18" charset="0"/>
              </a:rPr>
              <a:t> of the second op-amp comparator which switches the output HIGH. As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continues to decrease it passes the lower voltage level, V</a:t>
            </a:r>
            <a:r>
              <a:rPr lang="en-US" baseline="-25000" dirty="0" smtClean="0">
                <a:latin typeface="Times New Roman" pitchFamily="18" charset="0"/>
                <a:cs typeface="Times New Roman" pitchFamily="18" charset="0"/>
              </a:rPr>
              <a:t>REF(LOWER)</a:t>
            </a:r>
            <a:r>
              <a:rPr lang="en-US" dirty="0" smtClean="0">
                <a:latin typeface="Times New Roman" pitchFamily="18" charset="0"/>
                <a:cs typeface="Times New Roman" pitchFamily="18" charset="0"/>
              </a:rPr>
              <a:t> of the first op-amp comparator once again switching the output LOW.</a:t>
            </a:r>
          </a:p>
          <a:p>
            <a:pPr marL="404813" indent="-404813" algn="just">
              <a:buFont typeface="Wingdings" pitchFamily="2" charset="2"/>
              <a:buChar char="Ø"/>
            </a:pPr>
            <a:r>
              <a:rPr lang="en-US" dirty="0" smtClean="0">
                <a:latin typeface="Times New Roman" pitchFamily="18" charset="0"/>
                <a:cs typeface="Times New Roman" pitchFamily="18" charset="0"/>
              </a:rPr>
              <a:t>Then the difference between V</a:t>
            </a:r>
            <a:r>
              <a:rPr lang="en-US" baseline="-25000" dirty="0" smtClean="0">
                <a:latin typeface="Times New Roman" pitchFamily="18" charset="0"/>
                <a:cs typeface="Times New Roman" pitchFamily="18" charset="0"/>
              </a:rPr>
              <a:t>REF(UPPER)</a:t>
            </a:r>
            <a:r>
              <a:rPr lang="en-US" dirty="0" smtClean="0">
                <a:latin typeface="Times New Roman" pitchFamily="18" charset="0"/>
                <a:cs typeface="Times New Roman" pitchFamily="18" charset="0"/>
              </a:rPr>
              <a:t> and V</a:t>
            </a:r>
            <a:r>
              <a:rPr lang="en-US" baseline="-25000" dirty="0" smtClean="0">
                <a:latin typeface="Times New Roman" pitchFamily="18" charset="0"/>
                <a:cs typeface="Times New Roman" pitchFamily="18" charset="0"/>
              </a:rPr>
              <a:t>REF(LOWER)</a:t>
            </a:r>
            <a:r>
              <a:rPr lang="en-US" dirty="0" smtClean="0">
                <a:latin typeface="Times New Roman" pitchFamily="18" charset="0"/>
                <a:cs typeface="Times New Roman" pitchFamily="18" charset="0"/>
              </a:rPr>
              <a:t> creates the window for the negative going signal. So we can see that as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passes above or passes below the upper and lower reference levels set by the two op-amp comparators, the output signal V</a:t>
            </a:r>
            <a:r>
              <a:rPr lang="en-US" baseline="-25000" dirty="0" smtClean="0">
                <a:latin typeface="Times New Roman" pitchFamily="18" charset="0"/>
                <a:cs typeface="Times New Roman" pitchFamily="18" charset="0"/>
              </a:rPr>
              <a:t>OUT</a:t>
            </a:r>
            <a:r>
              <a:rPr lang="en-US" dirty="0" smtClean="0">
                <a:latin typeface="Times New Roman" pitchFamily="18" charset="0"/>
                <a:cs typeface="Times New Roman" pitchFamily="18" charset="0"/>
              </a:rPr>
              <a:t> will be HIGH or LOW.</a:t>
            </a:r>
            <a:endParaRPr lang="en-US" dirty="0">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409" y="1730945"/>
            <a:ext cx="2619375" cy="371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Rectangle 4"/>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6"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Summing Amplifier (Non - Inverting)</a:t>
            </a:r>
          </a:p>
        </p:txBody>
      </p:sp>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27784" y="1785944"/>
            <a:ext cx="1895475" cy="323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907704" y="2523730"/>
            <a:ext cx="4419600" cy="923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627784" y="3468064"/>
            <a:ext cx="2895600" cy="18288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174" name="Picture 6"/>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409" y="5445224"/>
            <a:ext cx="9182100"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420554" y="5848350"/>
            <a:ext cx="2400300" cy="10096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56033857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38400" y="1371600"/>
            <a:ext cx="370101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b="1" dirty="0" smtClean="0">
                <a:latin typeface="Times New Roman" pitchFamily="18" charset="0"/>
                <a:cs typeface="Times New Roman" pitchFamily="18" charset="0"/>
              </a:rPr>
              <a:t>Comparator Voltage Level Detector</a:t>
            </a:r>
            <a:endParaRPr lang="en-US" b="1" dirty="0">
              <a:latin typeface="Times New Roman" pitchFamily="18" charset="0"/>
              <a:cs typeface="Times New Roman" pitchFamily="18" charset="0"/>
            </a:endParaRPr>
          </a:p>
        </p:txBody>
      </p:sp>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7" name="TextBox 6"/>
          <p:cNvSpPr txBox="1"/>
          <p:nvPr/>
        </p:nvSpPr>
        <p:spPr>
          <a:xfrm>
            <a:off x="0" y="836712"/>
            <a:ext cx="33717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Window Detector</a:t>
            </a:r>
          </a:p>
        </p:txBody>
      </p:sp>
      <p:pic>
        <p:nvPicPr>
          <p:cNvPr id="27650" name="Picture 2" descr="voltage level detector"/>
          <p:cNvPicPr>
            <a:picLocks noChangeAspect="1" noChangeArrowheads="1"/>
          </p:cNvPicPr>
          <p:nvPr/>
        </p:nvPicPr>
        <p:blipFill>
          <a:blip r:embed="rId2" cstate="print"/>
          <a:srcRect/>
          <a:stretch>
            <a:fillRect/>
          </a:stretch>
        </p:blipFill>
        <p:spPr bwMode="auto">
          <a:xfrm>
            <a:off x="2514600" y="1828799"/>
            <a:ext cx="4953000" cy="4976757"/>
          </a:xfrm>
          <a:prstGeom prst="rect">
            <a:avLst/>
          </a:prstGeom>
          <a:noFill/>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405367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Time Marker Generator</a:t>
            </a:r>
          </a:p>
        </p:txBody>
      </p:sp>
      <p:pic>
        <p:nvPicPr>
          <p:cNvPr id="29698" name="Picture 2" descr="Zero-Crossing Detector Using Timing Marker Generator"/>
          <p:cNvPicPr>
            <a:picLocks noChangeAspect="1" noChangeArrowheads="1"/>
          </p:cNvPicPr>
          <p:nvPr/>
        </p:nvPicPr>
        <p:blipFill>
          <a:blip r:embed="rId2" cstate="print"/>
          <a:srcRect t="5333" b="18667"/>
          <a:stretch>
            <a:fillRect/>
          </a:stretch>
        </p:blipFill>
        <p:spPr bwMode="auto">
          <a:xfrm>
            <a:off x="685800" y="1447800"/>
            <a:ext cx="7620000" cy="43434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Time Marker Generator Waveform"/>
          <p:cNvPicPr>
            <a:picLocks noChangeAspect="1" noChangeArrowheads="1"/>
          </p:cNvPicPr>
          <p:nvPr/>
        </p:nvPicPr>
        <p:blipFill>
          <a:blip r:embed="rId2" cstate="print"/>
          <a:srcRect b="6667"/>
          <a:stretch>
            <a:fillRect/>
          </a:stretch>
        </p:blipFill>
        <p:spPr bwMode="auto">
          <a:xfrm>
            <a:off x="2514600" y="1069328"/>
            <a:ext cx="4419600" cy="5864872"/>
          </a:xfrm>
          <a:prstGeom prst="rect">
            <a:avLst/>
          </a:prstGeom>
          <a:noFill/>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6" name="TextBox 5"/>
          <p:cNvSpPr txBox="1"/>
          <p:nvPr/>
        </p:nvSpPr>
        <p:spPr>
          <a:xfrm>
            <a:off x="0" y="836712"/>
            <a:ext cx="405367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Time Marker Generator</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451085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Phase meter / Phase Detector</a:t>
            </a:r>
          </a:p>
        </p:txBody>
      </p:sp>
      <p:sp>
        <p:nvSpPr>
          <p:cNvPr id="6" name="Rectangle 5"/>
          <p:cNvSpPr/>
          <p:nvPr/>
        </p:nvSpPr>
        <p:spPr>
          <a:xfrm>
            <a:off x="457200" y="1720840"/>
            <a:ext cx="8382000" cy="378565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465138" indent="-465138" algn="just">
              <a:buFont typeface="Wingdings" pitchFamily="2" charset="2"/>
              <a:buChar char="Ø"/>
            </a:pPr>
            <a:r>
              <a:rPr lang="en-US" sz="2400" dirty="0" smtClean="0">
                <a:latin typeface="Times New Roman" pitchFamily="18" charset="0"/>
                <a:cs typeface="Times New Roman" pitchFamily="18" charset="0"/>
              </a:rPr>
              <a:t>A zero-crossing detector can be used for the measurement of phase angle between two voltages. </a:t>
            </a:r>
          </a:p>
          <a:p>
            <a:pPr marL="465138" indent="-465138" algn="just">
              <a:buFont typeface="Wingdings" pitchFamily="2" charset="2"/>
              <a:buChar char="Ø"/>
            </a:pPr>
            <a:r>
              <a:rPr lang="en-US" sz="2400" dirty="0" smtClean="0">
                <a:latin typeface="Times New Roman" pitchFamily="18" charset="0"/>
                <a:cs typeface="Times New Roman" pitchFamily="18" charset="0"/>
              </a:rPr>
              <a:t>The working will be the same as explained in the Time Marker circuit. </a:t>
            </a:r>
          </a:p>
          <a:p>
            <a:pPr marL="465138" indent="-465138" algn="just">
              <a:buFont typeface="Wingdings" pitchFamily="2" charset="2"/>
              <a:buChar char="Ø"/>
            </a:pPr>
            <a:r>
              <a:rPr lang="en-US" sz="2400" dirty="0" smtClean="0">
                <a:latin typeface="Times New Roman" pitchFamily="18" charset="0"/>
                <a:cs typeface="Times New Roman" pitchFamily="18" charset="0"/>
              </a:rPr>
              <a:t>A train of pulses in the positive and negative cycles are obtained and the time interval between the pulse of sine wave voltage and that of second sine wave voltage is measured. </a:t>
            </a:r>
          </a:p>
          <a:p>
            <a:pPr marL="465138" indent="-465138" algn="just">
              <a:buFont typeface="Wingdings" pitchFamily="2" charset="2"/>
              <a:buChar char="Ø"/>
            </a:pPr>
            <a:r>
              <a:rPr lang="en-US" sz="2400" dirty="0" smtClean="0">
                <a:latin typeface="Times New Roman" pitchFamily="18" charset="0"/>
                <a:cs typeface="Times New Roman" pitchFamily="18" charset="0"/>
              </a:rPr>
              <a:t>This interval of time is proportional to the phase difference between the two input sine wave voltages. The range of use of </a:t>
            </a:r>
            <a:r>
              <a:rPr lang="en-US" sz="2400" dirty="0" err="1" smtClean="0">
                <a:latin typeface="Times New Roman" pitchFamily="18" charset="0"/>
                <a:cs typeface="Times New Roman" pitchFamily="18" charset="0"/>
              </a:rPr>
              <a:t>phasemeter</a:t>
            </a:r>
            <a:r>
              <a:rPr lang="en-US" sz="2400" dirty="0" smtClean="0">
                <a:latin typeface="Times New Roman" pitchFamily="18" charset="0"/>
                <a:cs typeface="Times New Roman" pitchFamily="18" charset="0"/>
              </a:rPr>
              <a:t> for measurement is 0° to 360°.</a:t>
            </a:r>
            <a:endParaRPr lang="en-US" sz="2400" dirty="0">
              <a:latin typeface="Times New Roman" pitchFamily="18" charset="0"/>
              <a:cs typeface="Times New Roman" pitchFamily="18"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6" name="TextBox 5"/>
          <p:cNvSpPr txBox="1"/>
          <p:nvPr/>
        </p:nvSpPr>
        <p:spPr>
          <a:xfrm>
            <a:off x="0" y="836712"/>
            <a:ext cx="54431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Voltage Limiter Circuit Using Op-amp</a:t>
            </a:r>
            <a:endParaRPr lang="en-US" b="1" dirty="0">
              <a:latin typeface="Times New Roman" pitchFamily="18" charset="0"/>
              <a:cs typeface="Times New Roman" pitchFamily="18" charset="0"/>
            </a:endParaRPr>
          </a:p>
        </p:txBody>
      </p:sp>
      <p:pic>
        <p:nvPicPr>
          <p:cNvPr id="31747" name="Picture 3"/>
          <p:cNvPicPr>
            <a:picLocks noChangeAspect="1" noChangeArrowheads="1"/>
          </p:cNvPicPr>
          <p:nvPr/>
        </p:nvPicPr>
        <p:blipFill>
          <a:blip r:embed="rId2" cstate="print"/>
          <a:srcRect/>
          <a:stretch>
            <a:fillRect/>
          </a:stretch>
        </p:blipFill>
        <p:spPr bwMode="auto">
          <a:xfrm>
            <a:off x="0" y="1828800"/>
            <a:ext cx="5324475" cy="3133725"/>
          </a:xfrm>
          <a:prstGeom prst="rect">
            <a:avLst/>
          </a:prstGeom>
          <a:ln>
            <a:noFill/>
          </a:ln>
          <a:effectLst>
            <a:outerShdw blurRad="292100" dist="139700" dir="2700000" algn="tl" rotWithShape="0">
              <a:srgbClr val="333333">
                <a:alpha val="65000"/>
              </a:srgbClr>
            </a:outerShdw>
          </a:effectLst>
        </p:spPr>
      </p:pic>
      <p:pic>
        <p:nvPicPr>
          <p:cNvPr id="31748" name="Picture 4"/>
          <p:cNvPicPr>
            <a:picLocks noChangeAspect="1" noChangeArrowheads="1"/>
          </p:cNvPicPr>
          <p:nvPr/>
        </p:nvPicPr>
        <p:blipFill>
          <a:blip r:embed="rId3" cstate="print"/>
          <a:srcRect/>
          <a:stretch>
            <a:fillRect/>
          </a:stretch>
        </p:blipFill>
        <p:spPr bwMode="auto">
          <a:xfrm>
            <a:off x="5467350" y="3762375"/>
            <a:ext cx="3600450" cy="29432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295400"/>
            <a:ext cx="8610600" cy="4524315"/>
          </a:xfrm>
          <a:prstGeom prst="rect">
            <a:avLst/>
          </a:prstGeom>
        </p:spPr>
        <p:txBody>
          <a:bodyPr wrap="square">
            <a:spAutoFit/>
          </a:bodyPr>
          <a:lstStyle/>
          <a:p>
            <a:pPr algn="just"/>
            <a:r>
              <a:rPr lang="en-US" dirty="0" smtClean="0">
                <a:latin typeface="Times New Roman" pitchFamily="18" charset="0"/>
                <a:cs typeface="Times New Roman" pitchFamily="18" charset="0"/>
              </a:rPr>
              <a:t>At this condition, </a:t>
            </a:r>
            <a:r>
              <a:rPr lang="en-US" b="1" dirty="0" smtClean="0">
                <a:latin typeface="Times New Roman" pitchFamily="18" charset="0"/>
                <a:cs typeface="Times New Roman" pitchFamily="18" charset="0"/>
              </a:rPr>
              <a:t>V</a:t>
            </a:r>
            <a:r>
              <a:rPr lang="en-US" b="1" baseline="-25000" dirty="0" smtClean="0">
                <a:latin typeface="Times New Roman" pitchFamily="18" charset="0"/>
                <a:cs typeface="Times New Roman" pitchFamily="18" charset="0"/>
              </a:rPr>
              <a:t>0</a:t>
            </a:r>
            <a:r>
              <a:rPr lang="en-US" b="1" dirty="0" smtClean="0">
                <a:latin typeface="Times New Roman" pitchFamily="18" charset="0"/>
                <a:cs typeface="Times New Roman" pitchFamily="18" charset="0"/>
              </a:rPr>
              <a:t> = V</a:t>
            </a:r>
            <a:r>
              <a:rPr lang="en-US" b="1" baseline="-25000" dirty="0" smtClean="0">
                <a:latin typeface="Times New Roman" pitchFamily="18" charset="0"/>
                <a:cs typeface="Times New Roman" pitchFamily="18" charset="0"/>
              </a:rPr>
              <a:t>Z</a:t>
            </a:r>
            <a:r>
              <a:rPr lang="en-US" b="1" dirty="0" smtClean="0">
                <a:latin typeface="Times New Roman" pitchFamily="18" charset="0"/>
                <a:cs typeface="Times New Roman" pitchFamily="18" charset="0"/>
              </a:rPr>
              <a:t> + V</a:t>
            </a:r>
            <a:r>
              <a:rPr lang="en-US" b="1" baseline="-25000" dirty="0" smtClean="0">
                <a:latin typeface="Times New Roman" pitchFamily="18" charset="0"/>
                <a:cs typeface="Times New Roman" pitchFamily="18" charset="0"/>
              </a:rPr>
              <a:t>D1</a:t>
            </a:r>
            <a:endParaRPr lang="en-US" b="1"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V</a:t>
            </a:r>
            <a:r>
              <a:rPr lang="en-US" b="1" baseline="-25000" dirty="0" smtClean="0">
                <a:latin typeface="Times New Roman" pitchFamily="18" charset="0"/>
                <a:cs typeface="Times New Roman" pitchFamily="18" charset="0"/>
              </a:rPr>
              <a:t>Z</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Zener</a:t>
            </a:r>
            <a:r>
              <a:rPr lang="en-US" dirty="0" smtClean="0">
                <a:latin typeface="Times New Roman" pitchFamily="18" charset="0"/>
                <a:cs typeface="Times New Roman" pitchFamily="18" charset="0"/>
              </a:rPr>
              <a:t> Voltage</a:t>
            </a:r>
          </a:p>
          <a:p>
            <a:pPr algn="just"/>
            <a:r>
              <a:rPr lang="en-US" dirty="0" smtClean="0">
                <a:latin typeface="Times New Roman" pitchFamily="18" charset="0"/>
                <a:cs typeface="Times New Roman" pitchFamily="18" charset="0"/>
              </a:rPr>
              <a:t>	V</a:t>
            </a:r>
            <a:r>
              <a:rPr lang="en-US" b="1" baseline="-25000" dirty="0" smtClean="0">
                <a:latin typeface="Times New Roman" pitchFamily="18" charset="0"/>
                <a:cs typeface="Times New Roman" pitchFamily="18" charset="0"/>
              </a:rPr>
              <a:t>D1</a:t>
            </a:r>
            <a:r>
              <a:rPr lang="en-US" dirty="0" smtClean="0">
                <a:latin typeface="Times New Roman" pitchFamily="18" charset="0"/>
                <a:cs typeface="Times New Roman" pitchFamily="18" charset="0"/>
              </a:rPr>
              <a:t> – Voltage drop across D1 = 0.7V</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If Vo increases from 0 to negative voltage, Vo increases positively until diode D2 is forward biased and D1 goes into avalanche condition.</a:t>
            </a:r>
          </a:p>
          <a:p>
            <a:pPr algn="just"/>
            <a:r>
              <a:rPr lang="en-US" dirty="0" smtClean="0">
                <a:latin typeface="Times New Roman" pitchFamily="18" charset="0"/>
                <a:cs typeface="Times New Roman" pitchFamily="18" charset="0"/>
              </a:rPr>
              <a:t>	A t this condition, </a:t>
            </a:r>
            <a:r>
              <a:rPr lang="en-US" b="1" dirty="0" smtClean="0">
                <a:latin typeface="Times New Roman" pitchFamily="18" charset="0"/>
                <a:cs typeface="Times New Roman" pitchFamily="18" charset="0"/>
              </a:rPr>
              <a:t>V</a:t>
            </a:r>
            <a:r>
              <a:rPr lang="en-US" b="1" baseline="-25000" dirty="0" smtClean="0">
                <a:latin typeface="Times New Roman" pitchFamily="18" charset="0"/>
                <a:cs typeface="Times New Roman" pitchFamily="18" charset="0"/>
              </a:rPr>
              <a:t>0</a:t>
            </a:r>
            <a:r>
              <a:rPr lang="en-US" b="1" dirty="0" smtClean="0">
                <a:latin typeface="Times New Roman" pitchFamily="18" charset="0"/>
                <a:cs typeface="Times New Roman" pitchFamily="18" charset="0"/>
              </a:rPr>
              <a:t> = V</a:t>
            </a:r>
            <a:r>
              <a:rPr lang="en-US" b="1" baseline="-25000" dirty="0" smtClean="0">
                <a:latin typeface="Times New Roman" pitchFamily="18" charset="0"/>
                <a:cs typeface="Times New Roman" pitchFamily="18" charset="0"/>
              </a:rPr>
              <a:t>Z</a:t>
            </a:r>
            <a:r>
              <a:rPr lang="en-US" b="1" dirty="0" smtClean="0">
                <a:latin typeface="Times New Roman" pitchFamily="18" charset="0"/>
                <a:cs typeface="Times New Roman" pitchFamily="18" charset="0"/>
              </a:rPr>
              <a:t> + V</a:t>
            </a:r>
            <a:r>
              <a:rPr lang="en-US" b="1" baseline="-25000" dirty="0" smtClean="0">
                <a:latin typeface="Times New Roman" pitchFamily="18" charset="0"/>
                <a:cs typeface="Times New Roman" pitchFamily="18" charset="0"/>
              </a:rPr>
              <a:t>D2</a:t>
            </a:r>
            <a:endParaRPr lang="en-US" b="1"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V</a:t>
            </a:r>
            <a:r>
              <a:rPr lang="en-US" b="1" baseline="-25000" dirty="0" smtClean="0">
                <a:latin typeface="Times New Roman" pitchFamily="18" charset="0"/>
                <a:cs typeface="Times New Roman" pitchFamily="18" charset="0"/>
              </a:rPr>
              <a:t>Z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Zener</a:t>
            </a:r>
            <a:r>
              <a:rPr lang="en-US" dirty="0" smtClean="0">
                <a:latin typeface="Times New Roman" pitchFamily="18" charset="0"/>
                <a:cs typeface="Times New Roman" pitchFamily="18" charset="0"/>
              </a:rPr>
              <a:t> Voltage</a:t>
            </a:r>
          </a:p>
          <a:p>
            <a:pPr algn="just"/>
            <a:r>
              <a:rPr lang="en-US" dirty="0" smtClean="0">
                <a:latin typeface="Times New Roman" pitchFamily="18" charset="0"/>
                <a:cs typeface="Times New Roman" pitchFamily="18" charset="0"/>
              </a:rPr>
              <a:t>	V</a:t>
            </a:r>
            <a:r>
              <a:rPr lang="en-US" b="1" baseline="-25000" dirty="0" smtClean="0">
                <a:latin typeface="Times New Roman" pitchFamily="18" charset="0"/>
                <a:cs typeface="Times New Roman" pitchFamily="18" charset="0"/>
              </a:rPr>
              <a:t>D1</a:t>
            </a:r>
            <a:r>
              <a:rPr lang="en-US" dirty="0" smtClean="0">
                <a:latin typeface="Times New Roman" pitchFamily="18" charset="0"/>
                <a:cs typeface="Times New Roman" pitchFamily="18" charset="0"/>
              </a:rPr>
              <a:t> – Voltage drop across D</a:t>
            </a:r>
            <a:r>
              <a:rPr lang="en-US" b="1"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 0.7V</a:t>
            </a:r>
          </a:p>
          <a:p>
            <a:pPr algn="just"/>
            <a:r>
              <a:rPr lang="en-US" dirty="0" smtClean="0">
                <a:latin typeface="Times New Roman" pitchFamily="18" charset="0"/>
                <a:cs typeface="Times New Roman" pitchFamily="18" charset="0"/>
              </a:rPr>
              <a:t>Thus the limit of output voltage swing is between +(V</a:t>
            </a:r>
            <a:r>
              <a:rPr lang="en-US" b="1" baseline="-25000" dirty="0" smtClean="0">
                <a:latin typeface="Times New Roman" pitchFamily="18" charset="0"/>
                <a:cs typeface="Times New Roman" pitchFamily="18" charset="0"/>
              </a:rPr>
              <a:t>Z</a:t>
            </a:r>
            <a:r>
              <a:rPr lang="en-US" dirty="0" smtClean="0">
                <a:latin typeface="Times New Roman" pitchFamily="18" charset="0"/>
                <a:cs typeface="Times New Roman" pitchFamily="18" charset="0"/>
              </a:rPr>
              <a:t> + 0.7) and –(V</a:t>
            </a:r>
            <a:r>
              <a:rPr lang="en-US" b="1" baseline="-25000" dirty="0" smtClean="0">
                <a:latin typeface="Times New Roman" pitchFamily="18" charset="0"/>
                <a:cs typeface="Times New Roman" pitchFamily="18" charset="0"/>
              </a:rPr>
              <a:t>Z</a:t>
            </a:r>
            <a:r>
              <a:rPr lang="en-US" dirty="0" smtClean="0">
                <a:latin typeface="Times New Roman" pitchFamily="18" charset="0"/>
                <a:cs typeface="Times New Roman" pitchFamily="18" charset="0"/>
              </a:rPr>
              <a:t> + 0.7).</a:t>
            </a:r>
          </a:p>
          <a:p>
            <a:pPr algn="just"/>
            <a:endParaRPr lang="en-US" dirty="0" smtClean="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When V</a:t>
            </a:r>
            <a:r>
              <a:rPr lang="en-US" b="1"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ranges from 0 to positive voltage, D2 is reverse biased and thus V0 = -</a:t>
            </a:r>
            <a:r>
              <a:rPr lang="en-US"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dirty="0" smtClean="0">
                <a:latin typeface="Times New Roman" pitchFamily="18" charset="0"/>
                <a:cs typeface="Times New Roman" pitchFamily="18" charset="0"/>
              </a:rPr>
              <a:t>.</a:t>
            </a:r>
          </a:p>
          <a:p>
            <a:pPr algn="just"/>
            <a:r>
              <a:rPr lang="en-US" dirty="0" smtClean="0">
                <a:latin typeface="Times New Roman" pitchFamily="18" charset="0"/>
                <a:cs typeface="Times New Roman" pitchFamily="18" charset="0"/>
              </a:rPr>
              <a:t>When V</a:t>
            </a:r>
            <a:r>
              <a:rPr lang="en-US" b="1"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ranges from 0 to negative voltage, D2 is forward biased and D1 goes into avalanche condition. </a:t>
            </a:r>
          </a:p>
          <a:p>
            <a:pPr algn="just"/>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Thus V0 = V</a:t>
            </a:r>
            <a:r>
              <a:rPr lang="en-US" b="1" baseline="-25000" dirty="0" smtClean="0">
                <a:latin typeface="Times New Roman" pitchFamily="18" charset="0"/>
                <a:cs typeface="Times New Roman" pitchFamily="18" charset="0"/>
              </a:rPr>
              <a:t>Z</a:t>
            </a:r>
            <a:r>
              <a:rPr lang="en-US" b="1" dirty="0" smtClean="0">
                <a:latin typeface="Times New Roman" pitchFamily="18" charset="0"/>
                <a:cs typeface="Times New Roman" pitchFamily="18" charset="0"/>
              </a:rPr>
              <a:t> + V</a:t>
            </a:r>
            <a:r>
              <a:rPr lang="en-US" b="1" baseline="-25000" dirty="0" smtClean="0">
                <a:latin typeface="Times New Roman" pitchFamily="18" charset="0"/>
                <a:cs typeface="Times New Roman" pitchFamily="18" charset="0"/>
              </a:rPr>
              <a:t>D2</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6" name="TextBox 5"/>
          <p:cNvSpPr txBox="1"/>
          <p:nvPr/>
        </p:nvSpPr>
        <p:spPr>
          <a:xfrm>
            <a:off x="0" y="836712"/>
            <a:ext cx="54431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Voltage Limiter Circuit Using Op-amp</a:t>
            </a:r>
            <a:endParaRPr lang="en-US" b="1" dirty="0">
              <a:latin typeface="Times New Roman" pitchFamily="18" charset="0"/>
              <a:cs typeface="Times New Roman" pitchFamily="18"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54431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Voltage Limiter Circuit Using Op-amp</a:t>
            </a:r>
            <a:endParaRPr lang="en-US" b="1" dirty="0">
              <a:latin typeface="Times New Roman" pitchFamily="18" charset="0"/>
              <a:cs typeface="Times New Roman" pitchFamily="18" charset="0"/>
            </a:endParaRPr>
          </a:p>
        </p:txBody>
      </p:sp>
      <p:pic>
        <p:nvPicPr>
          <p:cNvPr id="33794" name="Picture 2"/>
          <p:cNvPicPr>
            <a:picLocks noChangeAspect="1" noChangeArrowheads="1"/>
          </p:cNvPicPr>
          <p:nvPr/>
        </p:nvPicPr>
        <p:blipFill>
          <a:blip r:embed="rId2" cstate="print"/>
          <a:srcRect/>
          <a:stretch>
            <a:fillRect/>
          </a:stretch>
        </p:blipFill>
        <p:spPr bwMode="auto">
          <a:xfrm>
            <a:off x="380999" y="1676400"/>
            <a:ext cx="8396577" cy="13716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3"/>
          <p:cNvPicPr>
            <a:picLocks noChangeAspect="1" noChangeArrowheads="1"/>
          </p:cNvPicPr>
          <p:nvPr/>
        </p:nvPicPr>
        <p:blipFill>
          <a:blip r:embed="rId2" cstate="print"/>
          <a:srcRect/>
          <a:stretch>
            <a:fillRect/>
          </a:stretch>
        </p:blipFill>
        <p:spPr bwMode="auto">
          <a:xfrm>
            <a:off x="1200150" y="1352550"/>
            <a:ext cx="6743700" cy="5429250"/>
          </a:xfrm>
          <a:prstGeom prst="rect">
            <a:avLst/>
          </a:prstGeom>
          <a:ln>
            <a:noFill/>
          </a:ln>
          <a:effectLst>
            <a:outerShdw blurRad="292100" dist="139700" dir="2700000" algn="tl" rotWithShape="0">
              <a:srgbClr val="333333">
                <a:alpha val="65000"/>
              </a:srgbClr>
            </a:outerShdw>
          </a:effectLst>
        </p:spPr>
      </p:pic>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7" name="TextBox 6"/>
          <p:cNvSpPr txBox="1"/>
          <p:nvPr/>
        </p:nvSpPr>
        <p:spPr>
          <a:xfrm>
            <a:off x="0" y="836712"/>
            <a:ext cx="54431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Voltage Limiter Circuit Using Op-amp</a:t>
            </a:r>
            <a:endParaRPr lang="en-US" b="1" dirty="0">
              <a:latin typeface="Times New Roman" pitchFamily="18" charset="0"/>
              <a:cs typeface="Times New Roman" pitchFamily="18"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SCHMITT Trigger</a:t>
            </a:r>
          </a:p>
        </p:txBody>
      </p:sp>
      <p:sp>
        <p:nvSpPr>
          <p:cNvPr id="5" name="TextBox 4"/>
          <p:cNvSpPr txBox="1"/>
          <p:nvPr/>
        </p:nvSpPr>
        <p:spPr>
          <a:xfrm>
            <a:off x="0" y="836712"/>
            <a:ext cx="181556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sp>
        <p:nvSpPr>
          <p:cNvPr id="7" name="Rectangle 6"/>
          <p:cNvSpPr/>
          <p:nvPr/>
        </p:nvSpPr>
        <p:spPr>
          <a:xfrm>
            <a:off x="685800" y="6019800"/>
            <a:ext cx="7772400"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465138" indent="-465138" algn="just">
              <a:buFont typeface="Symbol" pitchFamily="18" charset="2"/>
              <a:buChar char=""/>
            </a:pPr>
            <a:r>
              <a:rPr lang="en-US" b="1" dirty="0" smtClean="0">
                <a:solidFill>
                  <a:schemeClr val="bg1"/>
                </a:solidFill>
                <a:latin typeface="Times New Roman" pitchFamily="18" charset="0"/>
                <a:cs typeface="Times New Roman" pitchFamily="18" charset="0"/>
              </a:rPr>
              <a:t>A Schmitt trigger circuit is also called a regenerative comparator circuit.</a:t>
            </a:r>
          </a:p>
          <a:p>
            <a:pPr marL="465138" indent="-465138" algn="just">
              <a:buFont typeface="Symbol" pitchFamily="18" charset="2"/>
              <a:buChar char=""/>
            </a:pPr>
            <a:r>
              <a:rPr lang="en-US" b="1" dirty="0" smtClean="0">
                <a:solidFill>
                  <a:schemeClr val="bg1"/>
                </a:solidFill>
                <a:latin typeface="Times New Roman" pitchFamily="18" charset="0"/>
                <a:cs typeface="Times New Roman" pitchFamily="18" charset="0"/>
              </a:rPr>
              <a:t>It is basically an inverting comparator circuit with a positive feedback.</a:t>
            </a:r>
            <a:endParaRPr lang="en-US" b="1" dirty="0">
              <a:solidFill>
                <a:schemeClr val="bg1"/>
              </a:solidFill>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cstate="print"/>
          <a:srcRect/>
          <a:stretch>
            <a:fillRect/>
          </a:stretch>
        </p:blipFill>
        <p:spPr bwMode="auto">
          <a:xfrm>
            <a:off x="1447800" y="1523999"/>
            <a:ext cx="5486400" cy="4168113"/>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5951584" y="3593068"/>
            <a:ext cx="105881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latin typeface="Times New Roman" pitchFamily="18" charset="0"/>
                <a:cs typeface="Times New Roman" pitchFamily="18" charset="0"/>
              </a:rPr>
              <a:t>Node ‘A’</a:t>
            </a:r>
            <a:endParaRPr lang="en-US" b="1" dirty="0">
              <a:latin typeface="Times New Roman" pitchFamily="18" charset="0"/>
              <a:cs typeface="Times New Roman" pitchFamily="18"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473875"/>
            <a:ext cx="8686800"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In an Inverting Schmitt Trigger, the input is applied to the inverting terminal of the Op-Amp. </a:t>
            </a:r>
          </a:p>
          <a:p>
            <a:pPr marL="465138" indent="-465138" algn="just">
              <a:buFont typeface="Wingdings" pitchFamily="2" charset="2"/>
              <a:buChar char="Ø"/>
            </a:pPr>
            <a:r>
              <a:rPr lang="en-US" dirty="0" smtClean="0">
                <a:latin typeface="Times New Roman" pitchFamily="18" charset="0"/>
                <a:cs typeface="Times New Roman" pitchFamily="18" charset="0"/>
              </a:rPr>
              <a:t>In this mode, the output produced is of opposite polarity.</a:t>
            </a:r>
          </a:p>
          <a:p>
            <a:pPr marL="465138" indent="-465138" algn="just">
              <a:buFont typeface="Wingdings" pitchFamily="2" charset="2"/>
              <a:buChar char="Ø"/>
            </a:pPr>
            <a:r>
              <a:rPr lang="en-US" dirty="0" smtClean="0">
                <a:latin typeface="Times New Roman" pitchFamily="18" charset="0"/>
                <a:cs typeface="Times New Roman" pitchFamily="18" charset="0"/>
              </a:rPr>
              <a:t>This output is applied to non-inverting terminal to ensure positive feedback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ref</a:t>
            </a:r>
            <a:r>
              <a:rPr lang="en-US" b="1" dirty="0" smtClean="0">
                <a:latin typeface="Times New Roman" pitchFamily="18" charset="0"/>
                <a:cs typeface="Times New Roman" pitchFamily="18" charset="0"/>
              </a:rPr>
              <a:t>= (</a:t>
            </a:r>
            <a:r>
              <a:rPr lang="el-GR" b="1" dirty="0" smtClean="0">
                <a:latin typeface="Times New Roman" pitchFamily="18" charset="0"/>
                <a:cs typeface="Times New Roman" pitchFamily="18" charset="0"/>
              </a:rPr>
              <a:t>β</a:t>
            </a:r>
            <a:r>
              <a:rPr lang="en-US" b="1" dirty="0" smtClean="0">
                <a:latin typeface="Times New Roman" pitchFamily="18" charset="0"/>
                <a:cs typeface="Times New Roman" pitchFamily="18" charset="0"/>
              </a:rPr>
              <a:t>A</a:t>
            </a:r>
            <a:r>
              <a:rPr lang="en-US" b="1" baseline="-25000" dirty="0" smtClean="0">
                <a:latin typeface="Times New Roman" pitchFamily="18" charset="0"/>
                <a:cs typeface="Times New Roman" pitchFamily="18" charset="0"/>
              </a:rPr>
              <a:t>OL</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a:t>
            </a:r>
            <a:r>
              <a:rPr lang="en-US" baseline="-25000" dirty="0" smtClean="0">
                <a:latin typeface="Times New Roman" pitchFamily="18" charset="0"/>
                <a:cs typeface="Times New Roman" pitchFamily="18" charset="0"/>
              </a:rPr>
              <a:t>OL</a:t>
            </a:r>
            <a:r>
              <a:rPr lang="en-US" dirty="0" smtClean="0">
                <a:latin typeface="Times New Roman" pitchFamily="18" charset="0"/>
                <a:cs typeface="Times New Roman" pitchFamily="18" charset="0"/>
              </a:rPr>
              <a:t> is the Open Loop Gain of Op-Amp.</a:t>
            </a: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SCHMITT Trigger</a:t>
            </a:r>
          </a:p>
        </p:txBody>
      </p:sp>
      <p:sp>
        <p:nvSpPr>
          <p:cNvPr id="6" name="TextBox 5"/>
          <p:cNvSpPr txBox="1"/>
          <p:nvPr/>
        </p:nvSpPr>
        <p:spPr>
          <a:xfrm>
            <a:off x="0" y="836712"/>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7" name="Rectangle 6"/>
          <p:cNvSpPr/>
          <p:nvPr/>
        </p:nvSpPr>
        <p:spPr>
          <a:xfrm>
            <a:off x="304800" y="5144869"/>
            <a:ext cx="845820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465138" indent="-465138">
              <a:buFont typeface="Wingdings" pitchFamily="2" charset="2"/>
              <a:buChar char="ü"/>
            </a:pPr>
            <a:r>
              <a:rPr lang="en-US" sz="2000" dirty="0" smtClean="0">
                <a:latin typeface="Times New Roman" pitchFamily="18" charset="0"/>
                <a:cs typeface="Times New Roman" pitchFamily="18" charset="0"/>
              </a:rPr>
              <a:t>The reference voltage V</a:t>
            </a:r>
            <a:r>
              <a:rPr lang="en-US" sz="2000" baseline="-25000" dirty="0" smtClean="0">
                <a:latin typeface="Times New Roman" pitchFamily="18" charset="0"/>
                <a:cs typeface="Times New Roman" pitchFamily="18" charset="0"/>
              </a:rPr>
              <a:t>REF</a:t>
            </a:r>
            <a:r>
              <a:rPr lang="en-US" sz="2000" dirty="0" smtClean="0">
                <a:latin typeface="Times New Roman" pitchFamily="18" charset="0"/>
                <a:cs typeface="Times New Roman" pitchFamily="18" charset="0"/>
              </a:rPr>
              <a:t> and -V</a:t>
            </a:r>
            <a:r>
              <a:rPr lang="en-US" sz="2000" baseline="-25000" dirty="0" smtClean="0">
                <a:latin typeface="Times New Roman" pitchFamily="18" charset="0"/>
                <a:cs typeface="Times New Roman" pitchFamily="18" charset="0"/>
              </a:rPr>
              <a:t>REF</a:t>
            </a:r>
            <a:r>
              <a:rPr lang="en-US" sz="2000" dirty="0" smtClean="0">
                <a:latin typeface="Times New Roman" pitchFamily="18" charset="0"/>
                <a:cs typeface="Times New Roman" pitchFamily="18" charset="0"/>
              </a:rPr>
              <a:t> are called </a:t>
            </a:r>
            <a:r>
              <a:rPr lang="en-US" sz="2000" b="1" dirty="0" smtClean="0">
                <a:latin typeface="Times New Roman" pitchFamily="18" charset="0"/>
                <a:cs typeface="Times New Roman" pitchFamily="18" charset="0"/>
              </a:rPr>
              <a:t>Upper Threshold Voltage V</a:t>
            </a:r>
            <a:r>
              <a:rPr lang="en-US" sz="2000" b="1" baseline="-25000" dirty="0" smtClean="0">
                <a:latin typeface="Times New Roman" pitchFamily="18" charset="0"/>
                <a:cs typeface="Times New Roman" pitchFamily="18" charset="0"/>
              </a:rPr>
              <a:t>UT</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and </a:t>
            </a:r>
            <a:r>
              <a:rPr lang="en-US" sz="2000" b="1" dirty="0" smtClean="0">
                <a:latin typeface="Times New Roman" pitchFamily="18" charset="0"/>
                <a:cs typeface="Times New Roman" pitchFamily="18" charset="0"/>
              </a:rPr>
              <a:t>Lower Threshold Voltage V</a:t>
            </a:r>
            <a:r>
              <a:rPr lang="en-US" sz="2000" b="1" baseline="-25000" dirty="0" smtClean="0">
                <a:latin typeface="Times New Roman" pitchFamily="18" charset="0"/>
                <a:cs typeface="Times New Roman" pitchFamily="18" charset="0"/>
              </a:rPr>
              <a:t>LT</a:t>
            </a:r>
            <a:r>
              <a:rPr lang="en-US" sz="2000" b="1" dirty="0" smtClean="0">
                <a:latin typeface="Times New Roman" pitchFamily="18" charset="0"/>
                <a:cs typeface="Times New Roman" pitchFamily="18" charset="0"/>
              </a:rPr>
              <a:t>.</a:t>
            </a:r>
            <a:endParaRPr lang="en-US" sz="2000" b="1" dirty="0">
              <a:latin typeface="Times New Roman" pitchFamily="18" charset="0"/>
              <a:cs typeface="Times New Roman" pitchFamily="18" charset="0"/>
            </a:endParaRPr>
          </a:p>
        </p:txBody>
      </p:sp>
      <p:sp>
        <p:nvSpPr>
          <p:cNvPr id="8" name="Rectangle 7"/>
          <p:cNvSpPr/>
          <p:nvPr/>
        </p:nvSpPr>
        <p:spPr>
          <a:xfrm>
            <a:off x="228600" y="3219271"/>
            <a:ext cx="8610600" cy="163121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65138" indent="-465138" algn="just">
              <a:buFont typeface="Wingdings" pitchFamily="2" charset="2"/>
              <a:buChar char="v"/>
            </a:pPr>
            <a:r>
              <a:rPr lang="en-US" sz="2000" dirty="0" smtClean="0">
                <a:latin typeface="Times New Roman" pitchFamily="18" charset="0"/>
                <a:cs typeface="Times New Roman" pitchFamily="18" charset="0"/>
              </a:rPr>
              <a:t>When </a:t>
            </a:r>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IN</a:t>
            </a:r>
            <a:r>
              <a:rPr lang="en-US" sz="2000" b="1" dirty="0" smtClean="0">
                <a:latin typeface="Times New Roman" pitchFamily="18" charset="0"/>
                <a:cs typeface="Times New Roman" pitchFamily="18" charset="0"/>
              </a:rPr>
              <a:t> is slightly greater than V</a:t>
            </a:r>
            <a:r>
              <a:rPr lang="en-US" sz="2000" b="1" baseline="-25000" dirty="0" smtClean="0">
                <a:latin typeface="Times New Roman" pitchFamily="18" charset="0"/>
                <a:cs typeface="Times New Roman" pitchFamily="18" charset="0"/>
              </a:rPr>
              <a:t>A</a:t>
            </a:r>
            <a:r>
              <a:rPr lang="en-US" sz="2000" b="1" dirty="0" smtClean="0">
                <a:latin typeface="Times New Roman" pitchFamily="18" charset="0"/>
                <a:cs typeface="Times New Roman" pitchFamily="18" charset="0"/>
              </a:rPr>
              <a:t>, the output becomes -V</a:t>
            </a:r>
            <a:r>
              <a:rPr lang="en-US" sz="2000" b="1" baseline="-25000" dirty="0" smtClean="0">
                <a:latin typeface="Times New Roman" pitchFamily="18" charset="0"/>
                <a:cs typeface="Times New Roman" pitchFamily="18" charset="0"/>
              </a:rPr>
              <a:t>SAT</a:t>
            </a:r>
            <a:r>
              <a:rPr lang="en-US" sz="2000" dirty="0" smtClean="0">
                <a:latin typeface="Times New Roman" pitchFamily="18" charset="0"/>
                <a:cs typeface="Times New Roman" pitchFamily="18" charset="0"/>
              </a:rPr>
              <a:t> and if </a:t>
            </a:r>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IN</a:t>
            </a:r>
            <a:r>
              <a:rPr lang="en-US" sz="2000" b="1" dirty="0" smtClean="0">
                <a:latin typeface="Times New Roman" pitchFamily="18" charset="0"/>
                <a:cs typeface="Times New Roman" pitchFamily="18" charset="0"/>
              </a:rPr>
              <a:t> is slightly less that -V</a:t>
            </a:r>
            <a:r>
              <a:rPr lang="en-US" sz="2000" b="1" baseline="-25000" dirty="0" smtClean="0">
                <a:latin typeface="Times New Roman" pitchFamily="18" charset="0"/>
                <a:cs typeface="Times New Roman" pitchFamily="18" charset="0"/>
              </a:rPr>
              <a:t>A</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(more negative than -V</a:t>
            </a:r>
            <a:r>
              <a:rPr lang="en-US" sz="2000" baseline="-25000" dirty="0" smtClean="0">
                <a:latin typeface="Times New Roman" pitchFamily="18" charset="0"/>
                <a:cs typeface="Times New Roman" pitchFamily="18" charset="0"/>
              </a:rPr>
              <a:t>REF</a:t>
            </a:r>
            <a:r>
              <a:rPr lang="en-US" sz="2000" dirty="0" smtClean="0">
                <a:latin typeface="Times New Roman" pitchFamily="18" charset="0"/>
                <a:cs typeface="Times New Roman" pitchFamily="18" charset="0"/>
              </a:rPr>
              <a:t>), then </a:t>
            </a:r>
            <a:r>
              <a:rPr lang="en-US" sz="2000" b="1" dirty="0" smtClean="0">
                <a:latin typeface="Times New Roman" pitchFamily="18" charset="0"/>
                <a:cs typeface="Times New Roman" pitchFamily="18" charset="0"/>
              </a:rPr>
              <a:t>output becomes V</a:t>
            </a:r>
            <a:r>
              <a:rPr lang="en-US" sz="2000" b="1" baseline="-25000" dirty="0" smtClean="0">
                <a:latin typeface="Times New Roman" pitchFamily="18" charset="0"/>
                <a:cs typeface="Times New Roman" pitchFamily="18" charset="0"/>
              </a:rPr>
              <a:t>SAT</a:t>
            </a:r>
            <a:r>
              <a:rPr lang="en-US" sz="2000" dirty="0" smtClean="0">
                <a:latin typeface="Times New Roman" pitchFamily="18" charset="0"/>
                <a:cs typeface="Times New Roman" pitchFamily="18" charset="0"/>
              </a:rPr>
              <a:t>.</a:t>
            </a:r>
          </a:p>
          <a:p>
            <a:pPr marL="465138" indent="-465138" algn="just">
              <a:buFont typeface="Wingdings" pitchFamily="2" charset="2"/>
              <a:buChar char="v"/>
            </a:pPr>
            <a:r>
              <a:rPr lang="en-US" sz="2000" dirty="0" smtClean="0">
                <a:latin typeface="Times New Roman" pitchFamily="18" charset="0"/>
                <a:cs typeface="Times New Roman" pitchFamily="18" charset="0"/>
              </a:rPr>
              <a:t>Hence, the output voltage V</a:t>
            </a:r>
            <a:r>
              <a:rPr lang="en-US" sz="2000" baseline="-25000" dirty="0" smtClean="0">
                <a:latin typeface="Times New Roman" pitchFamily="18" charset="0"/>
                <a:cs typeface="Times New Roman" pitchFamily="18" charset="0"/>
              </a:rPr>
              <a:t>O</a:t>
            </a:r>
            <a:r>
              <a:rPr lang="en-US" sz="2000" dirty="0" smtClean="0">
                <a:latin typeface="Times New Roman" pitchFamily="18" charset="0"/>
                <a:cs typeface="Times New Roman" pitchFamily="18" charset="0"/>
              </a:rPr>
              <a:t> is either at V</a:t>
            </a:r>
            <a:r>
              <a:rPr lang="en-US" sz="2000" baseline="-25000" dirty="0" smtClean="0">
                <a:latin typeface="Times New Roman" pitchFamily="18" charset="0"/>
                <a:cs typeface="Times New Roman" pitchFamily="18" charset="0"/>
              </a:rPr>
              <a:t>SAT</a:t>
            </a:r>
            <a:r>
              <a:rPr lang="en-US" sz="2000" dirty="0" smtClean="0">
                <a:latin typeface="Times New Roman" pitchFamily="18" charset="0"/>
                <a:cs typeface="Times New Roman" pitchFamily="18" charset="0"/>
              </a:rPr>
              <a:t> or -V</a:t>
            </a:r>
            <a:r>
              <a:rPr lang="en-US" sz="2000" baseline="-25000" dirty="0" smtClean="0">
                <a:latin typeface="Times New Roman" pitchFamily="18" charset="0"/>
                <a:cs typeface="Times New Roman" pitchFamily="18" charset="0"/>
              </a:rPr>
              <a:t>SAT</a:t>
            </a:r>
            <a:r>
              <a:rPr lang="en-US" sz="2000" dirty="0" smtClean="0">
                <a:latin typeface="Times New Roman" pitchFamily="18" charset="0"/>
                <a:cs typeface="Times New Roman" pitchFamily="18" charset="0"/>
              </a:rPr>
              <a:t> and the input voltage at which these state changes occur can be controlled using 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and R</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Summing Amplifier (Non - Inverting)</a:t>
            </a:r>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2132856"/>
            <a:ext cx="4610100"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481263" y="2802700"/>
            <a:ext cx="4181475" cy="17240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197"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70257" y="5360640"/>
            <a:ext cx="7686675" cy="45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sp>
        <p:nvSpPr>
          <p:cNvPr id="6" name="Rectangle 5"/>
          <p:cNvSpPr/>
          <p:nvPr/>
        </p:nvSpPr>
        <p:spPr>
          <a:xfrm>
            <a:off x="2260036" y="6353916"/>
            <a:ext cx="5840355" cy="369332"/>
          </a:xfrm>
          <a:prstGeom prst="rect">
            <a:avLst/>
          </a:prstGeom>
          <a:solidFill>
            <a:schemeClr val="accent6">
              <a:lumMod val="60000"/>
              <a:lumOff val="40000"/>
            </a:schemeClr>
          </a:solidFill>
        </p:spPr>
        <p:txBody>
          <a:bodyPr wrap="square">
            <a:spAutoFit/>
          </a:bodyPr>
          <a:lstStyle/>
          <a:p>
            <a:r>
              <a:rPr lang="en-IN" b="1" dirty="0" smtClean="0">
                <a:latin typeface="Times New Roman" pitchFamily="18" charset="0"/>
                <a:cs typeface="Times New Roman" pitchFamily="18" charset="0"/>
              </a:rPr>
              <a:t>Ref.:</a:t>
            </a:r>
            <a:r>
              <a:rPr lang="en-IN" dirty="0" smtClean="0">
                <a:latin typeface="Times New Roman" pitchFamily="18" charset="0"/>
                <a:cs typeface="Times New Roman" pitchFamily="18" charset="0"/>
              </a:rPr>
              <a:t> </a:t>
            </a:r>
            <a:r>
              <a:rPr lang="en-IN" dirty="0" smtClean="0">
                <a:latin typeface="Times New Roman" pitchFamily="18" charset="0"/>
                <a:cs typeface="Times New Roman" pitchFamily="18" charset="0"/>
                <a:hlinkClick r:id="rId5"/>
              </a:rPr>
              <a:t>https</a:t>
            </a:r>
            <a:r>
              <a:rPr lang="en-IN" dirty="0">
                <a:latin typeface="Times New Roman" pitchFamily="18" charset="0"/>
                <a:cs typeface="Times New Roman" pitchFamily="18" charset="0"/>
                <a:hlinkClick r:id="rId5"/>
              </a:rPr>
              <a:t>://</a:t>
            </a:r>
            <a:r>
              <a:rPr lang="en-IN" dirty="0" smtClean="0">
                <a:latin typeface="Times New Roman" pitchFamily="18" charset="0"/>
                <a:cs typeface="Times New Roman" pitchFamily="18" charset="0"/>
                <a:hlinkClick r:id="rId5"/>
              </a:rPr>
              <a:t>www.youtube.com/watch?v=2cqgg0PPRNg</a:t>
            </a:r>
            <a:r>
              <a:rPr lang="en-IN" dirty="0" smtClean="0">
                <a:latin typeface="Times New Roman" pitchFamily="18" charset="0"/>
                <a:cs typeface="Times New Roman" pitchFamily="18" charset="0"/>
              </a:rPr>
              <a:t> </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xmlns="" val="169173538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SCHMITT Trigger</a:t>
            </a:r>
          </a:p>
        </p:txBody>
      </p:sp>
      <p:sp>
        <p:nvSpPr>
          <p:cNvPr id="5" name="TextBox 4"/>
          <p:cNvSpPr txBox="1"/>
          <p:nvPr/>
        </p:nvSpPr>
        <p:spPr>
          <a:xfrm>
            <a:off x="0" y="836712"/>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TextBox 5"/>
          <p:cNvSpPr txBox="1"/>
          <p:nvPr/>
        </p:nvSpPr>
        <p:spPr>
          <a:xfrm>
            <a:off x="533400" y="1524000"/>
            <a:ext cx="6793270" cy="369332"/>
          </a:xfrm>
          <a:prstGeom prst="rect">
            <a:avLst/>
          </a:prstGeom>
          <a:noFill/>
        </p:spPr>
        <p:txBody>
          <a:bodyPr wrap="none" rtlCol="0">
            <a:spAutoFit/>
          </a:bodyPr>
          <a:lstStyle/>
          <a:p>
            <a:r>
              <a:rPr lang="en-US" dirty="0" smtClean="0">
                <a:latin typeface="Times New Roman" pitchFamily="18" charset="0"/>
                <a:cs typeface="Times New Roman" pitchFamily="18" charset="0"/>
              </a:rPr>
              <a:t>Assume initially, the output V</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 +V</a:t>
            </a:r>
            <a:r>
              <a:rPr lang="en-US" b="1" baseline="-25000" dirty="0" smtClean="0">
                <a:latin typeface="Times New Roman" pitchFamily="18" charset="0"/>
                <a:cs typeface="Times New Roman" pitchFamily="18" charset="0"/>
              </a:rPr>
              <a:t>SAT, </a:t>
            </a:r>
            <a:r>
              <a:rPr lang="en-US" dirty="0" smtClean="0">
                <a:latin typeface="Times New Roman" pitchFamily="18" charset="0"/>
                <a:cs typeface="Times New Roman" pitchFamily="18" charset="0"/>
              </a:rPr>
              <a:t>then apply nodal analysis at 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7" name="TextBox 6"/>
          <p:cNvSpPr txBox="1"/>
          <p:nvPr/>
        </p:nvSpPr>
        <p:spPr>
          <a:xfrm>
            <a:off x="1640934" y="1916668"/>
            <a:ext cx="6301725" cy="156966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REF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 (V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SAT</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0		----(1)</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[V</a:t>
            </a:r>
            <a:r>
              <a:rPr lang="en-US" baseline="-25000" dirty="0" smtClean="0">
                <a:latin typeface="Times New Roman" pitchFamily="18" charset="0"/>
                <a:cs typeface="Times New Roman" pitchFamily="18" charset="0"/>
              </a:rPr>
              <a:t>REF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SAT</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Thus,</a:t>
            </a:r>
            <a:r>
              <a:rPr lang="en-US" sz="2400" b="1" dirty="0" smtClean="0">
                <a:latin typeface="Times New Roman" pitchFamily="18" charset="0"/>
                <a:cs typeface="Times New Roman" pitchFamily="18" charset="0"/>
              </a:rPr>
              <a:t> V</a:t>
            </a:r>
            <a:r>
              <a:rPr lang="en-US" sz="2400" b="1" baseline="-25000" dirty="0" smtClean="0">
                <a:latin typeface="Times New Roman" pitchFamily="18" charset="0"/>
                <a:cs typeface="Times New Roman" pitchFamily="18" charset="0"/>
              </a:rPr>
              <a:t>UT</a:t>
            </a:r>
            <a:r>
              <a:rPr lang="en-US" sz="2400" b="1" dirty="0" smtClean="0">
                <a:latin typeface="Times New Roman" pitchFamily="18" charset="0"/>
                <a:cs typeface="Times New Roman" pitchFamily="18" charset="0"/>
              </a:rPr>
              <a:t> = (1/R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REF</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SAT</a:t>
            </a:r>
            <a:r>
              <a:rPr lang="en-US" sz="2400"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----(2)</a:t>
            </a:r>
            <a:endParaRPr lang="en-US" dirty="0">
              <a:latin typeface="Times New Roman" pitchFamily="18" charset="0"/>
              <a:cs typeface="Times New Roman" pitchFamily="18" charset="0"/>
            </a:endParaRPr>
          </a:p>
        </p:txBody>
      </p:sp>
      <p:sp>
        <p:nvSpPr>
          <p:cNvPr id="8" name="TextBox 7"/>
          <p:cNvSpPr txBox="1"/>
          <p:nvPr/>
        </p:nvSpPr>
        <p:spPr>
          <a:xfrm>
            <a:off x="685800" y="4114800"/>
            <a:ext cx="6273897" cy="369332"/>
          </a:xfrm>
          <a:prstGeom prst="rect">
            <a:avLst/>
          </a:prstGeom>
          <a:noFill/>
        </p:spPr>
        <p:txBody>
          <a:bodyPr wrap="none" rtlCol="0">
            <a:spAutoFit/>
          </a:bodyPr>
          <a:lstStyle/>
          <a:p>
            <a:r>
              <a:rPr lang="en-US" dirty="0" smtClean="0">
                <a:latin typeface="Times New Roman" pitchFamily="18" charset="0"/>
                <a:cs typeface="Times New Roman" pitchFamily="18" charset="0"/>
              </a:rPr>
              <a:t>Similarly, if the output V</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 -V</a:t>
            </a:r>
            <a:r>
              <a:rPr lang="en-US" b="1" baseline="-25000" dirty="0" smtClean="0">
                <a:latin typeface="Times New Roman" pitchFamily="18" charset="0"/>
                <a:cs typeface="Times New Roman" pitchFamily="18" charset="0"/>
              </a:rPr>
              <a:t>SAT, </a:t>
            </a:r>
            <a:r>
              <a:rPr lang="en-US" dirty="0" smtClean="0">
                <a:latin typeface="Times New Roman" pitchFamily="18" charset="0"/>
                <a:cs typeface="Times New Roman" pitchFamily="18" charset="0"/>
              </a:rPr>
              <a:t>then apply nodal analysis at 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9" name="TextBox 8"/>
          <p:cNvSpPr txBox="1"/>
          <p:nvPr/>
        </p:nvSpPr>
        <p:spPr>
          <a:xfrm>
            <a:off x="1793334" y="4526340"/>
            <a:ext cx="6301725" cy="156966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REF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 (V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SAT</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0		----(3)</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[V</a:t>
            </a:r>
            <a:r>
              <a:rPr lang="en-US" baseline="-25000" dirty="0" smtClean="0">
                <a:latin typeface="Times New Roman" pitchFamily="18" charset="0"/>
                <a:cs typeface="Times New Roman" pitchFamily="18" charset="0"/>
              </a:rPr>
              <a:t>REF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SAT</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Thus,</a:t>
            </a:r>
            <a:r>
              <a:rPr lang="en-US" sz="2400" b="1" dirty="0" smtClean="0">
                <a:latin typeface="Times New Roman" pitchFamily="18" charset="0"/>
                <a:cs typeface="Times New Roman" pitchFamily="18" charset="0"/>
              </a:rPr>
              <a:t> V</a:t>
            </a:r>
            <a:r>
              <a:rPr lang="en-US" sz="2400" b="1" baseline="-25000" dirty="0" smtClean="0">
                <a:latin typeface="Times New Roman" pitchFamily="18" charset="0"/>
                <a:cs typeface="Times New Roman" pitchFamily="18" charset="0"/>
              </a:rPr>
              <a:t>LT</a:t>
            </a:r>
            <a:r>
              <a:rPr lang="en-US" sz="2400" b="1" dirty="0" smtClean="0">
                <a:latin typeface="Times New Roman" pitchFamily="18" charset="0"/>
                <a:cs typeface="Times New Roman" pitchFamily="18" charset="0"/>
              </a:rPr>
              <a:t> = (1/R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REF</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SAT</a:t>
            </a:r>
            <a:r>
              <a:rPr lang="en-US" sz="2400"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----(4)</a:t>
            </a:r>
            <a:endParaRPr lang="en-US" dirty="0">
              <a:latin typeface="Times New Roman" pitchFamily="18" charset="0"/>
              <a:cs typeface="Times New Roman" pitchFamily="18"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SCHMITT Trigger</a:t>
            </a:r>
          </a:p>
        </p:txBody>
      </p:sp>
      <p:sp>
        <p:nvSpPr>
          <p:cNvPr id="5" name="TextBox 4"/>
          <p:cNvSpPr txBox="1"/>
          <p:nvPr/>
        </p:nvSpPr>
        <p:spPr>
          <a:xfrm>
            <a:off x="0" y="836712"/>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TextBox 5"/>
          <p:cNvSpPr txBox="1"/>
          <p:nvPr/>
        </p:nvSpPr>
        <p:spPr>
          <a:xfrm>
            <a:off x="152400" y="1371600"/>
            <a:ext cx="2685351" cy="369332"/>
          </a:xfrm>
          <a:prstGeom prst="rect">
            <a:avLst/>
          </a:prstGeom>
          <a:noFill/>
        </p:spPr>
        <p:txBody>
          <a:bodyPr wrap="none" rtlCol="0">
            <a:spAutoFit/>
          </a:bodyPr>
          <a:lstStyle/>
          <a:p>
            <a:r>
              <a:rPr lang="en-US" dirty="0" smtClean="0">
                <a:latin typeface="Times New Roman" pitchFamily="18" charset="0"/>
                <a:cs typeface="Times New Roman" pitchFamily="18" charset="0"/>
              </a:rPr>
              <a:t>From eqn. (2) and eqn. (4),</a:t>
            </a:r>
            <a:endParaRPr lang="en-US" dirty="0">
              <a:latin typeface="Times New Roman" pitchFamily="18" charset="0"/>
              <a:cs typeface="Times New Roman" pitchFamily="18" charset="0"/>
            </a:endParaRPr>
          </a:p>
        </p:txBody>
      </p:sp>
      <p:sp>
        <p:nvSpPr>
          <p:cNvPr id="7" name="Rectangle 6"/>
          <p:cNvSpPr/>
          <p:nvPr/>
        </p:nvSpPr>
        <p:spPr>
          <a:xfrm>
            <a:off x="838200" y="1828800"/>
            <a:ext cx="7264361" cy="584775"/>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solidFill>
                  <a:srgbClr val="FFFF00"/>
                </a:solidFill>
                <a:latin typeface="Times New Roman" pitchFamily="18" charset="0"/>
                <a:cs typeface="Times New Roman" pitchFamily="18" charset="0"/>
              </a:rPr>
              <a:t>Hysteresis</a:t>
            </a:r>
            <a:r>
              <a:rPr lang="en-US" dirty="0" smtClean="0">
                <a:latin typeface="Times New Roman" pitchFamily="18" charset="0"/>
                <a:cs typeface="Times New Roman" pitchFamily="18" charset="0"/>
              </a:rPr>
              <a:t> </a:t>
            </a:r>
            <a:r>
              <a:rPr lang="en-US" sz="3200" dirty="0" smtClean="0">
                <a:latin typeface="Times New Roman" pitchFamily="18" charset="0"/>
                <a:cs typeface="Times New Roman" pitchFamily="18" charset="0"/>
              </a:rPr>
              <a:t>V</a:t>
            </a:r>
            <a:r>
              <a:rPr lang="en-US" sz="3200" baseline="-25000" dirty="0" smtClean="0">
                <a:latin typeface="Times New Roman" pitchFamily="18" charset="0"/>
                <a:cs typeface="Times New Roman" pitchFamily="18" charset="0"/>
              </a:rPr>
              <a:t>H</a:t>
            </a:r>
            <a:r>
              <a:rPr lang="en-US" sz="3200" dirty="0" smtClean="0">
                <a:latin typeface="Times New Roman" pitchFamily="18" charset="0"/>
                <a:cs typeface="Times New Roman" pitchFamily="18" charset="0"/>
              </a:rPr>
              <a:t> = V</a:t>
            </a:r>
            <a:r>
              <a:rPr lang="en-US" sz="3200" baseline="-25000" dirty="0" smtClean="0">
                <a:latin typeface="Times New Roman" pitchFamily="18" charset="0"/>
                <a:cs typeface="Times New Roman" pitchFamily="18" charset="0"/>
              </a:rPr>
              <a:t>UT</a:t>
            </a:r>
            <a:r>
              <a:rPr lang="en-US" sz="3200" dirty="0" smtClean="0">
                <a:latin typeface="Times New Roman" pitchFamily="18" charset="0"/>
                <a:cs typeface="Times New Roman" pitchFamily="18" charset="0"/>
              </a:rPr>
              <a:t> – V</a:t>
            </a:r>
            <a:r>
              <a:rPr lang="en-US" sz="3200" baseline="-25000" dirty="0" smtClean="0">
                <a:latin typeface="Times New Roman" pitchFamily="18" charset="0"/>
                <a:cs typeface="Times New Roman" pitchFamily="18" charset="0"/>
              </a:rPr>
              <a:t>LT</a:t>
            </a:r>
            <a:r>
              <a:rPr lang="en-US" sz="3200" dirty="0" smtClean="0">
                <a:latin typeface="Times New Roman" pitchFamily="18" charset="0"/>
                <a:cs typeface="Times New Roman" pitchFamily="18" charset="0"/>
              </a:rPr>
              <a:t> = </a:t>
            </a:r>
            <a:r>
              <a:rPr lang="en-US" sz="3200" b="1" dirty="0" smtClean="0">
                <a:latin typeface="Times New Roman" pitchFamily="18" charset="0"/>
                <a:cs typeface="Times New Roman" pitchFamily="18" charset="0"/>
              </a:rPr>
              <a:t>(2R</a:t>
            </a:r>
            <a:r>
              <a:rPr lang="en-US" sz="3200" b="1" baseline="-25000" dirty="0" smtClean="0">
                <a:latin typeface="Times New Roman" pitchFamily="18" charset="0"/>
                <a:cs typeface="Times New Roman" pitchFamily="18" charset="0"/>
              </a:rPr>
              <a:t>2</a:t>
            </a:r>
            <a:r>
              <a:rPr lang="en-US" sz="3200" b="1" dirty="0" smtClean="0">
                <a:latin typeface="Times New Roman" pitchFamily="18" charset="0"/>
                <a:cs typeface="Times New Roman" pitchFamily="18" charset="0"/>
              </a:rPr>
              <a:t>V</a:t>
            </a:r>
            <a:r>
              <a:rPr lang="en-US" sz="3200" b="1" baseline="-25000" dirty="0" smtClean="0">
                <a:latin typeface="Times New Roman" pitchFamily="18" charset="0"/>
                <a:cs typeface="Times New Roman" pitchFamily="18" charset="0"/>
              </a:rPr>
              <a:t>SAT </a:t>
            </a:r>
            <a:r>
              <a:rPr lang="en-US" sz="3200" b="1" dirty="0" smtClean="0">
                <a:latin typeface="Times New Roman" pitchFamily="18" charset="0"/>
                <a:cs typeface="Times New Roman" pitchFamily="18" charset="0"/>
              </a:rPr>
              <a:t>/R</a:t>
            </a:r>
            <a:r>
              <a:rPr lang="en-US" sz="3200" b="1" baseline="-25000" dirty="0" smtClean="0">
                <a:latin typeface="Times New Roman" pitchFamily="18" charset="0"/>
                <a:cs typeface="Times New Roman" pitchFamily="18" charset="0"/>
              </a:rPr>
              <a:t>1</a:t>
            </a:r>
            <a:r>
              <a:rPr lang="en-US" sz="3200" b="1" dirty="0" smtClean="0">
                <a:latin typeface="Times New Roman" pitchFamily="18" charset="0"/>
                <a:cs typeface="Times New Roman" pitchFamily="18" charset="0"/>
              </a:rPr>
              <a:t>+R</a:t>
            </a:r>
            <a:r>
              <a:rPr lang="en-US" sz="3200" b="1" baseline="-25000" dirty="0" smtClean="0">
                <a:latin typeface="Times New Roman" pitchFamily="18" charset="0"/>
                <a:cs typeface="Times New Roman" pitchFamily="18" charset="0"/>
              </a:rPr>
              <a:t>2</a:t>
            </a:r>
            <a:r>
              <a:rPr lang="en-US" sz="3200" b="1" dirty="0" smtClean="0">
                <a:latin typeface="Times New Roman" pitchFamily="18" charset="0"/>
                <a:cs typeface="Times New Roman" pitchFamily="18" charset="0"/>
              </a:rPr>
              <a:t>)</a:t>
            </a:r>
            <a:endParaRPr lang="en-US" sz="3200" dirty="0"/>
          </a:p>
        </p:txBody>
      </p:sp>
      <p:pic>
        <p:nvPicPr>
          <p:cNvPr id="38914" name="Picture 2"/>
          <p:cNvPicPr>
            <a:picLocks noChangeAspect="1" noChangeArrowheads="1"/>
          </p:cNvPicPr>
          <p:nvPr/>
        </p:nvPicPr>
        <p:blipFill>
          <a:blip r:embed="rId2" cstate="print"/>
          <a:srcRect/>
          <a:stretch>
            <a:fillRect/>
          </a:stretch>
        </p:blipFill>
        <p:spPr bwMode="auto">
          <a:xfrm>
            <a:off x="5320" y="2590800"/>
            <a:ext cx="5527300" cy="3352800"/>
          </a:xfrm>
          <a:prstGeom prst="rect">
            <a:avLst/>
          </a:prstGeom>
          <a:ln>
            <a:noFill/>
          </a:ln>
          <a:effectLst>
            <a:outerShdw blurRad="292100" dist="139700" dir="2700000" algn="tl" rotWithShape="0">
              <a:srgbClr val="333333">
                <a:alpha val="65000"/>
              </a:srgbClr>
            </a:outerShdw>
          </a:effectLst>
        </p:spPr>
      </p:pic>
      <p:sp>
        <p:nvSpPr>
          <p:cNvPr id="38916" name="AutoShape 4" descr="Basics of Schmitt Trigger Inverting Hysteresis"/>
          <p:cNvSpPr>
            <a:spLocks noChangeAspect="1" noChangeArrowheads="1"/>
          </p:cNvSpPr>
          <p:nvPr/>
        </p:nvSpPr>
        <p:spPr bwMode="auto">
          <a:xfrm>
            <a:off x="155575" y="-1531938"/>
            <a:ext cx="3543300" cy="32004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8917" name="Picture 5"/>
          <p:cNvPicPr>
            <a:picLocks noChangeAspect="1" noChangeArrowheads="1"/>
          </p:cNvPicPr>
          <p:nvPr/>
        </p:nvPicPr>
        <p:blipFill>
          <a:blip r:embed="rId3" cstate="print"/>
          <a:srcRect/>
          <a:stretch>
            <a:fillRect/>
          </a:stretch>
        </p:blipFill>
        <p:spPr bwMode="auto">
          <a:xfrm>
            <a:off x="5600700" y="2895600"/>
            <a:ext cx="3543300" cy="3200400"/>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a:off x="5638800" y="2590800"/>
            <a:ext cx="3444020" cy="307777"/>
          </a:xfrm>
          <a:prstGeom prst="rect">
            <a:avLst/>
          </a:prstGeom>
          <a:solidFill>
            <a:schemeClr val="accent6">
              <a:lumMod val="40000"/>
              <a:lumOff val="60000"/>
            </a:schemeClr>
          </a:solidFill>
          <a:ln>
            <a:solidFill>
              <a:schemeClr val="accent1"/>
            </a:solidFill>
          </a:ln>
        </p:spPr>
        <p:txBody>
          <a:bodyPr wrap="none">
            <a:spAutoFit/>
          </a:bodyPr>
          <a:lstStyle/>
          <a:p>
            <a:r>
              <a:rPr lang="en-US" sz="1400" b="1" dirty="0" smtClean="0">
                <a:latin typeface="Times New Roman" pitchFamily="18" charset="0"/>
                <a:cs typeface="Times New Roman" pitchFamily="18" charset="0"/>
              </a:rPr>
              <a:t>Transfer Characteristic of Schmitt Trigger</a:t>
            </a:r>
            <a:endParaRPr lang="en-US" sz="1400" b="1" dirty="0">
              <a:latin typeface="Times New Roman" pitchFamily="18" charset="0"/>
              <a:cs typeface="Times New Roman" pitchFamily="18"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SCHMITT Trigger</a:t>
            </a:r>
          </a:p>
        </p:txBody>
      </p:sp>
      <p:sp>
        <p:nvSpPr>
          <p:cNvPr id="5" name="TextBox 4"/>
          <p:cNvSpPr txBox="1"/>
          <p:nvPr/>
        </p:nvSpPr>
        <p:spPr>
          <a:xfrm>
            <a:off x="0" y="7620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TextBox 5"/>
          <p:cNvSpPr txBox="1"/>
          <p:nvPr/>
        </p:nvSpPr>
        <p:spPr>
          <a:xfrm>
            <a:off x="152400" y="1296888"/>
            <a:ext cx="5506316" cy="369332"/>
          </a:xfrm>
          <a:prstGeom prst="rect">
            <a:avLst/>
          </a:prstGeom>
          <a:noFill/>
        </p:spPr>
        <p:txBody>
          <a:bodyPr wrap="none" rtlCol="0">
            <a:spAutoFit/>
          </a:bodyPr>
          <a:lstStyle/>
          <a:p>
            <a:r>
              <a:rPr lang="en-US" dirty="0" smtClean="0">
                <a:latin typeface="Times New Roman" pitchFamily="18" charset="0"/>
                <a:cs typeface="Times New Roman" pitchFamily="18" charset="0"/>
              </a:rPr>
              <a:t>Consider </a:t>
            </a:r>
            <a:r>
              <a:rPr lang="en-US" b="1" dirty="0" smtClean="0">
                <a:latin typeface="Times New Roman" pitchFamily="18" charset="0"/>
                <a:cs typeface="Times New Roman" pitchFamily="18" charset="0"/>
              </a:rPr>
              <a:t>V</a:t>
            </a:r>
            <a:r>
              <a:rPr lang="en-US" b="1" baseline="-25000" dirty="0" smtClean="0">
                <a:latin typeface="Times New Roman" pitchFamily="18" charset="0"/>
                <a:cs typeface="Times New Roman" pitchFamily="18" charset="0"/>
              </a:rPr>
              <a:t>REF</a:t>
            </a:r>
            <a:r>
              <a:rPr lang="en-US" b="1" dirty="0" smtClean="0">
                <a:latin typeface="Times New Roman" pitchFamily="18" charset="0"/>
                <a:cs typeface="Times New Roman" pitchFamily="18" charset="0"/>
              </a:rPr>
              <a:t> = 0V </a:t>
            </a:r>
            <a:r>
              <a:rPr lang="en-US" dirty="0" smtClean="0">
                <a:latin typeface="Times New Roman" pitchFamily="18" charset="0"/>
                <a:cs typeface="Times New Roman" pitchFamily="18" charset="0"/>
              </a:rPr>
              <a:t>then eqn. (2) and eqn. (4) becomes,</a:t>
            </a:r>
            <a:endParaRPr lang="en-US" dirty="0">
              <a:latin typeface="Times New Roman" pitchFamily="18" charset="0"/>
              <a:cs typeface="Times New Roman" pitchFamily="18" charset="0"/>
            </a:endParaRPr>
          </a:p>
        </p:txBody>
      </p:sp>
      <p:sp>
        <p:nvSpPr>
          <p:cNvPr id="7" name="Rectangle 6"/>
          <p:cNvSpPr/>
          <p:nvPr/>
        </p:nvSpPr>
        <p:spPr>
          <a:xfrm>
            <a:off x="838200" y="1676400"/>
            <a:ext cx="5608843" cy="584775"/>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r>
              <a:rPr lang="en-US" sz="3200" dirty="0" smtClean="0">
                <a:solidFill>
                  <a:schemeClr val="bg1"/>
                </a:solidFill>
                <a:latin typeface="Times New Roman" pitchFamily="18" charset="0"/>
                <a:cs typeface="Times New Roman" pitchFamily="18" charset="0"/>
              </a:rPr>
              <a:t>V</a:t>
            </a:r>
            <a:r>
              <a:rPr lang="en-US" sz="3200" baseline="-25000" dirty="0" smtClean="0">
                <a:solidFill>
                  <a:schemeClr val="bg1"/>
                </a:solidFill>
                <a:latin typeface="Times New Roman" pitchFamily="18" charset="0"/>
                <a:cs typeface="Times New Roman" pitchFamily="18" charset="0"/>
              </a:rPr>
              <a:t>UT</a:t>
            </a:r>
            <a:r>
              <a:rPr lang="en-US" sz="3200" dirty="0" smtClean="0">
                <a:solidFill>
                  <a:schemeClr val="bg1"/>
                </a:solidFill>
                <a:latin typeface="Times New Roman" pitchFamily="18" charset="0"/>
                <a:cs typeface="Times New Roman" pitchFamily="18" charset="0"/>
              </a:rPr>
              <a:t> = – V</a:t>
            </a:r>
            <a:r>
              <a:rPr lang="en-US" sz="3200" baseline="-25000" dirty="0" smtClean="0">
                <a:solidFill>
                  <a:schemeClr val="bg1"/>
                </a:solidFill>
                <a:latin typeface="Times New Roman" pitchFamily="18" charset="0"/>
                <a:cs typeface="Times New Roman" pitchFamily="18" charset="0"/>
              </a:rPr>
              <a:t>LT</a:t>
            </a:r>
            <a:r>
              <a:rPr lang="en-US" sz="3200" dirty="0" smtClean="0">
                <a:solidFill>
                  <a:schemeClr val="bg1"/>
                </a:solidFill>
                <a:latin typeface="Times New Roman" pitchFamily="18" charset="0"/>
                <a:cs typeface="Times New Roman" pitchFamily="18" charset="0"/>
              </a:rPr>
              <a:t> = </a:t>
            </a:r>
            <a:r>
              <a:rPr lang="en-US" sz="3200" b="1" dirty="0" smtClean="0">
                <a:solidFill>
                  <a:schemeClr val="bg1"/>
                </a:solidFill>
                <a:latin typeface="Times New Roman" pitchFamily="18" charset="0"/>
                <a:cs typeface="Times New Roman" pitchFamily="18" charset="0"/>
              </a:rPr>
              <a:t>(R</a:t>
            </a:r>
            <a:r>
              <a:rPr lang="en-US" sz="3200" b="1" baseline="-25000" dirty="0" smtClean="0">
                <a:solidFill>
                  <a:schemeClr val="bg1"/>
                </a:solidFill>
                <a:latin typeface="Times New Roman" pitchFamily="18" charset="0"/>
                <a:cs typeface="Times New Roman" pitchFamily="18" charset="0"/>
              </a:rPr>
              <a:t>2</a:t>
            </a:r>
            <a:r>
              <a:rPr lang="en-US" sz="3200" b="1" dirty="0" smtClean="0">
                <a:solidFill>
                  <a:schemeClr val="bg1"/>
                </a:solidFill>
                <a:latin typeface="Times New Roman" pitchFamily="18" charset="0"/>
                <a:cs typeface="Times New Roman" pitchFamily="18" charset="0"/>
              </a:rPr>
              <a:t>V</a:t>
            </a:r>
            <a:r>
              <a:rPr lang="en-US" sz="3200" b="1" baseline="-25000" dirty="0" smtClean="0">
                <a:solidFill>
                  <a:schemeClr val="bg1"/>
                </a:solidFill>
                <a:latin typeface="Times New Roman" pitchFamily="18" charset="0"/>
                <a:cs typeface="Times New Roman" pitchFamily="18" charset="0"/>
              </a:rPr>
              <a:t>SAT </a:t>
            </a:r>
            <a:r>
              <a:rPr lang="en-US" sz="3200" b="1" dirty="0" smtClean="0">
                <a:solidFill>
                  <a:schemeClr val="bg1"/>
                </a:solidFill>
                <a:latin typeface="Times New Roman" pitchFamily="18" charset="0"/>
                <a:cs typeface="Times New Roman" pitchFamily="18" charset="0"/>
              </a:rPr>
              <a:t>/R</a:t>
            </a:r>
            <a:r>
              <a:rPr lang="en-US" sz="3200" b="1" baseline="-25000" dirty="0" smtClean="0">
                <a:solidFill>
                  <a:schemeClr val="bg1"/>
                </a:solidFill>
                <a:latin typeface="Times New Roman" pitchFamily="18" charset="0"/>
                <a:cs typeface="Times New Roman" pitchFamily="18" charset="0"/>
              </a:rPr>
              <a:t>1</a:t>
            </a:r>
            <a:r>
              <a:rPr lang="en-US" sz="3200" b="1" dirty="0" smtClean="0">
                <a:solidFill>
                  <a:schemeClr val="bg1"/>
                </a:solidFill>
                <a:latin typeface="Times New Roman" pitchFamily="18" charset="0"/>
                <a:cs typeface="Times New Roman" pitchFamily="18" charset="0"/>
              </a:rPr>
              <a:t>+R</a:t>
            </a:r>
            <a:r>
              <a:rPr lang="en-US" sz="3200" b="1" baseline="-25000" dirty="0" smtClean="0">
                <a:solidFill>
                  <a:schemeClr val="bg1"/>
                </a:solidFill>
                <a:latin typeface="Times New Roman" pitchFamily="18" charset="0"/>
                <a:cs typeface="Times New Roman" pitchFamily="18" charset="0"/>
              </a:rPr>
              <a:t>2</a:t>
            </a:r>
            <a:r>
              <a:rPr lang="en-US" sz="3200" b="1" dirty="0" smtClean="0">
                <a:solidFill>
                  <a:schemeClr val="bg1"/>
                </a:solidFill>
                <a:latin typeface="Times New Roman" pitchFamily="18" charset="0"/>
                <a:cs typeface="Times New Roman" pitchFamily="18" charset="0"/>
              </a:rPr>
              <a:t>)</a:t>
            </a:r>
            <a:endParaRPr lang="en-US" sz="3200" dirty="0">
              <a:solidFill>
                <a:schemeClr val="bg1"/>
              </a:solidFill>
            </a:endParaRPr>
          </a:p>
        </p:txBody>
      </p:sp>
      <p:pic>
        <p:nvPicPr>
          <p:cNvPr id="39938" name="Picture 2"/>
          <p:cNvPicPr>
            <a:picLocks noChangeAspect="1" noChangeArrowheads="1"/>
          </p:cNvPicPr>
          <p:nvPr/>
        </p:nvPicPr>
        <p:blipFill>
          <a:blip r:embed="rId2" cstate="print"/>
          <a:srcRect/>
          <a:stretch>
            <a:fillRect/>
          </a:stretch>
        </p:blipFill>
        <p:spPr bwMode="auto">
          <a:xfrm>
            <a:off x="2209799" y="2438400"/>
            <a:ext cx="4704409" cy="43434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SCHMITT Trigger</a:t>
            </a:r>
          </a:p>
        </p:txBody>
      </p:sp>
      <p:sp>
        <p:nvSpPr>
          <p:cNvPr id="5" name="TextBox 4"/>
          <p:cNvSpPr txBox="1"/>
          <p:nvPr/>
        </p:nvSpPr>
        <p:spPr>
          <a:xfrm>
            <a:off x="0" y="926068"/>
            <a:ext cx="1338828"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Application</a:t>
            </a:r>
            <a:endParaRPr lang="en-US" b="1" dirty="0">
              <a:latin typeface="Times New Roman" pitchFamily="18" charset="0"/>
              <a:cs typeface="Times New Roman" pitchFamily="18" charset="0"/>
            </a:endParaRPr>
          </a:p>
        </p:txBody>
      </p:sp>
      <p:sp>
        <p:nvSpPr>
          <p:cNvPr id="40962" name="AutoShape 2" descr="Basics of Schmitt Trigger Inverting Hysteresis"/>
          <p:cNvSpPr>
            <a:spLocks noChangeAspect="1" noChangeArrowheads="1"/>
          </p:cNvSpPr>
          <p:nvPr/>
        </p:nvSpPr>
        <p:spPr bwMode="auto">
          <a:xfrm>
            <a:off x="155575" y="-1531938"/>
            <a:ext cx="3543300" cy="32004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0" y="1524000"/>
            <a:ext cx="9144000" cy="1200329"/>
          </a:xfrm>
          <a:prstGeom prst="rect">
            <a:avLst/>
          </a:prstGeom>
        </p:spPr>
        <p:txBody>
          <a:bodyPr wrap="square">
            <a:spAutoFit/>
          </a:bodyPr>
          <a:lstStyle/>
          <a:p>
            <a:pPr marL="342900" indent="-342900" algn="just">
              <a:buFont typeface="+mj-lt"/>
              <a:buAutoNum type="arabicPeriod"/>
            </a:pPr>
            <a:r>
              <a:rPr lang="en-US" dirty="0" smtClean="0">
                <a:latin typeface="Times New Roman" pitchFamily="18" charset="0"/>
                <a:cs typeface="Times New Roman" pitchFamily="18" charset="0"/>
              </a:rPr>
              <a:t>One important application of Schmitt Trigger is to </a:t>
            </a:r>
            <a:r>
              <a:rPr lang="en-US" b="1" dirty="0" smtClean="0">
                <a:latin typeface="Times New Roman" pitchFamily="18" charset="0"/>
                <a:cs typeface="Times New Roman" pitchFamily="18" charset="0"/>
              </a:rPr>
              <a:t>convert Sine waves into Square </a:t>
            </a:r>
            <a:r>
              <a:rPr lang="en-US" dirty="0" smtClean="0">
                <a:latin typeface="Times New Roman" pitchFamily="18" charset="0"/>
                <a:cs typeface="Times New Roman" pitchFamily="18" charset="0"/>
              </a:rPr>
              <a:t>waves.</a:t>
            </a:r>
          </a:p>
          <a:p>
            <a:pPr marL="342900" indent="-342900" algn="just">
              <a:buFont typeface="+mj-lt"/>
              <a:buAutoNum type="arabicPeriod"/>
            </a:pPr>
            <a:r>
              <a:rPr lang="en-US" dirty="0" smtClean="0">
                <a:latin typeface="Times New Roman" pitchFamily="18" charset="0"/>
                <a:cs typeface="Times New Roman" pitchFamily="18" charset="0"/>
              </a:rPr>
              <a:t>They can be used to </a:t>
            </a:r>
            <a:r>
              <a:rPr lang="en-US" b="1" dirty="0" smtClean="0">
                <a:latin typeface="Times New Roman" pitchFamily="18" charset="0"/>
                <a:cs typeface="Times New Roman" pitchFamily="18" charset="0"/>
              </a:rPr>
              <a:t>eliminate chatter </a:t>
            </a:r>
            <a:r>
              <a:rPr lang="en-US" dirty="0" smtClean="0">
                <a:latin typeface="Times New Roman" pitchFamily="18" charset="0"/>
                <a:cs typeface="Times New Roman" pitchFamily="18" charset="0"/>
              </a:rPr>
              <a:t>in Comparators (a phenomenon where multiple output transitions are produced due to swinging of input signal through the threshold region).</a:t>
            </a:r>
          </a:p>
          <a:p>
            <a:pPr marL="342900" indent="-342900" algn="just">
              <a:buFont typeface="+mj-lt"/>
              <a:buAutoNum type="arabicPeriod"/>
            </a:pPr>
            <a:r>
              <a:rPr lang="en-US" dirty="0" smtClean="0">
                <a:latin typeface="Times New Roman" pitchFamily="18" charset="0"/>
                <a:cs typeface="Times New Roman" pitchFamily="18" charset="0"/>
              </a:rPr>
              <a:t>They can also act as simple ON / OFF Controllers (for example, temperature based switches).</a:t>
            </a:r>
            <a:endParaRPr lang="en-US" dirty="0">
              <a:latin typeface="Times New Roman" pitchFamily="18" charset="0"/>
              <a:cs typeface="Times New Roman" pitchFamily="18" charset="0"/>
            </a:endParaRPr>
          </a:p>
        </p:txBody>
      </p:sp>
      <p:pic>
        <p:nvPicPr>
          <p:cNvPr id="40966" name="Picture 6" descr="Basics of Schmitt Trigger Output"/>
          <p:cNvPicPr>
            <a:picLocks noChangeAspect="1" noChangeArrowheads="1"/>
          </p:cNvPicPr>
          <p:nvPr/>
        </p:nvPicPr>
        <p:blipFill>
          <a:blip r:embed="rId2" cstate="print"/>
          <a:srcRect/>
          <a:stretch>
            <a:fillRect/>
          </a:stretch>
        </p:blipFill>
        <p:spPr bwMode="auto">
          <a:xfrm>
            <a:off x="76200" y="3048000"/>
            <a:ext cx="4353308" cy="2667000"/>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a:off x="4542020" y="3124200"/>
            <a:ext cx="4572000" cy="258532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4163" indent="-284163" algn="just">
              <a:buFont typeface="Times New Roman" pitchFamily="18" charset="0"/>
              <a:buChar char="ᴥ"/>
            </a:pPr>
            <a:r>
              <a:rPr lang="en-US" dirty="0" smtClean="0">
                <a:latin typeface="Times New Roman" pitchFamily="18" charset="0"/>
                <a:cs typeface="Times New Roman" pitchFamily="18" charset="0"/>
              </a:rPr>
              <a:t>If we have a </a:t>
            </a:r>
            <a:r>
              <a:rPr lang="en-US" b="1" dirty="0" smtClean="0">
                <a:latin typeface="Times New Roman" pitchFamily="18" charset="0"/>
                <a:cs typeface="Times New Roman" pitchFamily="18" charset="0"/>
              </a:rPr>
              <a:t>noisy</a:t>
            </a:r>
            <a:r>
              <a:rPr lang="en-US" dirty="0" smtClean="0">
                <a:latin typeface="Times New Roman" pitchFamily="18" charset="0"/>
                <a:cs typeface="Times New Roman" pitchFamily="18" charset="0"/>
              </a:rPr>
              <a:t> input signal as shown figure, the two thresholds of the Schmitt Trigger Circuit will correctly determine the </a:t>
            </a:r>
            <a:r>
              <a:rPr lang="en-US" b="1" dirty="0" smtClean="0">
                <a:latin typeface="Times New Roman" pitchFamily="18" charset="0"/>
                <a:cs typeface="Times New Roman" pitchFamily="18" charset="0"/>
              </a:rPr>
              <a:t>square pulses</a:t>
            </a:r>
            <a:r>
              <a:rPr lang="en-US" dirty="0" smtClean="0">
                <a:latin typeface="Times New Roman" pitchFamily="18" charset="0"/>
                <a:cs typeface="Times New Roman" pitchFamily="18" charset="0"/>
              </a:rPr>
              <a:t>. </a:t>
            </a:r>
          </a:p>
          <a:p>
            <a:pPr marL="284163" indent="-284163" algn="just">
              <a:buFont typeface="Times New Roman" pitchFamily="18" charset="0"/>
              <a:buChar char="ᴥ"/>
            </a:pPr>
            <a:r>
              <a:rPr lang="en-US" dirty="0" smtClean="0">
                <a:latin typeface="Times New Roman" pitchFamily="18" charset="0"/>
                <a:cs typeface="Times New Roman" pitchFamily="18" charset="0"/>
              </a:rPr>
              <a:t>Hence, the basic function of a Schmitt Trigger is to convert noisy square, sine, triangular or any periodic signals into clean square pulses with sharp leading and trailing edges</a:t>
            </a:r>
            <a:endParaRPr lang="en-US" dirty="0">
              <a:latin typeface="Times New Roman" pitchFamily="18" charset="0"/>
              <a:cs typeface="Times New Roman" pitchFamily="18"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SCHMITT Trigger</a:t>
            </a:r>
          </a:p>
        </p:txBody>
      </p:sp>
      <p:sp>
        <p:nvSpPr>
          <p:cNvPr id="5" name="Rectangle 4"/>
          <p:cNvSpPr/>
          <p:nvPr/>
        </p:nvSpPr>
        <p:spPr>
          <a:xfrm>
            <a:off x="0" y="914400"/>
            <a:ext cx="397018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Non-Inverting Schmitt Trigger Circuit</a:t>
            </a:r>
            <a:endParaRPr lang="en-US" b="1" dirty="0">
              <a:latin typeface="Times New Roman" pitchFamily="18" charset="0"/>
              <a:cs typeface="Times New Roman" pitchFamily="18" charset="0"/>
            </a:endParaRPr>
          </a:p>
        </p:txBody>
      </p:sp>
      <p:pic>
        <p:nvPicPr>
          <p:cNvPr id="6" name="Picture 4" descr="Basics of Schmitt Trigger Non-Inverting"/>
          <p:cNvPicPr>
            <a:picLocks noChangeAspect="1" noChangeArrowheads="1"/>
          </p:cNvPicPr>
          <p:nvPr/>
        </p:nvPicPr>
        <p:blipFill>
          <a:blip r:embed="rId2" cstate="print"/>
          <a:srcRect/>
          <a:stretch>
            <a:fillRect/>
          </a:stretch>
        </p:blipFill>
        <p:spPr bwMode="auto">
          <a:xfrm>
            <a:off x="2209800" y="1524000"/>
            <a:ext cx="5715000" cy="2709058"/>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0" y="4431268"/>
            <a:ext cx="102688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Problem</a:t>
            </a:r>
            <a:endParaRPr lang="en-US" b="1" dirty="0">
              <a:latin typeface="Times New Roman" pitchFamily="18" charset="0"/>
              <a:cs typeface="Times New Roman" pitchFamily="18" charset="0"/>
            </a:endParaRPr>
          </a:p>
        </p:txBody>
      </p:sp>
      <p:pic>
        <p:nvPicPr>
          <p:cNvPr id="44034" name="Picture 2"/>
          <p:cNvPicPr>
            <a:picLocks noChangeAspect="1" noChangeArrowheads="1"/>
          </p:cNvPicPr>
          <p:nvPr/>
        </p:nvPicPr>
        <p:blipFill>
          <a:blip r:embed="rId3" cstate="print"/>
          <a:srcRect/>
          <a:stretch>
            <a:fillRect/>
          </a:stretch>
        </p:blipFill>
        <p:spPr bwMode="auto">
          <a:xfrm>
            <a:off x="0" y="5105401"/>
            <a:ext cx="9052560" cy="118588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SCHMITT Trigger</a:t>
            </a:r>
          </a:p>
        </p:txBody>
      </p:sp>
      <p:sp>
        <p:nvSpPr>
          <p:cNvPr id="5" name="Rectangle 4"/>
          <p:cNvSpPr/>
          <p:nvPr/>
        </p:nvSpPr>
        <p:spPr>
          <a:xfrm>
            <a:off x="0" y="914400"/>
            <a:ext cx="102688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Problem</a:t>
            </a:r>
            <a:endParaRPr lang="en-US" b="1" dirty="0">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cstate="print"/>
          <a:srcRect/>
          <a:stretch>
            <a:fillRect/>
          </a:stretch>
        </p:blipFill>
        <p:spPr bwMode="auto">
          <a:xfrm>
            <a:off x="152400" y="1676400"/>
            <a:ext cx="8915400" cy="1167917"/>
          </a:xfrm>
          <a:prstGeom prst="rect">
            <a:avLst/>
          </a:prstGeom>
          <a:ln>
            <a:noFill/>
          </a:ln>
          <a:effectLst>
            <a:outerShdw blurRad="292100" dist="139700" dir="2700000" algn="tl" rotWithShape="0">
              <a:srgbClr val="333333">
                <a:alpha val="65000"/>
              </a:srgbClr>
            </a:outerShdw>
          </a:effectLst>
        </p:spPr>
      </p:pic>
      <p:pic>
        <p:nvPicPr>
          <p:cNvPr id="45058" name="Picture 2"/>
          <p:cNvPicPr>
            <a:picLocks noChangeAspect="1" noChangeArrowheads="1"/>
          </p:cNvPicPr>
          <p:nvPr/>
        </p:nvPicPr>
        <p:blipFill>
          <a:blip r:embed="rId3" cstate="print"/>
          <a:srcRect/>
          <a:stretch>
            <a:fillRect/>
          </a:stretch>
        </p:blipFill>
        <p:spPr bwMode="auto">
          <a:xfrm>
            <a:off x="2205038" y="3371850"/>
            <a:ext cx="4733925" cy="16573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5" name="Rectangle 4"/>
          <p:cNvSpPr/>
          <p:nvPr/>
        </p:nvSpPr>
        <p:spPr>
          <a:xfrm>
            <a:off x="0" y="914400"/>
            <a:ext cx="181556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sp>
        <p:nvSpPr>
          <p:cNvPr id="5122" name="AutoShape 2" descr="astable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4" name="AutoShape 4" descr="astable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6" name="AutoShape 6" descr="astable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2057400" y="1676400"/>
            <a:ext cx="4800600" cy="476157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srcRect/>
          <a:stretch>
            <a:fillRect/>
          </a:stretch>
        </p:blipFill>
        <p:spPr bwMode="auto">
          <a:xfrm>
            <a:off x="1714500" y="1095375"/>
            <a:ext cx="5715000" cy="4667250"/>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6" name="Rectangle 5"/>
          <p:cNvSpPr/>
          <p:nvPr/>
        </p:nvSpPr>
        <p:spPr>
          <a:xfrm>
            <a:off x="0" y="914400"/>
            <a:ext cx="199516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Output Waveform</a:t>
            </a:r>
            <a:endParaRPr lang="en-US" b="1" dirty="0">
              <a:latin typeface="Times New Roman" pitchFamily="18" charset="0"/>
              <a:cs typeface="Times New Roman" pitchFamily="18"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3360" y="1524000"/>
            <a:ext cx="7864840" cy="1200329"/>
          </a:xfrm>
          <a:prstGeom prst="rect">
            <a:avLst/>
          </a:prstGeom>
          <a:solidFill>
            <a:schemeClr val="accent2">
              <a:lumMod val="20000"/>
              <a:lumOff val="80000"/>
            </a:schemeClr>
          </a:solidFill>
          <a:ln>
            <a:solidFill>
              <a:schemeClr val="accent1"/>
            </a:solidFill>
          </a:ln>
        </p:spPr>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Firstly lets assume that the capacitor is fully discharged and the output of the op-amp is saturated at the positive supply rail. </a:t>
            </a:r>
          </a:p>
          <a:p>
            <a:pPr marL="465138" indent="-465138" algn="just">
              <a:buFont typeface="Wingdings" pitchFamily="2" charset="2"/>
              <a:buChar char="Ø"/>
            </a:pPr>
            <a:r>
              <a:rPr lang="en-US" dirty="0" smtClean="0">
                <a:latin typeface="Times New Roman" pitchFamily="18" charset="0"/>
                <a:cs typeface="Times New Roman" pitchFamily="18" charset="0"/>
              </a:rPr>
              <a:t>The capacitor, C starts to charge up from the output voltage, </a:t>
            </a:r>
            <a:r>
              <a:rPr lang="en-US" dirty="0" err="1" smtClean="0">
                <a:latin typeface="Times New Roman" pitchFamily="18" charset="0"/>
                <a:cs typeface="Times New Roman" pitchFamily="18" charset="0"/>
              </a:rPr>
              <a:t>Vout</a:t>
            </a:r>
            <a:r>
              <a:rPr lang="en-US" dirty="0" smtClean="0">
                <a:latin typeface="Times New Roman" pitchFamily="18" charset="0"/>
                <a:cs typeface="Times New Roman" pitchFamily="18" charset="0"/>
              </a:rPr>
              <a:t> through resistor, R at a rate determined by their RC time constant.</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6" name="Rectangle 5"/>
          <p:cNvSpPr/>
          <p:nvPr/>
        </p:nvSpPr>
        <p:spPr>
          <a:xfrm>
            <a:off x="0" y="914400"/>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7" name="Rectangle 6"/>
          <p:cNvSpPr/>
          <p:nvPr/>
        </p:nvSpPr>
        <p:spPr>
          <a:xfrm>
            <a:off x="609600" y="3124200"/>
            <a:ext cx="7848600" cy="2031325"/>
          </a:xfrm>
          <a:prstGeom prst="rect">
            <a:avLst/>
          </a:prstGeom>
          <a:solidFill>
            <a:schemeClr val="accent3">
              <a:lumMod val="40000"/>
              <a:lumOff val="60000"/>
            </a:schemeClr>
          </a:solidFill>
          <a:ln>
            <a:solidFill>
              <a:schemeClr val="accent1"/>
            </a:solidFill>
          </a:ln>
        </p:spPr>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RC circuits that the capacitor wants to charge up fully to the value of </a:t>
            </a:r>
            <a:r>
              <a:rPr lang="en-US" dirty="0" err="1" smtClean="0">
                <a:latin typeface="Times New Roman" pitchFamily="18" charset="0"/>
                <a:cs typeface="Times New Roman" pitchFamily="18" charset="0"/>
              </a:rPr>
              <a:t>Vout</a:t>
            </a:r>
            <a:r>
              <a:rPr lang="en-US" dirty="0" smtClean="0">
                <a:latin typeface="Times New Roman" pitchFamily="18" charset="0"/>
                <a:cs typeface="Times New Roman" pitchFamily="18" charset="0"/>
              </a:rPr>
              <a:t> (which is +V(sat)) within five time constants. </a:t>
            </a:r>
          </a:p>
          <a:p>
            <a:pPr marL="465138" indent="-465138" algn="just">
              <a:buFont typeface="Wingdings" pitchFamily="2" charset="2"/>
              <a:buChar char="Ø"/>
            </a:pPr>
            <a:r>
              <a:rPr lang="en-US" dirty="0" smtClean="0">
                <a:latin typeface="Times New Roman" pitchFamily="18" charset="0"/>
                <a:cs typeface="Times New Roman" pitchFamily="18" charset="0"/>
              </a:rPr>
              <a:t>However, as soon as the capacitors charging voltage at the op-amps inverting (-) terminal is equal to or greater than the voltage at the non-inverting terminal (the op-amps output voltage fraction divided between resistors R1 and R2), the output will change state and be driven to the opposing negative supply rail.</a:t>
            </a:r>
            <a:endParaRPr lang="en-US" dirty="0">
              <a:latin typeface="Times New Roman" pitchFamily="18" charset="0"/>
              <a:cs typeface="Times New Roman" pitchFamily="18"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1371600"/>
            <a:ext cx="7543800" cy="2031325"/>
          </a:xfrm>
          <a:prstGeom prst="rect">
            <a:avLst/>
          </a:prstGeom>
          <a:solidFill>
            <a:schemeClr val="accent6">
              <a:lumMod val="40000"/>
              <a:lumOff val="60000"/>
            </a:schemeClr>
          </a:solidFill>
          <a:ln>
            <a:solidFill>
              <a:schemeClr val="accent1"/>
            </a:solidFill>
          </a:ln>
        </p:spPr>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Once the op-amps inverting terminal reaches the new negative reference voltage, -</a:t>
            </a:r>
            <a:r>
              <a:rPr lang="en-US" dirty="0" err="1" smtClean="0">
                <a:latin typeface="Times New Roman" pitchFamily="18" charset="0"/>
                <a:cs typeface="Times New Roman" pitchFamily="18" charset="0"/>
              </a:rPr>
              <a:t>Vref</a:t>
            </a:r>
            <a:r>
              <a:rPr lang="en-US" dirty="0" smtClean="0">
                <a:latin typeface="Times New Roman" pitchFamily="18" charset="0"/>
                <a:cs typeface="Times New Roman" pitchFamily="18" charset="0"/>
              </a:rPr>
              <a:t> at the non-inverting terminal, the op-amp once again changes state and the output is driven to the opposing supply rail voltage, +V(sat). </a:t>
            </a:r>
          </a:p>
          <a:p>
            <a:pPr marL="465138" indent="-465138" algn="just">
              <a:buFont typeface="Wingdings" pitchFamily="2" charset="2"/>
              <a:buChar char="Ø"/>
            </a:pPr>
            <a:r>
              <a:rPr lang="en-US" dirty="0" smtClean="0">
                <a:latin typeface="Times New Roman" pitchFamily="18" charset="0"/>
                <a:cs typeface="Times New Roman" pitchFamily="18" charset="0"/>
              </a:rPr>
              <a:t>The capacitor now see’s a positive voltage across its plates and the charging cycle begins again. Thus, the capacitor is constantly charging and discharging creating an astable op-amp multivibrator output.</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6" name="Rectangle 5"/>
          <p:cNvSpPr/>
          <p:nvPr/>
        </p:nvSpPr>
        <p:spPr>
          <a:xfrm>
            <a:off x="0" y="914400"/>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6"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Summing Amplifier (Non - Inverting)</a:t>
            </a:r>
          </a:p>
        </p:txBody>
      </p:sp>
      <p:pic>
        <p:nvPicPr>
          <p:cNvPr id="14340" name="Picture 4" descr="summing_non_inverting_example.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591" y="2986498"/>
            <a:ext cx="5168385" cy="36004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a:off x="395536" y="1916832"/>
            <a:ext cx="1933606" cy="523220"/>
          </a:xfrm>
          <a:prstGeom prst="rect">
            <a:avLst/>
          </a:prstGeom>
          <a:solidFill>
            <a:srgbClr val="FF9393"/>
          </a:solidFill>
        </p:spPr>
        <p:txBody>
          <a:bodyPr wrap="none" rtlCol="0">
            <a:spAutoFit/>
          </a:bodyPr>
          <a:lstStyle/>
          <a:p>
            <a:r>
              <a:rPr lang="en-IN" sz="2800" dirty="0" smtClean="0">
                <a:latin typeface="Times New Roman" pitchFamily="18" charset="0"/>
                <a:cs typeface="Times New Roman" pitchFamily="18" charset="0"/>
              </a:rPr>
              <a:t>Home Work</a:t>
            </a:r>
            <a:endParaRPr lang="en-IN" sz="2800" dirty="0">
              <a:latin typeface="Times New Roman" pitchFamily="18" charset="0"/>
              <a:cs typeface="Times New Roman" pitchFamily="18" charset="0"/>
            </a:endParaRPr>
          </a:p>
        </p:txBody>
      </p:sp>
      <p:sp>
        <p:nvSpPr>
          <p:cNvPr id="4" name="Rectangle 3"/>
          <p:cNvSpPr/>
          <p:nvPr/>
        </p:nvSpPr>
        <p:spPr>
          <a:xfrm>
            <a:off x="5364089" y="4124979"/>
            <a:ext cx="3684846" cy="1015663"/>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2000" dirty="0">
                <a:latin typeface="Times New Roman" pitchFamily="18" charset="0"/>
                <a:cs typeface="Times New Roman" pitchFamily="18" charset="0"/>
              </a:rPr>
              <a:t>For V</a:t>
            </a:r>
            <a:r>
              <a:rPr lang="en-US" sz="2000" baseline="-25000" dirty="0">
                <a:latin typeface="Times New Roman" pitchFamily="18" charset="0"/>
                <a:cs typeface="Times New Roman" pitchFamily="18" charset="0"/>
              </a:rPr>
              <a:t>1</a:t>
            </a:r>
            <a:r>
              <a:rPr lang="en-US" sz="2000" dirty="0">
                <a:latin typeface="Times New Roman" pitchFamily="18" charset="0"/>
                <a:cs typeface="Times New Roman" pitchFamily="18" charset="0"/>
              </a:rPr>
              <a:t> = 3V and V</a:t>
            </a:r>
            <a:r>
              <a:rPr lang="en-US" sz="2000" baseline="-25000" dirty="0">
                <a:latin typeface="Times New Roman" pitchFamily="18" charset="0"/>
                <a:cs typeface="Times New Roman" pitchFamily="18" charset="0"/>
              </a:rPr>
              <a:t>2</a:t>
            </a:r>
            <a:r>
              <a:rPr lang="en-US" sz="2000" dirty="0">
                <a:latin typeface="Times New Roman" pitchFamily="18" charset="0"/>
                <a:cs typeface="Times New Roman" pitchFamily="18" charset="0"/>
              </a:rPr>
              <a:t> = -4V</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We </a:t>
            </a:r>
            <a:r>
              <a:rPr lang="en-US" sz="2000" dirty="0" smtClean="0">
                <a:latin typeface="Times New Roman" pitchFamily="18" charset="0"/>
                <a:cs typeface="Times New Roman" pitchFamily="18" charset="0"/>
              </a:rPr>
              <a:t>get</a:t>
            </a:r>
          </a:p>
          <a:p>
            <a:r>
              <a:rPr lang="en-US" sz="2000" dirty="0" smtClean="0">
                <a:latin typeface="Times New Roman" pitchFamily="18" charset="0"/>
                <a:cs typeface="Times New Roman" pitchFamily="18" charset="0"/>
              </a:rPr>
              <a:t> V</a:t>
            </a:r>
            <a:r>
              <a:rPr lang="en-US" sz="2000" baseline="-25000" dirty="0" smtClean="0">
                <a:latin typeface="Times New Roman" pitchFamily="18" charset="0"/>
                <a:cs typeface="Times New Roman" pitchFamily="18" charset="0"/>
              </a:rPr>
              <a:t>OUT</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(6 X 3V) - (4 X 4V) = 2V</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xmlns="" val="302956775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5" name="Rectangle 4"/>
          <p:cNvSpPr/>
          <p:nvPr/>
        </p:nvSpPr>
        <p:spPr>
          <a:xfrm>
            <a:off x="0" y="914400"/>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2049" name="Rectangle 1"/>
          <p:cNvSpPr>
            <a:spLocks noChangeArrowheads="1"/>
          </p:cNvSpPr>
          <p:nvPr/>
        </p:nvSpPr>
        <p:spPr bwMode="auto">
          <a:xfrm>
            <a:off x="381000" y="1766501"/>
            <a:ext cx="8077200" cy="2092881"/>
          </a:xfrm>
          <a:prstGeom prst="rect">
            <a:avLst/>
          </a:prstGeom>
          <a:solidFill>
            <a:schemeClr val="accent6">
              <a:lumMod val="60000"/>
              <a:lumOff val="40000"/>
            </a:schemeClr>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400050" lvl="0" indent="-400050" algn="just" fontAlgn="base">
              <a:spcBef>
                <a:spcPct val="0"/>
              </a:spcBef>
              <a:spcAft>
                <a:spcPct val="0"/>
              </a:spcAft>
              <a:buFont typeface="+mj-lt"/>
              <a:buAutoNum type="romanUcPeriod"/>
            </a:pP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When power is turned ON, </a:t>
            </a:r>
            <a:r>
              <a:rPr kumimoji="0" lang="en-US" sz="1900" b="1" i="0"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sz="1900" b="1" i="0" u="none" strike="noStrike" cap="none" normalizeH="0" baseline="-25000" dirty="0" smtClean="0">
                <a:ln>
                  <a:noFill/>
                </a:ln>
                <a:solidFill>
                  <a:schemeClr val="tx1"/>
                </a:solidFill>
                <a:effectLst/>
                <a:latin typeface="Times New Roman" pitchFamily="18" charset="0"/>
                <a:cs typeface="Times New Roman" pitchFamily="18" charset="0"/>
              </a:rPr>
              <a:t>0</a:t>
            </a:r>
            <a:r>
              <a:rPr kumimoji="0" lang="en-US" sz="19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automatically swings either </a:t>
            </a:r>
            <a:r>
              <a:rPr kumimoji="0" lang="en-US" sz="1800" b="1"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1800" b="1" i="0"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sz="1800" b="1" i="0"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sz="19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800" b="1" i="0" u="none" strike="noStrike" cap="none" normalizeH="0" baseline="0" dirty="0" smtClean="0">
                <a:ln>
                  <a:noFill/>
                </a:ln>
                <a:solidFill>
                  <a:schemeClr val="tx1"/>
                </a:solidFill>
                <a:effectLst/>
                <a:latin typeface="Times New Roman" pitchFamily="18" charset="0"/>
                <a:cs typeface="Times New Roman" pitchFamily="18" charset="0"/>
              </a:rPr>
              <a:t>or to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kumimoji="0" lang="en-US" sz="18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since these are the only stable states allowed by Schmitt trigger. Assume it swings to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sat</a:t>
            </a:r>
            <a:r>
              <a:rPr kumimoji="0" lang="en-US" sz="1900" b="0"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n-US" sz="1800" b="0" i="0" u="none" strike="noStrike" cap="none" normalizeH="0" baseline="0" dirty="0" smtClean="0">
              <a:ln>
                <a:noFill/>
              </a:ln>
              <a:solidFill>
                <a:schemeClr val="tx1"/>
              </a:solidFill>
              <a:effectLst/>
              <a:latin typeface="Times New Roman" pitchFamily="18" charset="0"/>
              <a:cs typeface="Times New Roman" pitchFamily="18" charset="0"/>
            </a:endParaRPr>
          </a:p>
          <a:p>
            <a:pPr marL="400050" lvl="0" indent="-400050" algn="just" eaLnBrk="0" fontAlgn="base" hangingPunct="0">
              <a:spcBef>
                <a:spcPct val="0"/>
              </a:spcBef>
              <a:spcAft>
                <a:spcPct val="0"/>
              </a:spcAft>
              <a:buFont typeface="+mj-lt"/>
              <a:buAutoNum type="romanUcPeriod"/>
            </a:pP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Now capacitor starts charging towards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baseline="-25000" dirty="0" smtClean="0">
                <a:latin typeface="Times New Roman" pitchFamily="18" charset="0"/>
                <a:cs typeface="Times New Roman" pitchFamily="18" charset="0"/>
              </a:rPr>
              <a:t>  </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through the feedback path provided by the resistor R   </a:t>
            </a:r>
            <a:r>
              <a:rPr kumimoji="0" lang="en-US" sz="19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to the inverting input. As long as the capacitor voltage </a:t>
            </a:r>
            <a:r>
              <a:rPr kumimoji="0" lang="en-US" sz="1800" b="1" i="0"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sz="1800" b="1" i="0" u="none" strike="noStrike" cap="none" normalizeH="0" baseline="-25000" dirty="0" err="1" smtClean="0">
                <a:ln>
                  <a:noFill/>
                </a:ln>
                <a:solidFill>
                  <a:schemeClr val="tx1"/>
                </a:solidFill>
                <a:effectLst/>
                <a:latin typeface="Times New Roman" pitchFamily="18" charset="0"/>
                <a:cs typeface="Times New Roman" pitchFamily="18" charset="0"/>
              </a:rPr>
              <a:t>c</a:t>
            </a:r>
            <a:r>
              <a:rPr kumimoji="0" lang="en-US" sz="18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is less than </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β</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kumimoji="0" lang="en-US" sz="19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 the output voltage remains at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sat</a:t>
            </a:r>
            <a:endParaRPr lang="en-US" baseline="-25000" dirty="0" smtClean="0">
              <a:latin typeface="Times New Roman" pitchFamily="18" charset="0"/>
              <a:cs typeface="Times New Roman" pitchFamily="18" charset="0"/>
            </a:endParaRPr>
          </a:p>
          <a:p>
            <a:pPr marL="400050" lvl="0" indent="-400050" algn="just" eaLnBrk="0" fontAlgn="base" hangingPunct="0">
              <a:spcBef>
                <a:spcPct val="0"/>
              </a:spcBef>
              <a:spcAft>
                <a:spcPct val="0"/>
              </a:spcAft>
              <a:buFont typeface="+mj-lt"/>
              <a:buAutoNum type="romanUcPeriod"/>
            </a:pPr>
            <a:endParaRPr kumimoji="0" lang="en-US" sz="18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2050" name="AutoShape 2" descr="V_{0}  "/>
          <p:cNvSpPr>
            <a:spLocks noChangeAspect="1" noChangeArrowheads="1"/>
          </p:cNvSpPr>
          <p:nvPr/>
        </p:nvSpPr>
        <p:spPr bwMode="auto">
          <a:xfrm>
            <a:off x="3241675" y="-19685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1" name="AutoShape 3" descr="V_{sat}  "/>
          <p:cNvSpPr>
            <a:spLocks noChangeAspect="1" noChangeArrowheads="1"/>
          </p:cNvSpPr>
          <p:nvPr/>
        </p:nvSpPr>
        <p:spPr bwMode="auto">
          <a:xfrm>
            <a:off x="6229350" y="-19685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 V_{sat}  "/>
          <p:cNvSpPr>
            <a:spLocks noChangeAspect="1" noChangeArrowheads="1"/>
          </p:cNvSpPr>
          <p:nvPr/>
        </p:nvSpPr>
        <p:spPr bwMode="auto">
          <a:xfrm>
            <a:off x="6943725" y="-19685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3" name="AutoShape 5" descr="+V_{sat}  "/>
          <p:cNvSpPr>
            <a:spLocks noChangeAspect="1" noChangeArrowheads="1"/>
          </p:cNvSpPr>
          <p:nvPr/>
        </p:nvSpPr>
        <p:spPr bwMode="auto">
          <a:xfrm>
            <a:off x="15786100" y="-19685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4" name="AutoShape 6" descr="+ V_{sat}  "/>
          <p:cNvSpPr>
            <a:spLocks noChangeAspect="1" noChangeArrowheads="1"/>
          </p:cNvSpPr>
          <p:nvPr/>
        </p:nvSpPr>
        <p:spPr bwMode="auto">
          <a:xfrm>
            <a:off x="4473575" y="9207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6" name="AutoShape 8" descr="V_{C}  "/>
          <p:cNvSpPr>
            <a:spLocks noChangeAspect="1" noChangeArrowheads="1"/>
          </p:cNvSpPr>
          <p:nvPr/>
        </p:nvSpPr>
        <p:spPr bwMode="auto">
          <a:xfrm>
            <a:off x="15503525" y="9207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7" name="AutoShape 9" descr="\displaystyle V_{UT}  "/>
          <p:cNvSpPr>
            <a:spLocks noChangeAspect="1" noChangeArrowheads="1"/>
          </p:cNvSpPr>
          <p:nvPr/>
        </p:nvSpPr>
        <p:spPr bwMode="auto">
          <a:xfrm>
            <a:off x="16903700" y="9207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9" name="Rectangle 11"/>
          <p:cNvSpPr>
            <a:spLocks noChangeArrowheads="1"/>
          </p:cNvSpPr>
          <p:nvPr/>
        </p:nvSpPr>
        <p:spPr bwMode="auto">
          <a:xfrm>
            <a:off x="381000" y="3955450"/>
            <a:ext cx="8077200" cy="2031325"/>
          </a:xfrm>
          <a:prstGeom prst="rect">
            <a:avLst/>
          </a:prstGeom>
          <a:solidFill>
            <a:schemeClr val="accent3">
              <a:lumMod val="60000"/>
              <a:lumOff val="40000"/>
            </a:schemeClr>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400050" lvl="0" indent="-400050" algn="just" fontAlgn="base">
              <a:spcBef>
                <a:spcPct val="0"/>
              </a:spcBef>
              <a:spcAft>
                <a:spcPct val="0"/>
              </a:spcAft>
              <a:buFont typeface="+mj-lt"/>
              <a:buAutoNum type="romanUcPeriod" startAt="3"/>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As soon as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c</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charges to a value slightly greater than </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β</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 input goes positive with respect to the input. This switches the output voltage from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to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514350" lvl="0" indent="-514350" algn="just" eaLnBrk="0" fontAlgn="base" hangingPunct="0">
              <a:spcBef>
                <a:spcPct val="0"/>
              </a:spcBef>
              <a:spcAft>
                <a:spcPct val="0"/>
              </a:spcAft>
              <a:buFont typeface="+mj-lt"/>
              <a:buAutoNum type="romanUcPeriod" startAt="3"/>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As </a:t>
            </a:r>
            <a:r>
              <a:rPr lang="en-US" b="1" dirty="0" smtClean="0">
                <a:latin typeface="Times New Roman" pitchFamily="18" charset="0"/>
                <a:cs typeface="Times New Roman" pitchFamily="18" charset="0"/>
              </a:rPr>
              <a:t>V</a:t>
            </a:r>
            <a:r>
              <a:rPr lang="en-US" b="1" baseline="-25000" dirty="0" smtClean="0">
                <a:latin typeface="Times New Roman" pitchFamily="18" charset="0"/>
                <a:cs typeface="Times New Roman" pitchFamily="18" charset="0"/>
              </a:rPr>
              <a:t>0</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switches to </a:t>
            </a:r>
            <a:r>
              <a:rPr lang="en-US"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capacitor starts discharging via . The current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discharges capacitor to 0 V and recharges capacitor to</a:t>
            </a:r>
            <a:r>
              <a:rPr lang="en-US" b="1" dirty="0" smtClean="0">
                <a:latin typeface="Times New Roman" pitchFamily="18" charset="0"/>
                <a:cs typeface="Times New Roman" pitchFamily="18" charset="0"/>
              </a:rPr>
              <a:t> –</a:t>
            </a:r>
            <a:r>
              <a:rPr lang="el-GR" b="1" dirty="0" smtClean="0">
                <a:latin typeface="Times New Roman" pitchFamily="18" charset="0"/>
                <a:cs typeface="Times New Roman" pitchFamily="18" charset="0"/>
              </a:rPr>
              <a:t>β</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baseline="-25000" dirty="0" smtClean="0">
                <a:latin typeface="Times New Roman" pitchFamily="18" charset="0"/>
                <a:cs typeface="Times New Roman" pitchFamily="18" charset="0"/>
              </a:rPr>
              <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When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c</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becomes slightly more negative than the feedback voltage </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β</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output voltage switches back to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2060" name="AutoShape 12" descr="V_{C}  "/>
          <p:cNvSpPr>
            <a:spLocks noChangeAspect="1" noChangeArrowheads="1"/>
          </p:cNvSpPr>
          <p:nvPr/>
        </p:nvSpPr>
        <p:spPr bwMode="auto">
          <a:xfrm>
            <a:off x="1781175" y="-204788"/>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1" name="AutoShape 13" descr="V_{UT}  "/>
          <p:cNvSpPr>
            <a:spLocks noChangeAspect="1" noChangeArrowheads="1"/>
          </p:cNvSpPr>
          <p:nvPr/>
        </p:nvSpPr>
        <p:spPr bwMode="auto">
          <a:xfrm>
            <a:off x="5962650" y="-204788"/>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2" name="AutoShape 14" descr="+ V_{sat}  "/>
          <p:cNvSpPr>
            <a:spLocks noChangeAspect="1" noChangeArrowheads="1"/>
          </p:cNvSpPr>
          <p:nvPr/>
        </p:nvSpPr>
        <p:spPr bwMode="auto">
          <a:xfrm>
            <a:off x="14995525" y="-204788"/>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3" name="AutoShape 15" descr="-V_{sat}  "/>
          <p:cNvSpPr>
            <a:spLocks noChangeAspect="1" noChangeArrowheads="1"/>
          </p:cNvSpPr>
          <p:nvPr/>
        </p:nvSpPr>
        <p:spPr bwMode="auto">
          <a:xfrm>
            <a:off x="15422563" y="-204788"/>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4" name="AutoShape 16" descr="V_{0}  "/>
          <p:cNvSpPr>
            <a:spLocks noChangeAspect="1" noChangeArrowheads="1"/>
          </p:cNvSpPr>
          <p:nvPr/>
        </p:nvSpPr>
        <p:spPr bwMode="auto">
          <a:xfrm>
            <a:off x="976313" y="84138"/>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5" name="AutoShape 17" descr="-V_{sat}  "/>
          <p:cNvSpPr>
            <a:spLocks noChangeAspect="1" noChangeArrowheads="1"/>
          </p:cNvSpPr>
          <p:nvPr/>
        </p:nvSpPr>
        <p:spPr bwMode="auto">
          <a:xfrm>
            <a:off x="2438400" y="84138"/>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6" name="AutoShape 18" descr="I  "/>
          <p:cNvSpPr>
            <a:spLocks noChangeAspect="1" noChangeArrowheads="1"/>
          </p:cNvSpPr>
          <p:nvPr/>
        </p:nvSpPr>
        <p:spPr bwMode="auto">
          <a:xfrm>
            <a:off x="7599363" y="84138"/>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7" name="AutoShape 19" descr="V_{LT}  "/>
          <p:cNvSpPr>
            <a:spLocks noChangeAspect="1" noChangeArrowheads="1"/>
          </p:cNvSpPr>
          <p:nvPr/>
        </p:nvSpPr>
        <p:spPr bwMode="auto">
          <a:xfrm>
            <a:off x="13717588" y="84138"/>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8" name="AutoShape 20" descr="V_{C}  "/>
          <p:cNvSpPr>
            <a:spLocks noChangeAspect="1" noChangeArrowheads="1"/>
          </p:cNvSpPr>
          <p:nvPr/>
        </p:nvSpPr>
        <p:spPr bwMode="auto">
          <a:xfrm>
            <a:off x="14616113" y="84138"/>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9" name="AutoShape 21" descr="V_{LT}  "/>
          <p:cNvSpPr>
            <a:spLocks noChangeAspect="1" noChangeArrowheads="1"/>
          </p:cNvSpPr>
          <p:nvPr/>
        </p:nvSpPr>
        <p:spPr bwMode="auto">
          <a:xfrm>
            <a:off x="2997200" y="373063"/>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0" name="AutoShape 22" descr="+V_{sat}  "/>
          <p:cNvSpPr>
            <a:spLocks noChangeAspect="1" noChangeArrowheads="1"/>
          </p:cNvSpPr>
          <p:nvPr/>
        </p:nvSpPr>
        <p:spPr bwMode="auto">
          <a:xfrm>
            <a:off x="6650038" y="373063"/>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1039" name="Rectangle 15"/>
          <p:cNvSpPr>
            <a:spLocks noChangeArrowheads="1"/>
          </p:cNvSpPr>
          <p:nvPr/>
        </p:nvSpPr>
        <p:spPr bwMode="auto">
          <a:xfrm>
            <a:off x="0" y="1748879"/>
            <a:ext cx="6629400" cy="3847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Voltage across Capacitor at time  t </a:t>
            </a:r>
            <a:r>
              <a:rPr kumimoji="0" lang="en-US" sz="19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is given by the eqn. as </a:t>
            </a:r>
          </a:p>
        </p:txBody>
      </p:sp>
      <p:sp>
        <p:nvSpPr>
          <p:cNvPr id="1040" name="AutoShape 16" descr="t  "/>
          <p:cNvSpPr>
            <a:spLocks noChangeAspect="1" noChangeArrowheads="1"/>
          </p:cNvSpPr>
          <p:nvPr/>
        </p:nvSpPr>
        <p:spPr bwMode="auto">
          <a:xfrm>
            <a:off x="35210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914400" y="2362200"/>
            <a:ext cx="4897495"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c</a:t>
            </a:r>
            <a:r>
              <a:rPr lang="en-US" sz="2400" dirty="0" smtClean="0">
                <a:latin typeface="Times New Roman" pitchFamily="18" charset="0"/>
                <a:cs typeface="Times New Roman" pitchFamily="18" charset="0"/>
              </a:rPr>
              <a:t>(t)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 + (V</a:t>
            </a:r>
            <a:r>
              <a:rPr lang="en-US" sz="2400" baseline="-25000" dirty="0" smtClean="0">
                <a:latin typeface="Times New Roman" pitchFamily="18" charset="0"/>
                <a:cs typeface="Times New Roman" pitchFamily="18" charset="0"/>
              </a:rPr>
              <a:t>i</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 e</a:t>
            </a:r>
            <a:r>
              <a:rPr lang="en-US" sz="2400" baseline="30000" dirty="0" smtClean="0">
                <a:latin typeface="Times New Roman" pitchFamily="18" charset="0"/>
                <a:cs typeface="Times New Roman" pitchFamily="18" charset="0"/>
              </a:rPr>
              <a:t>(-t/RC)	</a:t>
            </a:r>
            <a:r>
              <a:rPr lang="en-US" sz="2400" dirty="0" smtClean="0">
                <a:latin typeface="Times New Roman" pitchFamily="18" charset="0"/>
                <a:cs typeface="Times New Roman" pitchFamily="18" charset="0"/>
              </a:rPr>
              <a:t> ----(1)</a:t>
            </a:r>
            <a:endParaRPr lang="en-US" sz="2400" baseline="-25000" dirty="0">
              <a:latin typeface="Times New Roman" pitchFamily="18" charset="0"/>
              <a:cs typeface="Times New Roman" pitchFamily="18" charset="0"/>
            </a:endParaRPr>
          </a:p>
        </p:txBody>
      </p:sp>
      <p:sp>
        <p:nvSpPr>
          <p:cNvPr id="24" name="Rectangle 23"/>
          <p:cNvSpPr/>
          <p:nvPr/>
        </p:nvSpPr>
        <p:spPr>
          <a:xfrm>
            <a:off x="76200" y="2971800"/>
            <a:ext cx="3741409" cy="707886"/>
          </a:xfrm>
          <a:prstGeom prst="rect">
            <a:avLst/>
          </a:prstGeom>
        </p:spPr>
        <p:txBody>
          <a:bodyPr wrap="none">
            <a:spAutoFit/>
          </a:bodyPr>
          <a:lstStyle/>
          <a:p>
            <a:r>
              <a:rPr lang="en-US" sz="2000" dirty="0" smtClean="0">
                <a:latin typeface="Times New Roman" pitchFamily="18" charset="0"/>
                <a:cs typeface="Times New Roman" pitchFamily="18" charset="0"/>
              </a:rPr>
              <a:t>Where </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f</a:t>
            </a:r>
            <a:r>
              <a:rPr lang="en-US" sz="2000" dirty="0" smtClean="0">
                <a:latin typeface="Times New Roman" pitchFamily="18" charset="0"/>
                <a:cs typeface="Times New Roman" pitchFamily="18" charset="0"/>
              </a:rPr>
              <a:t>  is Final Value = +</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sat</a:t>
            </a:r>
            <a:endParaRPr lang="en-US" sz="2000" baseline="-25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	V</a:t>
            </a:r>
            <a:r>
              <a:rPr lang="en-US" sz="2000" baseline="-25000" dirty="0" smtClean="0">
                <a:latin typeface="Times New Roman" pitchFamily="18" charset="0"/>
                <a:cs typeface="Times New Roman" pitchFamily="18" charset="0"/>
              </a:rPr>
              <a:t>i</a:t>
            </a:r>
            <a:r>
              <a:rPr lang="en-US" sz="2000" dirty="0" smtClean="0">
                <a:latin typeface="Times New Roman" pitchFamily="18" charset="0"/>
                <a:cs typeface="Times New Roman" pitchFamily="18" charset="0"/>
              </a:rPr>
              <a:t> is Initial Value = -</a:t>
            </a:r>
            <a:r>
              <a:rPr lang="el-GR" sz="2000" dirty="0" smtClean="0">
                <a:latin typeface="Times New Roman" pitchFamily="18" charset="0"/>
                <a:cs typeface="Times New Roman" pitchFamily="18" charset="0"/>
              </a:rPr>
              <a:t>β</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sat</a:t>
            </a:r>
            <a:endParaRPr lang="en-US" sz="2000" dirty="0"/>
          </a:p>
        </p:txBody>
      </p:sp>
      <p:sp>
        <p:nvSpPr>
          <p:cNvPr id="25" name="TextBox 24"/>
          <p:cNvSpPr txBox="1"/>
          <p:nvPr/>
        </p:nvSpPr>
        <p:spPr>
          <a:xfrm>
            <a:off x="1066800" y="3881735"/>
            <a:ext cx="5801588"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c</a:t>
            </a:r>
            <a:r>
              <a:rPr lang="en-US" sz="2400" dirty="0" smtClean="0">
                <a:latin typeface="Times New Roman" pitchFamily="18" charset="0"/>
                <a:cs typeface="Times New Roman" pitchFamily="18" charset="0"/>
              </a:rPr>
              <a:t>(t)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 (-</a:t>
            </a:r>
            <a:r>
              <a:rPr lang="el-GR" sz="2400" dirty="0" smtClean="0">
                <a:latin typeface="Times New Roman" pitchFamily="18" charset="0"/>
                <a:cs typeface="Times New Roman" pitchFamily="18" charset="0"/>
              </a:rPr>
              <a:t>β</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e</a:t>
            </a:r>
            <a:r>
              <a:rPr lang="en-US" sz="2400" baseline="30000" dirty="0" smtClean="0">
                <a:latin typeface="Times New Roman" pitchFamily="18" charset="0"/>
                <a:cs typeface="Times New Roman" pitchFamily="18" charset="0"/>
              </a:rPr>
              <a:t>(-t/RC)	</a:t>
            </a:r>
            <a:r>
              <a:rPr lang="en-US" sz="2400" dirty="0" smtClean="0">
                <a:latin typeface="Times New Roman" pitchFamily="18" charset="0"/>
                <a:cs typeface="Times New Roman" pitchFamily="18" charset="0"/>
              </a:rPr>
              <a:t> ----(2)</a:t>
            </a:r>
          </a:p>
          <a:p>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c</a:t>
            </a:r>
            <a:r>
              <a:rPr lang="en-US" sz="2400" dirty="0" smtClean="0">
                <a:latin typeface="Times New Roman" pitchFamily="18" charset="0"/>
                <a:cs typeface="Times New Roman" pitchFamily="18" charset="0"/>
              </a:rPr>
              <a:t>(t)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(1+</a:t>
            </a:r>
            <a:r>
              <a:rPr lang="el-GR" sz="2400" dirty="0" smtClean="0">
                <a:latin typeface="Times New Roman" pitchFamily="18" charset="0"/>
                <a:cs typeface="Times New Roman" pitchFamily="18" charset="0"/>
              </a:rPr>
              <a:t>β</a:t>
            </a:r>
            <a:r>
              <a:rPr lang="en-US" sz="2400" dirty="0" smtClean="0">
                <a:latin typeface="Times New Roman" pitchFamily="18" charset="0"/>
                <a:cs typeface="Times New Roman" pitchFamily="18" charset="0"/>
              </a:rPr>
              <a:t>) e</a:t>
            </a:r>
            <a:r>
              <a:rPr lang="en-US" sz="2400" baseline="30000" dirty="0" smtClean="0">
                <a:latin typeface="Times New Roman" pitchFamily="18" charset="0"/>
                <a:cs typeface="Times New Roman" pitchFamily="18" charset="0"/>
              </a:rPr>
              <a:t>(-t/RC)	</a:t>
            </a:r>
            <a:r>
              <a:rPr lang="en-US" sz="2400" dirty="0" smtClean="0">
                <a:latin typeface="Times New Roman" pitchFamily="18" charset="0"/>
                <a:cs typeface="Times New Roman" pitchFamily="18" charset="0"/>
              </a:rPr>
              <a:t> ----(3)</a:t>
            </a:r>
          </a:p>
        </p:txBody>
      </p:sp>
      <p:sp>
        <p:nvSpPr>
          <p:cNvPr id="26" name="TextBox 25"/>
          <p:cNvSpPr txBox="1"/>
          <p:nvPr/>
        </p:nvSpPr>
        <p:spPr>
          <a:xfrm>
            <a:off x="381000" y="4800600"/>
            <a:ext cx="6661375" cy="369332"/>
          </a:xfrm>
          <a:prstGeom prst="rect">
            <a:avLst/>
          </a:prstGeom>
          <a:noFill/>
        </p:spPr>
        <p:txBody>
          <a:bodyPr wrap="none" rtlCol="0">
            <a:spAutoFit/>
          </a:bodyPr>
          <a:lstStyle/>
          <a:p>
            <a:r>
              <a:rPr lang="en-US" dirty="0" smtClean="0">
                <a:latin typeface="Times New Roman" pitchFamily="18" charset="0"/>
                <a:cs typeface="Times New Roman" pitchFamily="18" charset="0"/>
              </a:rPr>
              <a:t>At t= T</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then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c</a:t>
            </a:r>
            <a:r>
              <a:rPr lang="en-US" dirty="0" smtClean="0">
                <a:latin typeface="Times New Roman" pitchFamily="18" charset="0"/>
                <a:cs typeface="Times New Roman" pitchFamily="18" charset="0"/>
              </a:rPr>
              <a:t> = +</a:t>
            </a:r>
            <a:r>
              <a:rPr lang="el-GR" dirty="0" smtClean="0">
                <a:latin typeface="Times New Roman" pitchFamily="18" charset="0"/>
                <a:cs typeface="Times New Roman" pitchFamily="18" charset="0"/>
              </a:rPr>
              <a:t>β</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sat</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and  Switching Takes place, therefore,</a:t>
            </a:r>
            <a:endParaRPr lang="en-US" dirty="0">
              <a:latin typeface="Times New Roman" pitchFamily="18" charset="0"/>
              <a:cs typeface="Times New Roman" pitchFamily="18" charset="0"/>
            </a:endParaRPr>
          </a:p>
        </p:txBody>
      </p:sp>
      <p:sp>
        <p:nvSpPr>
          <p:cNvPr id="27" name="Rectangle 26"/>
          <p:cNvSpPr/>
          <p:nvPr/>
        </p:nvSpPr>
        <p:spPr>
          <a:xfrm>
            <a:off x="1600200" y="5638800"/>
            <a:ext cx="6571030"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c</a:t>
            </a:r>
            <a:r>
              <a:rPr lang="en-US" sz="2400" dirty="0" smtClean="0">
                <a:latin typeface="Times New Roman" pitchFamily="18" charset="0"/>
                <a:cs typeface="Times New Roman" pitchFamily="18" charset="0"/>
              </a:rPr>
              <a:t>(T</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a:t>
            </a:r>
            <a:r>
              <a:rPr lang="el-GR" sz="2400" dirty="0" smtClean="0">
                <a:latin typeface="Times New Roman" pitchFamily="18" charset="0"/>
                <a:cs typeface="Times New Roman" pitchFamily="18" charset="0"/>
              </a:rPr>
              <a:t> β</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(1+</a:t>
            </a:r>
            <a:r>
              <a:rPr lang="el-GR" sz="2400" dirty="0" smtClean="0">
                <a:latin typeface="Times New Roman" pitchFamily="18" charset="0"/>
                <a:cs typeface="Times New Roman" pitchFamily="18" charset="0"/>
              </a:rPr>
              <a:t>β</a:t>
            </a:r>
            <a:r>
              <a:rPr lang="en-US" sz="2400" dirty="0" smtClean="0">
                <a:latin typeface="Times New Roman" pitchFamily="18" charset="0"/>
                <a:cs typeface="Times New Roman" pitchFamily="18" charset="0"/>
              </a:rPr>
              <a:t>) e</a:t>
            </a:r>
            <a:r>
              <a:rPr lang="en-US" sz="2400" baseline="30000" dirty="0" smtClean="0">
                <a:latin typeface="Times New Roman" pitchFamily="18" charset="0"/>
                <a:cs typeface="Times New Roman" pitchFamily="18" charset="0"/>
              </a:rPr>
              <a:t>(-T</a:t>
            </a:r>
            <a:r>
              <a:rPr lang="en-US" sz="2400" baseline="-25000" dirty="0" smtClean="0">
                <a:latin typeface="Times New Roman" pitchFamily="18" charset="0"/>
                <a:cs typeface="Times New Roman" pitchFamily="18" charset="0"/>
              </a:rPr>
              <a:t>1</a:t>
            </a:r>
            <a:r>
              <a:rPr lang="en-US" sz="2400" baseline="30000" dirty="0" smtClean="0">
                <a:latin typeface="Times New Roman" pitchFamily="18" charset="0"/>
                <a:cs typeface="Times New Roman" pitchFamily="18" charset="0"/>
              </a:rPr>
              <a:t>/RC)	</a:t>
            </a:r>
            <a:r>
              <a:rPr lang="en-US" sz="2400" dirty="0" smtClean="0">
                <a:latin typeface="Times New Roman" pitchFamily="18" charset="0"/>
                <a:cs typeface="Times New Roman" pitchFamily="18" charset="0"/>
              </a:rPr>
              <a:t> ----(4)</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371600"/>
            <a:ext cx="2339102" cy="369332"/>
          </a:xfrm>
          <a:prstGeom prst="rect">
            <a:avLst/>
          </a:prstGeom>
          <a:noFill/>
        </p:spPr>
        <p:txBody>
          <a:bodyPr wrap="none" rtlCol="0">
            <a:spAutoFit/>
          </a:bodyPr>
          <a:lstStyle/>
          <a:p>
            <a:r>
              <a:rPr lang="en-US" dirty="0" smtClean="0">
                <a:latin typeface="Times New Roman" pitchFamily="18" charset="0"/>
                <a:cs typeface="Times New Roman" pitchFamily="18" charset="0"/>
              </a:rPr>
              <a:t>Solving eqn. (4) gives, </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7" name="Rectangle 6"/>
          <p:cNvSpPr/>
          <p:nvPr/>
        </p:nvSpPr>
        <p:spPr>
          <a:xfrm>
            <a:off x="1600200" y="1838980"/>
            <a:ext cx="5702202" cy="52322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800" b="1" dirty="0" smtClean="0">
                <a:latin typeface="Times New Roman" pitchFamily="18" charset="0"/>
                <a:cs typeface="Times New Roman" pitchFamily="18" charset="0"/>
              </a:rPr>
              <a:t>T</a:t>
            </a:r>
            <a:r>
              <a:rPr lang="en-US" sz="2800" b="1" baseline="-25000" dirty="0" smtClean="0">
                <a:latin typeface="Times New Roman" pitchFamily="18" charset="0"/>
                <a:cs typeface="Times New Roman" pitchFamily="18" charset="0"/>
              </a:rPr>
              <a:t>1</a:t>
            </a:r>
            <a:r>
              <a:rPr lang="en-US" sz="2800" b="1" dirty="0" smtClean="0">
                <a:latin typeface="Times New Roman" pitchFamily="18" charset="0"/>
                <a:cs typeface="Times New Roman" pitchFamily="18" charset="0"/>
              </a:rPr>
              <a:t> =</a:t>
            </a:r>
            <a:r>
              <a:rPr lang="el-GR" sz="2800" b="1"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RC </a:t>
            </a:r>
            <a:r>
              <a:rPr lang="en-US" sz="2800" b="1" dirty="0" err="1" smtClean="0">
                <a:latin typeface="Times New Roman" pitchFamily="18" charset="0"/>
                <a:cs typeface="Times New Roman" pitchFamily="18" charset="0"/>
              </a:rPr>
              <a:t>ln</a:t>
            </a:r>
            <a:r>
              <a:rPr lang="en-US" sz="2800" b="1" dirty="0" smtClean="0">
                <a:latin typeface="Times New Roman" pitchFamily="18" charset="0"/>
                <a:cs typeface="Times New Roman" pitchFamily="18" charset="0"/>
              </a:rPr>
              <a:t> ((1+</a:t>
            </a:r>
            <a:r>
              <a:rPr lang="el-GR" sz="2800" b="1" dirty="0" smtClean="0">
                <a:latin typeface="Times New Roman" pitchFamily="18" charset="0"/>
                <a:cs typeface="Times New Roman" pitchFamily="18" charset="0"/>
              </a:rPr>
              <a:t>β</a:t>
            </a:r>
            <a:r>
              <a:rPr lang="en-US" sz="2800" b="1" dirty="0" smtClean="0">
                <a:latin typeface="Times New Roman" pitchFamily="18" charset="0"/>
                <a:cs typeface="Times New Roman" pitchFamily="18" charset="0"/>
              </a:rPr>
              <a:t>)/(1-</a:t>
            </a:r>
            <a:r>
              <a:rPr lang="el-GR" sz="2800" b="1" dirty="0" smtClean="0">
                <a:latin typeface="Times New Roman" pitchFamily="18" charset="0"/>
                <a:cs typeface="Times New Roman" pitchFamily="18" charset="0"/>
              </a:rPr>
              <a:t>β</a:t>
            </a:r>
            <a:r>
              <a:rPr lang="en-US" sz="2800" b="1" dirty="0" smtClean="0">
                <a:latin typeface="Times New Roman" pitchFamily="18" charset="0"/>
                <a:cs typeface="Times New Roman" pitchFamily="18" charset="0"/>
              </a:rPr>
              <a:t>)) 	----(5)</a:t>
            </a:r>
          </a:p>
        </p:txBody>
      </p:sp>
      <p:sp>
        <p:nvSpPr>
          <p:cNvPr id="8" name="TextBox 7"/>
          <p:cNvSpPr txBox="1"/>
          <p:nvPr/>
        </p:nvSpPr>
        <p:spPr>
          <a:xfrm>
            <a:off x="304800" y="2590800"/>
            <a:ext cx="3775393" cy="369332"/>
          </a:xfrm>
          <a:prstGeom prst="rect">
            <a:avLst/>
          </a:prstGeom>
          <a:noFill/>
        </p:spPr>
        <p:txBody>
          <a:bodyPr wrap="none" rtlCol="0">
            <a:spAutoFit/>
          </a:bodyPr>
          <a:lstStyle/>
          <a:p>
            <a:r>
              <a:rPr lang="en-US" dirty="0" smtClean="0">
                <a:latin typeface="Times New Roman" pitchFamily="18" charset="0"/>
                <a:cs typeface="Times New Roman" pitchFamily="18" charset="0"/>
              </a:rPr>
              <a:t>eqn. (5) for half a cycle, for full cycle, </a:t>
            </a:r>
            <a:endParaRPr lang="en-US" dirty="0">
              <a:latin typeface="Times New Roman" pitchFamily="18" charset="0"/>
              <a:cs typeface="Times New Roman" pitchFamily="18" charset="0"/>
            </a:endParaRPr>
          </a:p>
        </p:txBody>
      </p:sp>
      <p:sp>
        <p:nvSpPr>
          <p:cNvPr id="9" name="Rectangle 8"/>
          <p:cNvSpPr/>
          <p:nvPr/>
        </p:nvSpPr>
        <p:spPr>
          <a:xfrm>
            <a:off x="1752600" y="3046512"/>
            <a:ext cx="6625532" cy="52322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2800" b="1" dirty="0" smtClean="0">
                <a:latin typeface="Times New Roman" pitchFamily="18" charset="0"/>
                <a:cs typeface="Times New Roman" pitchFamily="18" charset="0"/>
              </a:rPr>
              <a:t>T = 2T</a:t>
            </a:r>
            <a:r>
              <a:rPr lang="en-US" sz="2800" b="1" baseline="-25000" dirty="0" smtClean="0">
                <a:latin typeface="Times New Roman" pitchFamily="18" charset="0"/>
                <a:cs typeface="Times New Roman" pitchFamily="18" charset="0"/>
              </a:rPr>
              <a:t>1</a:t>
            </a:r>
            <a:r>
              <a:rPr lang="en-US" sz="2800" b="1" dirty="0" smtClean="0">
                <a:latin typeface="Times New Roman" pitchFamily="18" charset="0"/>
                <a:cs typeface="Times New Roman" pitchFamily="18" charset="0"/>
              </a:rPr>
              <a:t> =</a:t>
            </a:r>
            <a:r>
              <a:rPr lang="el-GR" sz="2800" b="1"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2RC </a:t>
            </a:r>
            <a:r>
              <a:rPr lang="en-US" sz="2800" b="1" dirty="0" err="1" smtClean="0">
                <a:latin typeface="Times New Roman" pitchFamily="18" charset="0"/>
                <a:cs typeface="Times New Roman" pitchFamily="18" charset="0"/>
              </a:rPr>
              <a:t>ln</a:t>
            </a:r>
            <a:r>
              <a:rPr lang="en-US" sz="2800" b="1" dirty="0" smtClean="0">
                <a:latin typeface="Times New Roman" pitchFamily="18" charset="0"/>
                <a:cs typeface="Times New Roman" pitchFamily="18" charset="0"/>
              </a:rPr>
              <a:t> ((1+</a:t>
            </a:r>
            <a:r>
              <a:rPr lang="el-GR" sz="2800" b="1" dirty="0" smtClean="0">
                <a:latin typeface="Times New Roman" pitchFamily="18" charset="0"/>
                <a:cs typeface="Times New Roman" pitchFamily="18" charset="0"/>
              </a:rPr>
              <a:t>β</a:t>
            </a:r>
            <a:r>
              <a:rPr lang="en-US" sz="2800" b="1" dirty="0" smtClean="0">
                <a:latin typeface="Times New Roman" pitchFamily="18" charset="0"/>
                <a:cs typeface="Times New Roman" pitchFamily="18" charset="0"/>
              </a:rPr>
              <a:t>)/(1-</a:t>
            </a:r>
            <a:r>
              <a:rPr lang="el-GR" sz="2800" b="1" dirty="0" smtClean="0">
                <a:latin typeface="Times New Roman" pitchFamily="18" charset="0"/>
                <a:cs typeface="Times New Roman" pitchFamily="18" charset="0"/>
              </a:rPr>
              <a:t>β</a:t>
            </a:r>
            <a:r>
              <a:rPr lang="en-US" sz="2800" b="1" dirty="0" smtClean="0">
                <a:latin typeface="Times New Roman" pitchFamily="18" charset="0"/>
                <a:cs typeface="Times New Roman" pitchFamily="18" charset="0"/>
              </a:rPr>
              <a:t>)) 	----(6)</a:t>
            </a:r>
          </a:p>
        </p:txBody>
      </p:sp>
      <p:sp>
        <p:nvSpPr>
          <p:cNvPr id="10" name="TextBox 9"/>
          <p:cNvSpPr txBox="1"/>
          <p:nvPr/>
        </p:nvSpPr>
        <p:spPr>
          <a:xfrm>
            <a:off x="457200" y="3810000"/>
            <a:ext cx="2324675" cy="369332"/>
          </a:xfrm>
          <a:prstGeom prst="rect">
            <a:avLst/>
          </a:prstGeom>
          <a:noFill/>
        </p:spPr>
        <p:txBody>
          <a:bodyPr wrap="none" rtlCol="0">
            <a:spAutoFit/>
          </a:bodyPr>
          <a:lstStyle/>
          <a:p>
            <a:r>
              <a:rPr lang="en-US" dirty="0" smtClean="0">
                <a:latin typeface="Times New Roman" pitchFamily="18" charset="0"/>
                <a:cs typeface="Times New Roman" pitchFamily="18" charset="0"/>
              </a:rPr>
              <a:t>If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then, </a:t>
            </a:r>
            <a:r>
              <a:rPr lang="el-GR" dirty="0" smtClean="0">
                <a:latin typeface="Times New Roman" pitchFamily="18" charset="0"/>
                <a:cs typeface="Times New Roman" pitchFamily="18" charset="0"/>
              </a:rPr>
              <a:t>β</a:t>
            </a:r>
            <a:r>
              <a:rPr lang="en-US" dirty="0" smtClean="0">
                <a:latin typeface="Times New Roman" pitchFamily="18" charset="0"/>
                <a:cs typeface="Times New Roman" pitchFamily="18" charset="0"/>
              </a:rPr>
              <a:t> = 0.5, </a:t>
            </a:r>
            <a:endParaRPr lang="en-US" baseline="-25000" dirty="0">
              <a:latin typeface="Times New Roman" pitchFamily="18" charset="0"/>
              <a:cs typeface="Times New Roman" pitchFamily="18" charset="0"/>
            </a:endParaRPr>
          </a:p>
        </p:txBody>
      </p:sp>
      <p:sp>
        <p:nvSpPr>
          <p:cNvPr id="11" name="Rectangle 10"/>
          <p:cNvSpPr/>
          <p:nvPr/>
        </p:nvSpPr>
        <p:spPr>
          <a:xfrm>
            <a:off x="1905000" y="4265712"/>
            <a:ext cx="3855543" cy="52322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sz="2800" b="1" dirty="0" smtClean="0">
                <a:latin typeface="Times New Roman" pitchFamily="18" charset="0"/>
                <a:cs typeface="Times New Roman" pitchFamily="18" charset="0"/>
              </a:rPr>
              <a:t>T = 2RC </a:t>
            </a:r>
            <a:r>
              <a:rPr lang="en-US" sz="2800" b="1" dirty="0" err="1" smtClean="0">
                <a:latin typeface="Times New Roman" pitchFamily="18" charset="0"/>
                <a:cs typeface="Times New Roman" pitchFamily="18" charset="0"/>
              </a:rPr>
              <a:t>ln</a:t>
            </a:r>
            <a:r>
              <a:rPr lang="en-US" sz="2800" b="1" dirty="0" smtClean="0">
                <a:latin typeface="Times New Roman" pitchFamily="18" charset="0"/>
                <a:cs typeface="Times New Roman" pitchFamily="18" charset="0"/>
              </a:rPr>
              <a:t> 3	----(7)</a:t>
            </a:r>
          </a:p>
        </p:txBody>
      </p:sp>
      <p:sp>
        <p:nvSpPr>
          <p:cNvPr id="12" name="TextBox 11"/>
          <p:cNvSpPr txBox="1"/>
          <p:nvPr/>
        </p:nvSpPr>
        <p:spPr>
          <a:xfrm>
            <a:off x="609600" y="5105400"/>
            <a:ext cx="1904689" cy="369332"/>
          </a:xfrm>
          <a:prstGeom prst="rect">
            <a:avLst/>
          </a:prstGeom>
          <a:noFill/>
        </p:spPr>
        <p:txBody>
          <a:bodyPr wrap="none" rtlCol="0">
            <a:spAutoFit/>
          </a:bodyPr>
          <a:lstStyle/>
          <a:p>
            <a:r>
              <a:rPr lang="en-US" dirty="0" smtClean="0">
                <a:latin typeface="Times New Roman" pitchFamily="18" charset="0"/>
                <a:cs typeface="Times New Roman" pitchFamily="18" charset="0"/>
              </a:rPr>
              <a:t>If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=1.16R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then,</a:t>
            </a:r>
            <a:endParaRPr lang="en-US" baseline="-25000" dirty="0">
              <a:latin typeface="Times New Roman" pitchFamily="18" charset="0"/>
              <a:cs typeface="Times New Roman" pitchFamily="18" charset="0"/>
            </a:endParaRPr>
          </a:p>
        </p:txBody>
      </p:sp>
      <p:sp>
        <p:nvSpPr>
          <p:cNvPr id="13" name="Rectangle 12"/>
          <p:cNvSpPr/>
          <p:nvPr/>
        </p:nvSpPr>
        <p:spPr>
          <a:xfrm>
            <a:off x="2057400" y="5637312"/>
            <a:ext cx="2932213" cy="52322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sz="2800" b="1" dirty="0" smtClean="0">
                <a:latin typeface="Times New Roman" pitchFamily="18" charset="0"/>
                <a:cs typeface="Times New Roman" pitchFamily="18" charset="0"/>
              </a:rPr>
              <a:t>T = 2RC 	----(8)</a:t>
            </a:r>
          </a:p>
        </p:txBody>
      </p:sp>
      <p:sp>
        <p:nvSpPr>
          <p:cNvPr id="14" name="Rectangle 13"/>
          <p:cNvSpPr/>
          <p:nvPr/>
        </p:nvSpPr>
        <p:spPr>
          <a:xfrm>
            <a:off x="5297387" y="5638800"/>
            <a:ext cx="2932213" cy="52322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sz="2800" b="1" dirty="0" smtClean="0">
                <a:latin typeface="Times New Roman" pitchFamily="18" charset="0"/>
                <a:cs typeface="Times New Roman" pitchFamily="18" charset="0"/>
              </a:rPr>
              <a:t>f = 1/2RC 	----(9)</a:t>
            </a:r>
          </a:p>
        </p:txBody>
      </p:sp>
      <p:sp>
        <p:nvSpPr>
          <p:cNvPr id="15" name="Rectangle 14"/>
          <p:cNvSpPr/>
          <p:nvPr/>
        </p:nvSpPr>
        <p:spPr>
          <a:xfrm>
            <a:off x="4001987" y="6334780"/>
            <a:ext cx="2797561"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2000" b="1" dirty="0" err="1" smtClean="0">
                <a:latin typeface="Times New Roman" pitchFamily="18" charset="0"/>
                <a:cs typeface="Times New Roman" pitchFamily="18" charset="0"/>
              </a:rPr>
              <a:t>V</a:t>
            </a:r>
            <a:r>
              <a:rPr lang="en-US" sz="2000" b="1" baseline="-25000" dirty="0" err="1" smtClean="0">
                <a:latin typeface="Times New Roman" pitchFamily="18" charset="0"/>
                <a:cs typeface="Times New Roman" pitchFamily="18" charset="0"/>
              </a:rPr>
              <a:t>pp</a:t>
            </a:r>
            <a:r>
              <a:rPr lang="en-US" sz="2000" b="1" dirty="0" smtClean="0">
                <a:latin typeface="Times New Roman" pitchFamily="18" charset="0"/>
                <a:cs typeface="Times New Roman" pitchFamily="18" charset="0"/>
              </a:rPr>
              <a:t> = 2V</a:t>
            </a:r>
            <a:r>
              <a:rPr lang="en-US" sz="2000" b="1" baseline="-25000" dirty="0" smtClean="0">
                <a:latin typeface="Times New Roman" pitchFamily="18" charset="0"/>
                <a:cs typeface="Times New Roman" pitchFamily="18" charset="0"/>
              </a:rPr>
              <a:t>sat</a:t>
            </a:r>
            <a:r>
              <a:rPr lang="en-US" sz="2000" b="1" dirty="0" smtClean="0">
                <a:latin typeface="Times New Roman" pitchFamily="18" charset="0"/>
                <a:cs typeface="Times New Roman" pitchFamily="18" charset="0"/>
              </a:rPr>
              <a:t> 	----(10)</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AutoShape 2" descr="Square Wave Generator using Op-Am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1203" name="Picture 3"/>
          <p:cNvPicPr>
            <a:picLocks noChangeAspect="1" noChangeArrowheads="1"/>
          </p:cNvPicPr>
          <p:nvPr/>
        </p:nvPicPr>
        <p:blipFill>
          <a:blip r:embed="rId2" cstate="print"/>
          <a:srcRect b="9062"/>
          <a:stretch>
            <a:fillRect/>
          </a:stretch>
        </p:blipFill>
        <p:spPr bwMode="auto">
          <a:xfrm>
            <a:off x="-85725" y="1652588"/>
            <a:ext cx="7019925" cy="4062412"/>
          </a:xfrm>
          <a:prstGeom prst="rect">
            <a:avLst/>
          </a:prstGeom>
          <a:ln>
            <a:noFill/>
          </a:ln>
          <a:effectLst>
            <a:outerShdw blurRad="292100" dist="139700" dir="2700000" algn="tl" rotWithShape="0">
              <a:srgbClr val="333333">
                <a:alpha val="65000"/>
              </a:srgbClr>
            </a:outerShdw>
          </a:effectLst>
        </p:spPr>
      </p:pic>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7" name="Rectangle 6"/>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51204" name="Picture 4"/>
          <p:cNvPicPr>
            <a:picLocks noChangeAspect="1" noChangeArrowheads="1"/>
          </p:cNvPicPr>
          <p:nvPr/>
        </p:nvPicPr>
        <p:blipFill>
          <a:blip r:embed="rId3" cstate="print"/>
          <a:srcRect/>
          <a:stretch>
            <a:fillRect/>
          </a:stretch>
        </p:blipFill>
        <p:spPr bwMode="auto">
          <a:xfrm>
            <a:off x="2209800" y="5562600"/>
            <a:ext cx="4560565" cy="500062"/>
          </a:xfrm>
          <a:prstGeom prst="rect">
            <a:avLst/>
          </a:prstGeom>
          <a:ln>
            <a:noFill/>
          </a:ln>
          <a:effectLst>
            <a:outerShdw blurRad="292100" dist="139700" dir="2700000" algn="tl" rotWithShape="0">
              <a:srgbClr val="333333">
                <a:alpha val="65000"/>
              </a:srgbClr>
            </a:outerShdw>
          </a:effectLst>
        </p:spPr>
      </p:pic>
      <p:pic>
        <p:nvPicPr>
          <p:cNvPr id="51205" name="Picture 5"/>
          <p:cNvPicPr>
            <a:picLocks noChangeAspect="1" noChangeArrowheads="1"/>
          </p:cNvPicPr>
          <p:nvPr/>
        </p:nvPicPr>
        <p:blipFill>
          <a:blip r:embed="rId4" cstate="print"/>
          <a:srcRect/>
          <a:stretch>
            <a:fillRect/>
          </a:stretch>
        </p:blipFill>
        <p:spPr bwMode="auto">
          <a:xfrm>
            <a:off x="3657600" y="6161199"/>
            <a:ext cx="1590675" cy="582501"/>
          </a:xfrm>
          <a:prstGeom prst="rect">
            <a:avLst/>
          </a:prstGeom>
          <a:ln>
            <a:noFill/>
          </a:ln>
          <a:effectLst>
            <a:outerShdw blurRad="292100" dist="139700" dir="2700000" algn="tl" rotWithShape="0">
              <a:srgbClr val="333333">
                <a:alpha val="65000"/>
              </a:srgbClr>
            </a:outerShdw>
          </a:effectLst>
        </p:spPr>
      </p:pic>
      <p:pic>
        <p:nvPicPr>
          <p:cNvPr id="51206" name="Picture 6"/>
          <p:cNvPicPr>
            <a:picLocks noChangeAspect="1" noChangeArrowheads="1"/>
          </p:cNvPicPr>
          <p:nvPr/>
        </p:nvPicPr>
        <p:blipFill>
          <a:blip r:embed="rId5" cstate="print"/>
          <a:srcRect/>
          <a:stretch>
            <a:fillRect/>
          </a:stretch>
        </p:blipFill>
        <p:spPr bwMode="auto">
          <a:xfrm>
            <a:off x="7029450" y="1996634"/>
            <a:ext cx="1962150" cy="222294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5" name="Rectangle 4"/>
          <p:cNvSpPr/>
          <p:nvPr/>
        </p:nvSpPr>
        <p:spPr>
          <a:xfrm>
            <a:off x="0" y="914400"/>
            <a:ext cx="181556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1066801" y="1657349"/>
            <a:ext cx="6985820" cy="489402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524000" y="1504950"/>
            <a:ext cx="6663418" cy="4743450"/>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6" name="Rectangle 5"/>
          <p:cNvSpPr/>
          <p:nvPr/>
        </p:nvSpPr>
        <p:spPr>
          <a:xfrm>
            <a:off x="0" y="914400"/>
            <a:ext cx="208493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Output Waveforms</a:t>
            </a:r>
            <a:endParaRPr lang="en-US" b="1" dirty="0">
              <a:latin typeface="Times New Roman" pitchFamily="18" charset="0"/>
              <a:cs typeface="Times New Roman" pitchFamily="18"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7" name="Rectangle 6"/>
          <p:cNvSpPr/>
          <p:nvPr/>
        </p:nvSpPr>
        <p:spPr>
          <a:xfrm>
            <a:off x="0" y="914400"/>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8" name="Rectangle 7"/>
          <p:cNvSpPr/>
          <p:nvPr/>
        </p:nvSpPr>
        <p:spPr>
          <a:xfrm>
            <a:off x="990600" y="1981200"/>
            <a:ext cx="4634602" cy="1200329"/>
          </a:xfrm>
          <a:prstGeom prst="rect">
            <a:avLst/>
          </a:prstGeom>
          <a:solidFill>
            <a:schemeClr val="accent2">
              <a:lumMod val="20000"/>
              <a:lumOff val="80000"/>
            </a:schemeClr>
          </a:solidFill>
          <a:ln>
            <a:solidFill>
              <a:schemeClr val="accent1"/>
            </a:solidFill>
          </a:ln>
        </p:spPr>
        <p:txBody>
          <a:bodyPr wrap="none">
            <a:spAutoFit/>
          </a:bodyPr>
          <a:lstStyle/>
          <a:p>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monostable multivibrator</a:t>
            </a:r>
            <a:r>
              <a:rPr lang="en-US" dirty="0" smtClean="0">
                <a:latin typeface="Times New Roman" pitchFamily="18" charset="0"/>
                <a:cs typeface="Times New Roman" pitchFamily="18" charset="0"/>
              </a:rPr>
              <a:t> is also called as</a:t>
            </a:r>
          </a:p>
          <a:p>
            <a:pPr marL="1257300" lvl="2" indent="-342900">
              <a:buFont typeface="+mj-lt"/>
              <a:buAutoNum type="arabicPeriod"/>
            </a:pPr>
            <a:r>
              <a:rPr lang="en-US" b="1" dirty="0" smtClean="0">
                <a:latin typeface="Times New Roman" pitchFamily="18" charset="0"/>
                <a:cs typeface="Times New Roman" pitchFamily="18" charset="0"/>
              </a:rPr>
              <a:t> One-shot multivibrator</a:t>
            </a:r>
          </a:p>
          <a:p>
            <a:pPr marL="1257300" lvl="2" indent="-342900">
              <a:buFont typeface="+mj-lt"/>
              <a:buAutoNum type="arabicPeriod"/>
            </a:pPr>
            <a:r>
              <a:rPr lang="en-US" b="1" dirty="0" smtClean="0">
                <a:latin typeface="Times New Roman" pitchFamily="18" charset="0"/>
                <a:cs typeface="Times New Roman" pitchFamily="18" charset="0"/>
              </a:rPr>
              <a:t>Time delay circuit</a:t>
            </a:r>
          </a:p>
          <a:p>
            <a:pPr marL="1257300" lvl="2" indent="-342900">
              <a:buFont typeface="+mj-lt"/>
              <a:buAutoNum type="arabicPeriod"/>
            </a:pPr>
            <a:r>
              <a:rPr lang="en-US" b="1" dirty="0" smtClean="0">
                <a:latin typeface="Times New Roman" pitchFamily="18" charset="0"/>
                <a:cs typeface="Times New Roman" pitchFamily="18" charset="0"/>
              </a:rPr>
              <a:t>Gating Circuit</a:t>
            </a:r>
            <a:endParaRPr lang="en-US" dirty="0">
              <a:latin typeface="Times New Roman" pitchFamily="18" charset="0"/>
              <a:cs typeface="Times New Roman" pitchFamily="18" charset="0"/>
            </a:endParaRPr>
          </a:p>
        </p:txBody>
      </p:sp>
      <p:sp>
        <p:nvSpPr>
          <p:cNvPr id="9" name="Rectangle 8"/>
          <p:cNvSpPr/>
          <p:nvPr/>
        </p:nvSpPr>
        <p:spPr>
          <a:xfrm>
            <a:off x="304800" y="3378875"/>
            <a:ext cx="8382000" cy="2308324"/>
          </a:xfrm>
          <a:prstGeom prst="rect">
            <a:avLst/>
          </a:prstGeom>
          <a:solidFill>
            <a:schemeClr val="accent3">
              <a:lumMod val="40000"/>
              <a:lumOff val="60000"/>
            </a:schemeClr>
          </a:solidFill>
          <a:ln>
            <a:solidFill>
              <a:schemeClr val="accent1"/>
            </a:solidFill>
          </a:ln>
        </p:spPr>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The circuit produces a single pulse of specified duration in response to each </a:t>
            </a:r>
            <a:r>
              <a:rPr lang="en-US" b="1" dirty="0" smtClean="0">
                <a:latin typeface="Times New Roman" pitchFamily="18" charset="0"/>
                <a:cs typeface="Times New Roman" pitchFamily="18" charset="0"/>
              </a:rPr>
              <a:t>external trigger</a:t>
            </a:r>
            <a:r>
              <a:rPr lang="en-US" dirty="0" smtClean="0">
                <a:latin typeface="Times New Roman" pitchFamily="18" charset="0"/>
                <a:cs typeface="Times New Roman" pitchFamily="18" charset="0"/>
              </a:rPr>
              <a:t> signal. For such a circuit, only one </a:t>
            </a:r>
            <a:r>
              <a:rPr lang="en-US" b="1" dirty="0" smtClean="0">
                <a:latin typeface="Times New Roman" pitchFamily="18" charset="0"/>
                <a:cs typeface="Times New Roman" pitchFamily="18" charset="0"/>
              </a:rPr>
              <a:t>stable state</a:t>
            </a:r>
            <a:r>
              <a:rPr lang="en-US" dirty="0" smtClean="0">
                <a:latin typeface="Times New Roman" pitchFamily="18" charset="0"/>
                <a:cs typeface="Times New Roman" pitchFamily="18" charset="0"/>
              </a:rPr>
              <a:t> exists. </a:t>
            </a:r>
          </a:p>
          <a:p>
            <a:pPr marL="465138" indent="-465138" algn="just">
              <a:buFont typeface="Wingdings" pitchFamily="2" charset="2"/>
              <a:buChar char="Ø"/>
            </a:pPr>
            <a:r>
              <a:rPr lang="en-US" dirty="0" smtClean="0">
                <a:latin typeface="Times New Roman" pitchFamily="18" charset="0"/>
                <a:cs typeface="Times New Roman" pitchFamily="18" charset="0"/>
              </a:rPr>
              <a:t>When an external trigger is applied, the output changes its state. The new state is called as </a:t>
            </a:r>
            <a:r>
              <a:rPr lang="en-US" b="1" dirty="0" smtClean="0">
                <a:latin typeface="Times New Roman" pitchFamily="18" charset="0"/>
                <a:cs typeface="Times New Roman" pitchFamily="18" charset="0"/>
              </a:rPr>
              <a:t>a quasi-stable state</a:t>
            </a:r>
            <a:r>
              <a:rPr lang="en-US" dirty="0" smtClean="0">
                <a:latin typeface="Times New Roman" pitchFamily="18" charset="0"/>
                <a:cs typeface="Times New Roman" pitchFamily="18" charset="0"/>
              </a:rPr>
              <a:t>. The circuit remains in this state for a fixed interval of time. After some time it returns back to its original stable state. </a:t>
            </a:r>
          </a:p>
          <a:p>
            <a:pPr marL="465138" indent="-465138" algn="just">
              <a:buFont typeface="Wingdings" pitchFamily="2" charset="2"/>
              <a:buChar char="Ø"/>
            </a:pPr>
            <a:r>
              <a:rPr lang="en-US" dirty="0" smtClean="0">
                <a:latin typeface="Times New Roman" pitchFamily="18" charset="0"/>
                <a:cs typeface="Times New Roman" pitchFamily="18" charset="0"/>
              </a:rPr>
              <a:t>In fact, an internal trigger signal is generated which drives the circuit back to its original stable state. Usually, the</a:t>
            </a:r>
            <a:r>
              <a:rPr lang="en-US" b="1" dirty="0" smtClean="0">
                <a:latin typeface="Times New Roman" pitchFamily="18" charset="0"/>
                <a:cs typeface="Times New Roman" pitchFamily="18" charset="0"/>
              </a:rPr>
              <a:t> charging and discharging of a capacitor</a:t>
            </a:r>
            <a:r>
              <a:rPr lang="en-US" dirty="0" smtClean="0">
                <a:latin typeface="Times New Roman" pitchFamily="18" charset="0"/>
                <a:cs typeface="Times New Roman" pitchFamily="18" charset="0"/>
              </a:rPr>
              <a:t> provide this internal trigger signal.</a:t>
            </a:r>
            <a:endParaRPr lang="en-US" dirty="0">
              <a:latin typeface="Times New Roman" pitchFamily="18" charset="0"/>
              <a:cs typeface="Times New Roman" pitchFamily="18"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5" name="Rectangle 4"/>
          <p:cNvSpPr/>
          <p:nvPr/>
        </p:nvSpPr>
        <p:spPr>
          <a:xfrm>
            <a:off x="0" y="914400"/>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5121" name="Rectangle 1"/>
          <p:cNvSpPr>
            <a:spLocks noChangeArrowheads="1"/>
          </p:cNvSpPr>
          <p:nvPr/>
        </p:nvSpPr>
        <p:spPr bwMode="auto">
          <a:xfrm>
            <a:off x="0" y="1676400"/>
            <a:ext cx="9144000" cy="1323439"/>
          </a:xfrm>
          <a:prstGeom prst="rect">
            <a:avLst/>
          </a:prstGeom>
          <a:solidFill>
            <a:schemeClr val="accent6">
              <a:lumMod val="40000"/>
              <a:lumOff val="60000"/>
            </a:schemeClr>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465138" marR="0" lvl="0" indent="-465138"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The diode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D</a:t>
            </a:r>
            <a:r>
              <a:rPr kumimoji="0" lang="en-US" sz="2000" b="1" i="0" u="none" strike="noStrike" cap="none" normalizeH="0" baseline="-25000" dirty="0" smtClean="0">
                <a:ln>
                  <a:noFill/>
                </a:ln>
                <a:solidFill>
                  <a:schemeClr val="tx1"/>
                </a:solidFill>
                <a:effectLst/>
                <a:latin typeface="Times New Roman" pitchFamily="18" charset="0"/>
                <a:cs typeface="Times New Roman" pitchFamily="18" charset="0"/>
              </a:rPr>
              <a:t>1</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connected across the capacitor is called clamping diode. It clamps the capacitor voltage to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0.7V </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when the output is at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1" i="0"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sz="2000" b="1" i="0"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p>
          <a:p>
            <a:pPr marL="465138" lvl="0" indent="-465138" algn="just" eaLnBrk="0" fontAlgn="base" hangingPunct="0">
              <a:spcBef>
                <a:spcPct val="0"/>
              </a:spcBef>
              <a:spcAft>
                <a:spcPct val="0"/>
              </a:spcAft>
              <a:buFont typeface="Wingdings" pitchFamily="2" charset="2"/>
              <a:buChar char="Ø"/>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A negative triggering pulse is applied to the Non-inverting terminal of Op-amp through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RC differentiator </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circuit</a:t>
            </a:r>
            <a:r>
              <a:rPr kumimoji="0" lang="en-US" sz="2000"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and diode </a:t>
            </a:r>
            <a:r>
              <a:rPr lang="en-US" sz="2000" b="1" dirty="0" smtClean="0">
                <a:latin typeface="Times New Roman" pitchFamily="18" charset="0"/>
                <a:cs typeface="Times New Roman" pitchFamily="18" charset="0"/>
              </a:rPr>
              <a:t>D</a:t>
            </a:r>
            <a:r>
              <a:rPr lang="en-US" sz="2000" b="1" baseline="-25000" dirty="0" smtClean="0">
                <a:latin typeface="Times New Roman" pitchFamily="18" charset="0"/>
                <a:cs typeface="Times New Roman" pitchFamily="18" charset="0"/>
              </a:rPr>
              <a:t>2</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
        <p:nvSpPr>
          <p:cNvPr id="5126" name="Rectangle 6"/>
          <p:cNvSpPr>
            <a:spLocks noChangeArrowheads="1"/>
          </p:cNvSpPr>
          <p:nvPr/>
        </p:nvSpPr>
        <p:spPr bwMode="auto">
          <a:xfrm>
            <a:off x="0" y="3503713"/>
            <a:ext cx="9144000" cy="2246769"/>
          </a:xfrm>
          <a:prstGeom prst="rect">
            <a:avLst/>
          </a:prstGeom>
          <a:solidFill>
            <a:schemeClr val="accent3">
              <a:lumMod val="60000"/>
              <a:lumOff val="40000"/>
            </a:schemeClr>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400050" lvl="0" indent="-400050" algn="just" fontAlgn="base">
              <a:spcBef>
                <a:spcPct val="0"/>
              </a:spcBef>
              <a:spcAft>
                <a:spcPct val="0"/>
              </a:spcAft>
              <a:buFont typeface="+mj-lt"/>
              <a:buAutoNum type="romanLcPeriod"/>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To understand the operation of the circuit, let us assume that the output V</a:t>
            </a:r>
            <a:r>
              <a:rPr kumimoji="0" lang="en-US" sz="2000" b="0" i="0" u="none" strike="noStrike" cap="none" normalizeH="0" baseline="-25000" dirty="0" smtClean="0">
                <a:ln>
                  <a:noFill/>
                </a:ln>
                <a:solidFill>
                  <a:schemeClr val="tx1"/>
                </a:solidFill>
                <a:effectLst/>
                <a:latin typeface="Times New Roman" pitchFamily="18" charset="0"/>
                <a:cs typeface="Times New Roman" pitchFamily="18" charset="0"/>
              </a:rPr>
              <a:t>0</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is at </a:t>
            </a:r>
            <a:r>
              <a:rPr lang="en-US" sz="2000" b="1" dirty="0" smtClean="0">
                <a:latin typeface="Times New Roman" pitchFamily="18" charset="0"/>
                <a:cs typeface="Times New Roman" pitchFamily="18" charset="0"/>
              </a:rPr>
              <a:t>+</a:t>
            </a:r>
            <a:r>
              <a:rPr lang="en-US" sz="2000" b="1" dirty="0" err="1" smtClean="0">
                <a:latin typeface="Times New Roman" pitchFamily="18" charset="0"/>
                <a:cs typeface="Times New Roman" pitchFamily="18" charset="0"/>
              </a:rPr>
              <a:t>V</a:t>
            </a:r>
            <a:r>
              <a:rPr lang="en-US" sz="2000" b="1" baseline="-25000" dirty="0" err="1" smtClean="0">
                <a:latin typeface="Times New Roman" pitchFamily="18" charset="0"/>
                <a:cs typeface="Times New Roman" pitchFamily="18" charset="0"/>
              </a:rPr>
              <a:t>sat</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i.e. in its stable state.</a:t>
            </a:r>
          </a:p>
          <a:p>
            <a:pPr marL="400050" lvl="0" indent="-400050" algn="just" eaLnBrk="0" fontAlgn="base" hangingPunct="0">
              <a:spcBef>
                <a:spcPct val="0"/>
              </a:spcBef>
              <a:spcAft>
                <a:spcPct val="0"/>
              </a:spcAft>
              <a:buFont typeface="+mj-lt"/>
              <a:buAutoNum type="romanLcPeriod"/>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The diode</a:t>
            </a:r>
            <a:r>
              <a:rPr kumimoji="0" lang="en-US" sz="2000" b="0" i="0" u="none" strike="noStrike" cap="none" normalizeH="0" dirty="0" smtClean="0">
                <a:ln>
                  <a:noFill/>
                </a:ln>
                <a:solidFill>
                  <a:schemeClr val="tx1"/>
                </a:solidFill>
                <a:effectLst/>
                <a:latin typeface="Times New Roman" pitchFamily="18" charset="0"/>
                <a:cs typeface="Times New Roman" pitchFamily="18" charset="0"/>
              </a:rPr>
              <a:t> </a:t>
            </a:r>
            <a:r>
              <a:rPr lang="en-US" sz="2000" b="1" dirty="0" smtClean="0">
                <a:latin typeface="Times New Roman" pitchFamily="18" charset="0"/>
                <a:cs typeface="Times New Roman" pitchFamily="18" charset="0"/>
              </a:rPr>
              <a:t>D</a:t>
            </a:r>
            <a:r>
              <a:rPr lang="en-US" sz="2000" b="1"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(Connected across Capacitor) conducts and the voltage across the capacitor C =&gt;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sz="2000" b="1" i="0" u="none" strike="noStrike" cap="none" normalizeH="0" baseline="-25000" dirty="0" smtClean="0">
                <a:ln>
                  <a:noFill/>
                </a:ln>
                <a:solidFill>
                  <a:schemeClr val="tx1"/>
                </a:solidFill>
                <a:effectLst/>
                <a:latin typeface="Times New Roman" pitchFamily="18" charset="0"/>
                <a:cs typeface="Times New Roman" pitchFamily="18" charset="0"/>
              </a:rPr>
              <a:t>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gets clamped to </a:t>
            </a:r>
            <a:r>
              <a:rPr lang="en-US" sz="2000" b="1" dirty="0" smtClean="0">
                <a:latin typeface="Times New Roman" pitchFamily="18" charset="0"/>
                <a:cs typeface="Times New Roman" pitchFamily="18" charset="0"/>
              </a:rPr>
              <a:t>0.7V</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Volts.</a:t>
            </a:r>
          </a:p>
          <a:p>
            <a:pPr marL="400050" lvl="0" indent="-400050" algn="just" eaLnBrk="0" fontAlgn="base" hangingPunct="0">
              <a:spcBef>
                <a:spcPct val="0"/>
              </a:spcBef>
              <a:spcAft>
                <a:spcPct val="0"/>
              </a:spcAft>
              <a:buFont typeface="+mj-lt"/>
              <a:buAutoNum type="romanLcPeriod"/>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The voltage at the non-inverting terminal is controlled by voltage divider circuit of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sz="2000" b="1" i="0" u="none" strike="noStrike" cap="none" normalizeH="0" baseline="-25000" dirty="0" smtClean="0">
                <a:ln>
                  <a:noFill/>
                </a:ln>
                <a:solidFill>
                  <a:schemeClr val="tx1"/>
                </a:solidFill>
                <a:effectLst/>
                <a:latin typeface="Times New Roman" pitchFamily="18" charset="0"/>
                <a:cs typeface="Times New Roman" pitchFamily="18" charset="0"/>
              </a:rPr>
              <a:t>1</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and </a:t>
            </a:r>
            <a:r>
              <a:rPr lang="en-US" sz="2000" b="1" dirty="0" smtClean="0">
                <a:latin typeface="Times New Roman" pitchFamily="18" charset="0"/>
                <a:cs typeface="Times New Roman" pitchFamily="18" charset="0"/>
              </a:rPr>
              <a:t>R</a:t>
            </a:r>
            <a:r>
              <a:rPr lang="en-US" sz="2000" b="1" baseline="-25000" dirty="0" smtClean="0">
                <a:latin typeface="Times New Roman" pitchFamily="18" charset="0"/>
                <a:cs typeface="Times New Roman" pitchFamily="18" charset="0"/>
              </a:rPr>
              <a:t>2.</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lvl="0" algn="just" eaLnBrk="0" fontAlgn="base" hangingPunct="0">
              <a:spcBef>
                <a:spcPct val="0"/>
              </a:spcBef>
              <a:spcAft>
                <a:spcPct val="0"/>
              </a:spcAf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Voltage at non-inverting terminal   (V</a:t>
            </a:r>
            <a:r>
              <a:rPr kumimoji="0" lang="en-US" sz="2000" b="0" i="0" u="none" strike="noStrike" cap="none" normalizeH="0" baseline="-25000" dirty="0" smtClean="0">
                <a:ln>
                  <a:noFill/>
                </a:ln>
                <a:solidFill>
                  <a:schemeClr val="tx1"/>
                </a:solidFill>
                <a:effectLst/>
                <a:latin typeface="Times New Roman" pitchFamily="18" charset="0"/>
                <a:cs typeface="Times New Roman" pitchFamily="18" charset="0"/>
              </a:rPr>
              <a:t>2</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 </a:t>
            </a:r>
            <a:r>
              <a:rPr kumimoji="0" lang="el-GR" sz="2000" b="1" i="0" u="none" strike="noStrike" cap="none" normalizeH="0" baseline="0" dirty="0" smtClean="0">
                <a:ln>
                  <a:noFill/>
                </a:ln>
                <a:solidFill>
                  <a:schemeClr val="tx1"/>
                </a:solidFill>
                <a:effectLst/>
                <a:latin typeface="Times New Roman" pitchFamily="18" charset="0"/>
                <a:cs typeface="Times New Roman" pitchFamily="18" charset="0"/>
              </a:rPr>
              <a:t>β</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sz="2000" b="1" i="0" u="none" strike="noStrike" cap="none" normalizeH="0" baseline="-25000" dirty="0" smtClean="0">
                <a:ln>
                  <a:noFill/>
                </a:ln>
                <a:solidFill>
                  <a:schemeClr val="tx1"/>
                </a:solidFill>
                <a:effectLst/>
                <a:latin typeface="Times New Roman" pitchFamily="18" charset="0"/>
                <a:cs typeface="Times New Roman" pitchFamily="18" charset="0"/>
              </a:rPr>
              <a:t>0</a:t>
            </a:r>
            <a:r>
              <a:rPr lang="el-GR"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r>
              <a:rPr lang="el-GR" sz="2000" dirty="0" smtClean="0">
                <a:latin typeface="Times New Roman" pitchFamily="18" charset="0"/>
                <a:cs typeface="Times New Roman" pitchFamily="18" charset="0"/>
              </a:rPr>
              <a:t>β</a:t>
            </a:r>
            <a:r>
              <a:rPr lang="en-US" sz="2000" dirty="0" smtClean="0">
                <a:latin typeface="Times New Roman" pitchFamily="18" charset="0"/>
                <a:cs typeface="Times New Roman" pitchFamily="18" charset="0"/>
              </a:rPr>
              <a:t>= (R</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a:t>
            </a:r>
            <a:endParaRPr kumimoji="0" lang="en-US" sz="2000" b="0" i="0" u="none" strike="noStrike" cap="none" normalizeH="0" baseline="-25000" dirty="0" smtClean="0">
              <a:ln>
                <a:noFill/>
              </a:ln>
              <a:solidFill>
                <a:schemeClr val="tx1"/>
              </a:solidFill>
              <a:effectLst/>
              <a:latin typeface="Times New Roman" pitchFamily="18" charset="0"/>
              <a:cs typeface="Times New Roman" pitchFamily="18" charset="0"/>
            </a:endParaRPr>
          </a:p>
        </p:txBody>
      </p:sp>
      <p:pic>
        <p:nvPicPr>
          <p:cNvPr id="5129" name="Picture 9" descr="\displaystyle D_1  "/>
          <p:cNvPicPr>
            <a:picLocks noChangeAspect="1" noChangeArrowheads="1"/>
          </p:cNvPicPr>
          <p:nvPr/>
        </p:nvPicPr>
        <p:blipFill>
          <a:blip r:embed="rId2" cstate="print"/>
          <a:srcRect/>
          <a:stretch>
            <a:fillRect/>
          </a:stretch>
        </p:blipFill>
        <p:spPr bwMode="auto">
          <a:xfrm>
            <a:off x="-4602163" y="-228600"/>
            <a:ext cx="238125" cy="209550"/>
          </a:xfrm>
          <a:prstGeom prst="rect">
            <a:avLst/>
          </a:prstGeom>
          <a:noFill/>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6" name="Rectangle 5"/>
          <p:cNvSpPr/>
          <p:nvPr/>
        </p:nvSpPr>
        <p:spPr>
          <a:xfrm>
            <a:off x="0" y="914400"/>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4097" name="Rectangle 1"/>
          <p:cNvSpPr>
            <a:spLocks noChangeArrowheads="1"/>
          </p:cNvSpPr>
          <p:nvPr/>
        </p:nvSpPr>
        <p:spPr bwMode="auto">
          <a:xfrm>
            <a:off x="0" y="1560016"/>
            <a:ext cx="9144000" cy="4154984"/>
          </a:xfrm>
          <a:prstGeom prst="rect">
            <a:avLst/>
          </a:prstGeom>
          <a:solidFill>
            <a:schemeClr val="accent6">
              <a:lumMod val="40000"/>
              <a:lumOff val="60000"/>
            </a:schemeClr>
          </a:solid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400050" lvl="0" indent="-400050" algn="just" fontAlgn="base">
              <a:spcBef>
                <a:spcPct val="0"/>
              </a:spcBef>
              <a:spcAft>
                <a:spcPct val="0"/>
              </a:spcAft>
              <a:buFont typeface="+mj-lt"/>
              <a:buAutoNum type="romanLcPeriod" startAt="4"/>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If </a:t>
            </a: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sz="2400" b="1" i="0" u="none" strike="noStrike" cap="none" normalizeH="0" baseline="-25000" dirty="0" smtClean="0">
                <a:ln>
                  <a:noFill/>
                </a:ln>
                <a:solidFill>
                  <a:schemeClr val="tx1"/>
                </a:solidFill>
                <a:effectLst/>
                <a:latin typeface="Times New Roman" pitchFamily="18" charset="0"/>
                <a:cs typeface="Times New Roman" pitchFamily="18" charset="0"/>
              </a:rPr>
              <a:t>1</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 negative trigger of amplitude</a:t>
            </a:r>
            <a:r>
              <a:rPr lang="en-US" sz="2400" b="1" dirty="0" smtClean="0">
                <a:latin typeface="Times New Roman" pitchFamily="18" charset="0"/>
                <a:cs typeface="Times New Roman" pitchFamily="18" charset="0"/>
              </a:rPr>
              <a:t> V</a:t>
            </a:r>
            <a:r>
              <a:rPr lang="en-US" sz="2400" b="1" baseline="-25000" dirty="0" smtClean="0">
                <a:latin typeface="Times New Roman" pitchFamily="18" charset="0"/>
                <a:cs typeface="Times New Roman" pitchFamily="18" charset="0"/>
              </a:rPr>
              <a:t>1</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is applied to the non-inverting terminal, so that the effective voltage at this terminal is less than </a:t>
            </a:r>
            <a:r>
              <a:rPr lang="en-US" sz="2400" b="1" dirty="0" smtClean="0">
                <a:latin typeface="Times New Roman" pitchFamily="18" charset="0"/>
                <a:cs typeface="Times New Roman" pitchFamily="18" charset="0"/>
              </a:rPr>
              <a:t>0.7V.</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Then the output of the Op-amp changes its state from </a:t>
            </a:r>
            <a:r>
              <a:rPr lang="en-US" sz="2400" b="1" dirty="0" smtClean="0">
                <a:latin typeface="Times New Roman" pitchFamily="18" charset="0"/>
                <a:cs typeface="Times New Roman" pitchFamily="18" charset="0"/>
              </a:rPr>
              <a:t>+</a:t>
            </a:r>
            <a:r>
              <a:rPr lang="en-US" sz="2400" b="1" dirty="0" err="1" smtClean="0">
                <a:latin typeface="Times New Roman" pitchFamily="18" charset="0"/>
                <a:cs typeface="Times New Roman" pitchFamily="18" charset="0"/>
              </a:rPr>
              <a:t>V</a:t>
            </a:r>
            <a:r>
              <a:rPr lang="en-US" sz="2400" b="1" baseline="-25000" dirty="0" err="1" smtClean="0">
                <a:latin typeface="Times New Roman" pitchFamily="18" charset="0"/>
                <a:cs typeface="Times New Roman" pitchFamily="18" charset="0"/>
              </a:rPr>
              <a:t>sat</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to </a:t>
            </a:r>
            <a:r>
              <a:rPr lang="en-US" sz="2400" b="1" dirty="0" smtClean="0">
                <a:latin typeface="Times New Roman" pitchFamily="18" charset="0"/>
                <a:cs typeface="Times New Roman" pitchFamily="18" charset="0"/>
              </a:rPr>
              <a:t>-</a:t>
            </a:r>
            <a:r>
              <a:rPr lang="en-US" sz="2400" b="1" dirty="0" err="1" smtClean="0">
                <a:latin typeface="Times New Roman" pitchFamily="18" charset="0"/>
                <a:cs typeface="Times New Roman" pitchFamily="18" charset="0"/>
              </a:rPr>
              <a:t>V</a:t>
            </a:r>
            <a:r>
              <a:rPr lang="en-US" sz="2400" b="1" baseline="-25000" dirty="0" err="1" smtClean="0">
                <a:latin typeface="Times New Roman" pitchFamily="18" charset="0"/>
                <a:cs typeface="Times New Roman" pitchFamily="18" charset="0"/>
              </a:rPr>
              <a:t>sat</a:t>
            </a:r>
            <a:r>
              <a:rPr kumimoji="0" lang="en-US" sz="2400" b="0" i="0" u="none" strike="noStrike" cap="none" normalizeH="0" baseline="-30000" dirty="0" smtClean="0">
                <a:ln>
                  <a:noFill/>
                </a:ln>
                <a:solidFill>
                  <a:schemeClr val="tx1"/>
                </a:solidFill>
                <a:effectLst/>
                <a:latin typeface="Times New Roman" pitchFamily="18" charset="0"/>
                <a:cs typeface="Times New Roman" pitchFamily="18" charset="0"/>
              </a:rPr>
              <a:t>.</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400050" lvl="0" indent="-400050" algn="just" eaLnBrk="0" fontAlgn="base" hangingPunct="0">
              <a:spcBef>
                <a:spcPct val="0"/>
              </a:spcBef>
              <a:spcAft>
                <a:spcPct val="0"/>
              </a:spcAft>
              <a:buFont typeface="+mj-lt"/>
              <a:buAutoNum type="romanLcPeriod" startAt="4"/>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The diode is now reverse biased and the capacitor starts charging exponentially to</a:t>
            </a:r>
            <a:r>
              <a:rPr kumimoji="0" lang="en-US" sz="2400" b="0" i="0" u="none" strike="noStrike" cap="none" normalizeH="0" dirty="0" smtClean="0">
                <a:ln>
                  <a:noFill/>
                </a:ln>
                <a:solidFill>
                  <a:schemeClr val="tx1"/>
                </a:solidFill>
                <a:effectLst/>
                <a:latin typeface="Times New Roman" pitchFamily="18" charset="0"/>
                <a:cs typeface="Times New Roman" pitchFamily="18" charset="0"/>
              </a:rPr>
              <a:t> </a:t>
            </a:r>
            <a:r>
              <a:rPr lang="en-US" sz="2400" b="1" dirty="0" smtClean="0">
                <a:latin typeface="Times New Roman" pitchFamily="18" charset="0"/>
                <a:cs typeface="Times New Roman" pitchFamily="18" charset="0"/>
              </a:rPr>
              <a:t>-</a:t>
            </a:r>
            <a:r>
              <a:rPr lang="en-US" sz="2400" b="1" dirty="0" err="1" smtClean="0">
                <a:latin typeface="Times New Roman" pitchFamily="18" charset="0"/>
                <a:cs typeface="Times New Roman" pitchFamily="18" charset="0"/>
              </a:rPr>
              <a:t>V</a:t>
            </a:r>
            <a:r>
              <a:rPr lang="en-US" sz="2400" b="1" baseline="-25000" dirty="0" err="1" smtClean="0">
                <a:latin typeface="Times New Roman" pitchFamily="18" charset="0"/>
                <a:cs typeface="Times New Roman" pitchFamily="18" charset="0"/>
              </a:rPr>
              <a:t>sat</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3000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through resistance </a:t>
            </a: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a:t>
            </a:r>
          </a:p>
          <a:p>
            <a:pPr marL="400050" lvl="0" indent="-400050" algn="just" eaLnBrk="0" fontAlgn="base" hangingPunct="0">
              <a:spcBef>
                <a:spcPct val="0"/>
              </a:spcBef>
              <a:spcAft>
                <a:spcPct val="0"/>
              </a:spcAft>
              <a:buFont typeface="+mj-lt"/>
              <a:buAutoNum type="romanLcPeriod" startAt="4"/>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The voltage at the non-inverting terminal is now </a:t>
            </a: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a:t>
            </a:r>
            <a:r>
              <a:rPr lang="el-GR" sz="2400" b="1" dirty="0" smtClean="0">
                <a:latin typeface="Times New Roman" pitchFamily="18" charset="0"/>
                <a:cs typeface="Times New Roman" pitchFamily="18" charset="0"/>
              </a:rPr>
              <a:t>β</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0</a:t>
            </a:r>
            <a:r>
              <a:rPr lang="en-US" sz="2400" dirty="0" smtClean="0">
                <a:latin typeface="Times New Roman" pitchFamily="18" charset="0"/>
                <a:cs typeface="Times New Roman" pitchFamily="18" charset="0"/>
              </a:rPr>
              <a:t>.</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When the capacitor voltage becomes just slightly more negative than </a:t>
            </a:r>
            <a:r>
              <a:rPr lang="en-US" sz="2400" b="1" dirty="0" smtClean="0">
                <a:latin typeface="Times New Roman" pitchFamily="18" charset="0"/>
                <a:cs typeface="Times New Roman" pitchFamily="18" charset="0"/>
              </a:rPr>
              <a:t>-</a:t>
            </a:r>
            <a:r>
              <a:rPr lang="el-GR" sz="2400" b="1" dirty="0" smtClean="0">
                <a:latin typeface="Times New Roman" pitchFamily="18" charset="0"/>
                <a:cs typeface="Times New Roman" pitchFamily="18" charset="0"/>
              </a:rPr>
              <a:t>β</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0</a:t>
            </a:r>
            <a:r>
              <a:rPr kumimoji="0" lang="en-US" sz="2400" b="0" i="0" u="none" strike="noStrike" cap="none" normalizeH="0" baseline="-30000" dirty="0" smtClean="0">
                <a:ln>
                  <a:noFill/>
                </a:ln>
                <a:solidFill>
                  <a:schemeClr val="tx1"/>
                </a:solidFill>
                <a:effectLst/>
                <a:latin typeface="Times New Roman" pitchFamily="18" charset="0"/>
                <a:cs typeface="Times New Roman" pitchFamily="18" charset="0"/>
              </a:rPr>
              <a:t>,</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the output of the Op-amp changes its state back to </a:t>
            </a: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0.</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400050" lvl="0" indent="-400050" algn="just" eaLnBrk="0" fontAlgn="base" hangingPunct="0">
              <a:spcBef>
                <a:spcPct val="0"/>
              </a:spcBef>
              <a:spcAft>
                <a:spcPct val="0"/>
              </a:spcAft>
              <a:buFont typeface="+mj-lt"/>
              <a:buAutoNum type="romanLcPeriod" startAt="4"/>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The capacitor now starts charging towards </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0</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through </a:t>
            </a: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until </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C</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reaches </a:t>
            </a:r>
            <a:r>
              <a:rPr lang="en-US" sz="2400" b="1" dirty="0" smtClean="0">
                <a:latin typeface="Times New Roman" pitchFamily="18" charset="0"/>
                <a:cs typeface="Times New Roman" pitchFamily="18" charset="0"/>
              </a:rPr>
              <a:t>0.7V </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as capacitor gets clamped to the voltage.</a:t>
            </a:r>
          </a:p>
        </p:txBody>
      </p:sp>
      <p:pic>
        <p:nvPicPr>
          <p:cNvPr id="4100" name="Picture 4" descr="\displaystyle 0.7 V \Rightarrow  "/>
          <p:cNvPicPr>
            <a:picLocks noChangeAspect="1" noChangeArrowheads="1"/>
          </p:cNvPicPr>
          <p:nvPr/>
        </p:nvPicPr>
        <p:blipFill>
          <a:blip r:embed="rId2" cstate="print"/>
          <a:srcRect/>
          <a:stretch>
            <a:fillRect/>
          </a:stretch>
        </p:blipFill>
        <p:spPr bwMode="auto">
          <a:xfrm>
            <a:off x="13919200" y="-411163"/>
            <a:ext cx="733425" cy="171450"/>
          </a:xfrm>
          <a:prstGeom prst="rect">
            <a:avLst/>
          </a:prstGeom>
          <a:noFill/>
        </p:spPr>
      </p:pic>
      <p:pic>
        <p:nvPicPr>
          <p:cNvPr id="4107" name="Picture 11" descr="\displaystyle +V_{sat}  "/>
          <p:cNvPicPr>
            <a:picLocks noChangeAspect="1" noChangeArrowheads="1"/>
          </p:cNvPicPr>
          <p:nvPr/>
        </p:nvPicPr>
        <p:blipFill>
          <a:blip r:embed="rId3" cstate="print"/>
          <a:srcRect/>
          <a:stretch>
            <a:fillRect/>
          </a:stretch>
        </p:blipFill>
        <p:spPr bwMode="auto">
          <a:xfrm>
            <a:off x="18127663" y="412750"/>
            <a:ext cx="504825" cy="200025"/>
          </a:xfrm>
          <a:prstGeom prst="rect">
            <a:avLst/>
          </a:prstGeom>
          <a:noFill/>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a:spLocks noChangeArrowheads="1"/>
          </p:cNvSpPr>
          <p:nvPr/>
        </p:nvSpPr>
        <p:spPr bwMode="auto">
          <a:xfrm>
            <a:off x="0" y="1748879"/>
            <a:ext cx="6629400" cy="3847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Voltage across Capacitor at time  t </a:t>
            </a:r>
            <a:r>
              <a:rPr kumimoji="0" lang="en-US" sz="19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is given by the eqn. as </a:t>
            </a:r>
          </a:p>
        </p:txBody>
      </p:sp>
      <p:sp>
        <p:nvSpPr>
          <p:cNvPr id="5" name="TextBox 4"/>
          <p:cNvSpPr txBox="1"/>
          <p:nvPr/>
        </p:nvSpPr>
        <p:spPr>
          <a:xfrm>
            <a:off x="914400" y="2362200"/>
            <a:ext cx="4897495"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c</a:t>
            </a:r>
            <a:r>
              <a:rPr lang="en-US" sz="2400" dirty="0" smtClean="0">
                <a:latin typeface="Times New Roman" pitchFamily="18" charset="0"/>
                <a:cs typeface="Times New Roman" pitchFamily="18" charset="0"/>
              </a:rPr>
              <a:t>(t)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 + (V</a:t>
            </a:r>
            <a:r>
              <a:rPr lang="en-US" sz="2400" baseline="-25000" dirty="0" smtClean="0">
                <a:latin typeface="Times New Roman" pitchFamily="18" charset="0"/>
                <a:cs typeface="Times New Roman" pitchFamily="18" charset="0"/>
              </a:rPr>
              <a:t>i</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 e</a:t>
            </a:r>
            <a:r>
              <a:rPr lang="en-US" sz="2400" baseline="30000" dirty="0" smtClean="0">
                <a:latin typeface="Times New Roman" pitchFamily="18" charset="0"/>
                <a:cs typeface="Times New Roman" pitchFamily="18" charset="0"/>
              </a:rPr>
              <a:t>(-t/RC)	</a:t>
            </a:r>
            <a:r>
              <a:rPr lang="en-US" sz="2400" dirty="0" smtClean="0">
                <a:latin typeface="Times New Roman" pitchFamily="18" charset="0"/>
                <a:cs typeface="Times New Roman" pitchFamily="18" charset="0"/>
              </a:rPr>
              <a:t> ----(1)</a:t>
            </a:r>
            <a:endParaRPr lang="en-US" sz="2400" baseline="-25000" dirty="0">
              <a:latin typeface="Times New Roman" pitchFamily="18" charset="0"/>
              <a:cs typeface="Times New Roman" pitchFamily="18" charset="0"/>
            </a:endParaRPr>
          </a:p>
        </p:txBody>
      </p:sp>
      <p:sp>
        <p:nvSpPr>
          <p:cNvPr id="6" name="Rectangle 5"/>
          <p:cNvSpPr/>
          <p:nvPr/>
        </p:nvSpPr>
        <p:spPr>
          <a:xfrm>
            <a:off x="76200" y="2971800"/>
            <a:ext cx="3539623" cy="707886"/>
          </a:xfrm>
          <a:prstGeom prst="rect">
            <a:avLst/>
          </a:prstGeom>
        </p:spPr>
        <p:txBody>
          <a:bodyPr wrap="none">
            <a:spAutoFit/>
          </a:bodyPr>
          <a:lstStyle/>
          <a:p>
            <a:r>
              <a:rPr lang="en-US" sz="2000" dirty="0" smtClean="0">
                <a:latin typeface="Times New Roman" pitchFamily="18" charset="0"/>
                <a:cs typeface="Times New Roman" pitchFamily="18" charset="0"/>
              </a:rPr>
              <a:t>Where </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f</a:t>
            </a:r>
            <a:r>
              <a:rPr lang="en-US" sz="2000" dirty="0" smtClean="0">
                <a:latin typeface="Times New Roman" pitchFamily="18" charset="0"/>
                <a:cs typeface="Times New Roman" pitchFamily="18" charset="0"/>
              </a:rPr>
              <a:t>  is Final Value = -</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sat</a:t>
            </a:r>
            <a:endParaRPr lang="en-US" sz="2000" baseline="-25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	V</a:t>
            </a:r>
            <a:r>
              <a:rPr lang="en-US" sz="2000" baseline="-25000" dirty="0" smtClean="0">
                <a:latin typeface="Times New Roman" pitchFamily="18" charset="0"/>
                <a:cs typeface="Times New Roman" pitchFamily="18" charset="0"/>
              </a:rPr>
              <a:t>i</a:t>
            </a:r>
            <a:r>
              <a:rPr lang="en-US" sz="2000" dirty="0" smtClean="0">
                <a:latin typeface="Times New Roman" pitchFamily="18" charset="0"/>
                <a:cs typeface="Times New Roman" pitchFamily="18" charset="0"/>
              </a:rPr>
              <a:t> is Initial Value = V</a:t>
            </a:r>
            <a:r>
              <a:rPr lang="en-US" sz="2000" baseline="-25000" dirty="0" smtClean="0">
                <a:latin typeface="Times New Roman" pitchFamily="18" charset="0"/>
                <a:cs typeface="Times New Roman" pitchFamily="18" charset="0"/>
              </a:rPr>
              <a:t>D1</a:t>
            </a:r>
            <a:endParaRPr lang="en-US" sz="2000" baseline="-25000" dirty="0"/>
          </a:p>
        </p:txBody>
      </p:sp>
      <p:sp>
        <p:nvSpPr>
          <p:cNvPr id="7" name="TextBox 6"/>
          <p:cNvSpPr txBox="1"/>
          <p:nvPr/>
        </p:nvSpPr>
        <p:spPr>
          <a:xfrm>
            <a:off x="1066800" y="3881735"/>
            <a:ext cx="5647700"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c</a:t>
            </a:r>
            <a:r>
              <a:rPr lang="en-US" sz="2400" dirty="0" smtClean="0">
                <a:latin typeface="Times New Roman" pitchFamily="18" charset="0"/>
                <a:cs typeface="Times New Roman" pitchFamily="18" charset="0"/>
              </a:rPr>
              <a:t>(t)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 (V</a:t>
            </a:r>
            <a:r>
              <a:rPr lang="en-US" sz="2400" baseline="-25000" dirty="0" smtClean="0">
                <a:latin typeface="Times New Roman" pitchFamily="18" charset="0"/>
                <a:cs typeface="Times New Roman" pitchFamily="18" charset="0"/>
              </a:rPr>
              <a:t>D1</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e</a:t>
            </a:r>
            <a:r>
              <a:rPr lang="en-US" sz="2400" baseline="30000" dirty="0" smtClean="0">
                <a:latin typeface="Times New Roman" pitchFamily="18" charset="0"/>
                <a:cs typeface="Times New Roman" pitchFamily="18" charset="0"/>
              </a:rPr>
              <a:t>(-t/RC)	</a:t>
            </a:r>
            <a:r>
              <a:rPr lang="en-US" sz="2400" dirty="0" smtClean="0">
                <a:latin typeface="Times New Roman" pitchFamily="18" charset="0"/>
                <a:cs typeface="Times New Roman" pitchFamily="18" charset="0"/>
              </a:rPr>
              <a:t> ----(2)</a:t>
            </a:r>
          </a:p>
        </p:txBody>
      </p:sp>
      <p:sp>
        <p:nvSpPr>
          <p:cNvPr id="8" name="TextBox 7"/>
          <p:cNvSpPr txBox="1"/>
          <p:nvPr/>
        </p:nvSpPr>
        <p:spPr>
          <a:xfrm>
            <a:off x="381000" y="4800600"/>
            <a:ext cx="6661375" cy="369332"/>
          </a:xfrm>
          <a:prstGeom prst="rect">
            <a:avLst/>
          </a:prstGeom>
          <a:noFill/>
        </p:spPr>
        <p:txBody>
          <a:bodyPr wrap="none" rtlCol="0">
            <a:spAutoFit/>
          </a:bodyPr>
          <a:lstStyle/>
          <a:p>
            <a:r>
              <a:rPr lang="en-US" dirty="0" smtClean="0">
                <a:latin typeface="Times New Roman" pitchFamily="18" charset="0"/>
                <a:cs typeface="Times New Roman" pitchFamily="18" charset="0"/>
              </a:rPr>
              <a:t>At t= T, then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c</a:t>
            </a:r>
            <a:r>
              <a:rPr lang="en-US" dirty="0" smtClean="0">
                <a:latin typeface="Times New Roman" pitchFamily="18" charset="0"/>
                <a:cs typeface="Times New Roman" pitchFamily="18" charset="0"/>
              </a:rPr>
              <a:t> = -</a:t>
            </a:r>
            <a:r>
              <a:rPr lang="el-GR" dirty="0" smtClean="0">
                <a:latin typeface="Times New Roman" pitchFamily="18" charset="0"/>
                <a:cs typeface="Times New Roman" pitchFamily="18" charset="0"/>
              </a:rPr>
              <a:t>β</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sat</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and  Switching Takes place, therefore,</a:t>
            </a:r>
            <a:endParaRPr lang="en-US" dirty="0">
              <a:latin typeface="Times New Roman" pitchFamily="18" charset="0"/>
              <a:cs typeface="Times New Roman" pitchFamily="18" charset="0"/>
            </a:endParaRPr>
          </a:p>
        </p:txBody>
      </p:sp>
      <p:sp>
        <p:nvSpPr>
          <p:cNvPr id="9" name="Rectangle 8"/>
          <p:cNvSpPr/>
          <p:nvPr/>
        </p:nvSpPr>
        <p:spPr>
          <a:xfrm>
            <a:off x="1600200" y="5638800"/>
            <a:ext cx="6571030"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c</a:t>
            </a:r>
            <a:r>
              <a:rPr lang="en-US" sz="2400" dirty="0" smtClean="0">
                <a:latin typeface="Times New Roman" pitchFamily="18" charset="0"/>
                <a:cs typeface="Times New Roman" pitchFamily="18" charset="0"/>
              </a:rPr>
              <a:t>(T) =</a:t>
            </a:r>
            <a:r>
              <a:rPr lang="el-GR"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t>
            </a:r>
            <a:r>
              <a:rPr lang="el-GR" sz="2400" dirty="0" smtClean="0">
                <a:latin typeface="Times New Roman" pitchFamily="18" charset="0"/>
                <a:cs typeface="Times New Roman" pitchFamily="18" charset="0"/>
              </a:rPr>
              <a:t>β</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(V</a:t>
            </a:r>
            <a:r>
              <a:rPr lang="en-US" sz="2400" baseline="-25000" dirty="0" smtClean="0">
                <a:latin typeface="Times New Roman" pitchFamily="18" charset="0"/>
                <a:cs typeface="Times New Roman" pitchFamily="18" charset="0"/>
              </a:rPr>
              <a:t>D1</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e</a:t>
            </a:r>
            <a:r>
              <a:rPr lang="en-US" sz="2400" baseline="30000" dirty="0" smtClean="0">
                <a:latin typeface="Times New Roman" pitchFamily="18" charset="0"/>
                <a:cs typeface="Times New Roman" pitchFamily="18" charset="0"/>
              </a:rPr>
              <a:t>(-T/RC) 	</a:t>
            </a:r>
            <a:r>
              <a:rPr lang="en-US" sz="2400" dirty="0" smtClean="0">
                <a:latin typeface="Times New Roman" pitchFamily="18" charset="0"/>
                <a:cs typeface="Times New Roman" pitchFamily="18" charset="0"/>
              </a:rPr>
              <a:t> ----(3)</a:t>
            </a:r>
          </a:p>
        </p:txBody>
      </p:sp>
      <p:sp>
        <p:nvSpPr>
          <p:cNvPr id="10"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11" name="Rectangle 10"/>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err="1" smtClean="0">
                <a:solidFill>
                  <a:srgbClr val="FF0000"/>
                </a:solidFill>
                <a:latin typeface="Times New Roman" pitchFamily="18" charset="0"/>
                <a:cs typeface="Times New Roman" pitchFamily="18" charset="0"/>
              </a:rPr>
              <a:t>Subtractor</a:t>
            </a:r>
            <a:endParaRPr lang="en-US" altLang="ko-KR" sz="3600" dirty="0" smtClean="0">
              <a:solidFill>
                <a:srgbClr val="FF0000"/>
              </a:solidFill>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3688" y="1772816"/>
            <a:ext cx="5967507" cy="42484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8028533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5" name="Rectangle 4"/>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TextBox 5"/>
          <p:cNvSpPr txBox="1"/>
          <p:nvPr/>
        </p:nvSpPr>
        <p:spPr>
          <a:xfrm>
            <a:off x="304800" y="1371600"/>
            <a:ext cx="2339102" cy="369332"/>
          </a:xfrm>
          <a:prstGeom prst="rect">
            <a:avLst/>
          </a:prstGeom>
          <a:noFill/>
        </p:spPr>
        <p:txBody>
          <a:bodyPr wrap="none" rtlCol="0">
            <a:spAutoFit/>
          </a:bodyPr>
          <a:lstStyle/>
          <a:p>
            <a:r>
              <a:rPr lang="en-US" dirty="0" smtClean="0">
                <a:latin typeface="Times New Roman" pitchFamily="18" charset="0"/>
                <a:cs typeface="Times New Roman" pitchFamily="18" charset="0"/>
              </a:rPr>
              <a:t>Solving eqn. (3) gives, </a:t>
            </a:r>
            <a:endParaRPr lang="en-US" dirty="0">
              <a:latin typeface="Times New Roman" pitchFamily="18" charset="0"/>
              <a:cs typeface="Times New Roman" pitchFamily="18" charset="0"/>
            </a:endParaRPr>
          </a:p>
        </p:txBody>
      </p:sp>
      <p:sp>
        <p:nvSpPr>
          <p:cNvPr id="7" name="Rectangle 6"/>
          <p:cNvSpPr/>
          <p:nvPr/>
        </p:nvSpPr>
        <p:spPr>
          <a:xfrm>
            <a:off x="1600200" y="1838980"/>
            <a:ext cx="6805068" cy="52322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800" b="1" dirty="0" smtClean="0">
                <a:latin typeface="Times New Roman" pitchFamily="18" charset="0"/>
                <a:cs typeface="Times New Roman" pitchFamily="18" charset="0"/>
              </a:rPr>
              <a:t>T</a:t>
            </a:r>
            <a:r>
              <a:rPr lang="en-US" sz="2800" b="1" baseline="-25000" dirty="0" smtClean="0">
                <a:latin typeface="Times New Roman" pitchFamily="18" charset="0"/>
                <a:cs typeface="Times New Roman" pitchFamily="18" charset="0"/>
              </a:rPr>
              <a:t>1</a:t>
            </a:r>
            <a:r>
              <a:rPr lang="en-US" sz="2800" b="1" dirty="0" smtClean="0">
                <a:latin typeface="Times New Roman" pitchFamily="18" charset="0"/>
                <a:cs typeface="Times New Roman" pitchFamily="18" charset="0"/>
              </a:rPr>
              <a:t> =</a:t>
            </a:r>
            <a:r>
              <a:rPr lang="el-GR" sz="2800" b="1"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RC </a:t>
            </a:r>
            <a:r>
              <a:rPr lang="en-US" sz="2800" b="1" dirty="0" err="1" smtClean="0">
                <a:latin typeface="Times New Roman" pitchFamily="18" charset="0"/>
                <a:cs typeface="Times New Roman" pitchFamily="18" charset="0"/>
              </a:rPr>
              <a:t>ln</a:t>
            </a:r>
            <a:r>
              <a:rPr lang="en-US" sz="2800" b="1" dirty="0" smtClean="0">
                <a:latin typeface="Times New Roman" pitchFamily="18" charset="0"/>
                <a:cs typeface="Times New Roman" pitchFamily="18" charset="0"/>
              </a:rPr>
              <a:t> ((1+V</a:t>
            </a:r>
            <a:r>
              <a:rPr lang="en-US" sz="2800" b="1" baseline="-25000" dirty="0" smtClean="0">
                <a:latin typeface="Times New Roman" pitchFamily="18" charset="0"/>
                <a:cs typeface="Times New Roman" pitchFamily="18" charset="0"/>
              </a:rPr>
              <a:t>D1</a:t>
            </a:r>
            <a:r>
              <a:rPr lang="en-US" sz="2800" b="1" dirty="0" smtClean="0">
                <a:latin typeface="Times New Roman" pitchFamily="18" charset="0"/>
                <a:cs typeface="Times New Roman" pitchFamily="18" charset="0"/>
              </a:rPr>
              <a:t>/</a:t>
            </a:r>
            <a:r>
              <a:rPr lang="en-US" sz="2800" b="1" dirty="0" err="1" smtClean="0">
                <a:latin typeface="Times New Roman" pitchFamily="18" charset="0"/>
                <a:cs typeface="Times New Roman" pitchFamily="18" charset="0"/>
              </a:rPr>
              <a:t>V</a:t>
            </a:r>
            <a:r>
              <a:rPr lang="en-US" sz="2800" b="1" baseline="-25000" dirty="0" err="1" smtClean="0">
                <a:latin typeface="Times New Roman" pitchFamily="18" charset="0"/>
                <a:cs typeface="Times New Roman" pitchFamily="18" charset="0"/>
              </a:rPr>
              <a:t>sat</a:t>
            </a:r>
            <a:r>
              <a:rPr lang="en-US" sz="2800" b="1" dirty="0" smtClean="0">
                <a:latin typeface="Times New Roman" pitchFamily="18" charset="0"/>
                <a:cs typeface="Times New Roman" pitchFamily="18" charset="0"/>
              </a:rPr>
              <a:t>)/(1-</a:t>
            </a:r>
            <a:r>
              <a:rPr lang="el-GR" sz="2800" b="1" dirty="0" smtClean="0">
                <a:latin typeface="Times New Roman" pitchFamily="18" charset="0"/>
                <a:cs typeface="Times New Roman" pitchFamily="18" charset="0"/>
              </a:rPr>
              <a:t>β</a:t>
            </a:r>
            <a:r>
              <a:rPr lang="en-US" sz="2800" b="1" dirty="0" smtClean="0">
                <a:latin typeface="Times New Roman" pitchFamily="18" charset="0"/>
                <a:cs typeface="Times New Roman" pitchFamily="18" charset="0"/>
              </a:rPr>
              <a:t>)) 	----(4)</a:t>
            </a:r>
          </a:p>
        </p:txBody>
      </p:sp>
      <p:sp>
        <p:nvSpPr>
          <p:cNvPr id="8" name="TextBox 7"/>
          <p:cNvSpPr txBox="1"/>
          <p:nvPr/>
        </p:nvSpPr>
        <p:spPr>
          <a:xfrm>
            <a:off x="457200" y="3505200"/>
            <a:ext cx="4237442"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If </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sat</a:t>
            </a:r>
            <a:r>
              <a:rPr lang="en-US" sz="2000" dirty="0" smtClean="0">
                <a:latin typeface="Times New Roman" pitchFamily="18" charset="0"/>
                <a:cs typeface="Times New Roman" pitchFamily="18" charset="0"/>
              </a:rPr>
              <a:t> &gt;&gt; V</a:t>
            </a:r>
            <a:r>
              <a:rPr lang="en-US" sz="2000" baseline="-25000" dirty="0" smtClean="0">
                <a:latin typeface="Times New Roman" pitchFamily="18" charset="0"/>
                <a:cs typeface="Times New Roman" pitchFamily="18" charset="0"/>
              </a:rPr>
              <a:t>D1</a:t>
            </a:r>
            <a:r>
              <a:rPr lang="en-US" sz="2000" dirty="0" smtClean="0">
                <a:latin typeface="Times New Roman" pitchFamily="18" charset="0"/>
                <a:cs typeface="Times New Roman" pitchFamily="18" charset="0"/>
              </a:rPr>
              <a:t> and 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then, </a:t>
            </a:r>
            <a:r>
              <a:rPr lang="el-GR" sz="2000" dirty="0" smtClean="0">
                <a:latin typeface="Times New Roman" pitchFamily="18" charset="0"/>
                <a:cs typeface="Times New Roman" pitchFamily="18" charset="0"/>
              </a:rPr>
              <a:t>β</a:t>
            </a:r>
            <a:r>
              <a:rPr lang="en-US" sz="2000" dirty="0" smtClean="0">
                <a:latin typeface="Times New Roman" pitchFamily="18" charset="0"/>
                <a:cs typeface="Times New Roman" pitchFamily="18" charset="0"/>
              </a:rPr>
              <a:t> = 0.5, </a:t>
            </a:r>
            <a:endParaRPr lang="en-US" sz="2000" baseline="-25000" dirty="0">
              <a:latin typeface="Times New Roman" pitchFamily="18" charset="0"/>
              <a:cs typeface="Times New Roman" pitchFamily="18" charset="0"/>
            </a:endParaRPr>
          </a:p>
        </p:txBody>
      </p:sp>
      <p:sp>
        <p:nvSpPr>
          <p:cNvPr id="9" name="Rectangle 8"/>
          <p:cNvSpPr/>
          <p:nvPr/>
        </p:nvSpPr>
        <p:spPr>
          <a:xfrm>
            <a:off x="1905000" y="4265712"/>
            <a:ext cx="3119700" cy="584775"/>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sz="2800" b="1" dirty="0" smtClean="0">
                <a:latin typeface="Times New Roman" pitchFamily="18" charset="0"/>
                <a:cs typeface="Times New Roman" pitchFamily="18" charset="0"/>
              </a:rPr>
              <a:t>T = </a:t>
            </a:r>
            <a:r>
              <a:rPr lang="en-US" sz="3200" b="1" dirty="0" smtClean="0">
                <a:latin typeface="Times New Roman" pitchFamily="18" charset="0"/>
                <a:cs typeface="Times New Roman" pitchFamily="18" charset="0"/>
              </a:rPr>
              <a:t>0.69</a:t>
            </a:r>
            <a:r>
              <a:rPr lang="en-US" sz="2800" b="1" dirty="0" smtClean="0">
                <a:latin typeface="Times New Roman" pitchFamily="18" charset="0"/>
                <a:cs typeface="Times New Roman" pitchFamily="18" charset="0"/>
              </a:rPr>
              <a:t> RC ----(5)</a:t>
            </a:r>
          </a:p>
        </p:txBody>
      </p:sp>
      <p:sp>
        <p:nvSpPr>
          <p:cNvPr id="10" name="Rectangle 9"/>
          <p:cNvSpPr/>
          <p:nvPr/>
        </p:nvSpPr>
        <p:spPr>
          <a:xfrm>
            <a:off x="5557061" y="2526268"/>
            <a:ext cx="2443939" cy="369332"/>
          </a:xfrm>
          <a:prstGeom prst="rect">
            <a:avLst/>
          </a:prstGeom>
        </p:spPr>
        <p:txBody>
          <a:bodyPr wrap="none">
            <a:spAutoFit/>
          </a:bodyPr>
          <a:lstStyle/>
          <a:p>
            <a:r>
              <a:rPr lang="en-US" b="1" dirty="0" smtClean="0">
                <a:latin typeface="Times New Roman" pitchFamily="18" charset="0"/>
                <a:cs typeface="Times New Roman" pitchFamily="18" charset="0"/>
              </a:rPr>
              <a:t>where, </a:t>
            </a:r>
            <a:r>
              <a:rPr lang="el-GR" b="1" dirty="0" smtClean="0">
                <a:latin typeface="Times New Roman" pitchFamily="18" charset="0"/>
                <a:cs typeface="Times New Roman" pitchFamily="18" charset="0"/>
              </a:rPr>
              <a:t>β</a:t>
            </a:r>
            <a:r>
              <a:rPr lang="en-US" b="1" dirty="0" smtClean="0">
                <a:latin typeface="Times New Roman" pitchFamily="18" charset="0"/>
                <a:cs typeface="Times New Roman" pitchFamily="18" charset="0"/>
              </a:rPr>
              <a:t>= (R</a:t>
            </a:r>
            <a:r>
              <a:rPr lang="en-US" b="1" baseline="-25000"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/(R</a:t>
            </a:r>
            <a:r>
              <a:rPr lang="en-US" b="1" baseline="-25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+R</a:t>
            </a:r>
            <a:r>
              <a:rPr lang="en-US" b="1" baseline="-25000"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a:t>
            </a:r>
            <a:endParaRPr lang="en-US" b="1"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5" name="Rectangle 4"/>
          <p:cNvSpPr/>
          <p:nvPr/>
        </p:nvSpPr>
        <p:spPr>
          <a:xfrm>
            <a:off x="0" y="533400"/>
            <a:ext cx="91563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NOTE:</a:t>
            </a:r>
            <a:endParaRPr lang="en-US" b="1" dirty="0">
              <a:latin typeface="Times New Roman" pitchFamily="18" charset="0"/>
              <a:cs typeface="Times New Roman" pitchFamily="18" charset="0"/>
            </a:endParaRPr>
          </a:p>
        </p:txBody>
      </p:sp>
      <p:sp>
        <p:nvSpPr>
          <p:cNvPr id="59393" name="Rectangle 1"/>
          <p:cNvSpPr>
            <a:spLocks noChangeArrowheads="1"/>
          </p:cNvSpPr>
          <p:nvPr/>
        </p:nvSpPr>
        <p:spPr bwMode="auto">
          <a:xfrm>
            <a:off x="0" y="914400"/>
            <a:ext cx="9144000" cy="2800767"/>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517525" lvl="0" indent="-517525" algn="just" fontAlgn="base">
              <a:spcBef>
                <a:spcPct val="0"/>
              </a:spcBef>
              <a:spcAft>
                <a:spcPct val="0"/>
              </a:spcAft>
              <a:buFont typeface="Wingdings" pitchFamily="2" charset="2"/>
              <a:buChar char="Ø"/>
            </a:pP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For Monostable operation, the trigger pulse width</a:t>
            </a:r>
            <a:r>
              <a:rPr kumimoji="0" lang="en-US" sz="2200" b="0" i="0" u="none" strike="noStrike" cap="none" normalizeH="0" dirty="0" smtClean="0">
                <a:ln>
                  <a:noFill/>
                </a:ln>
                <a:solidFill>
                  <a:schemeClr val="tx1"/>
                </a:solidFill>
                <a:effectLst/>
                <a:latin typeface="Times New Roman" pitchFamily="18" charset="0"/>
                <a:cs typeface="Times New Roman" pitchFamily="18" charset="0"/>
              </a:rPr>
              <a:t> </a:t>
            </a:r>
            <a:r>
              <a:rPr kumimoji="0" lang="en-US" sz="2200" b="1" i="0" u="none" strike="noStrike" cap="none" normalizeH="0" baseline="0" dirty="0" err="1" smtClean="0">
                <a:ln>
                  <a:noFill/>
                </a:ln>
                <a:solidFill>
                  <a:schemeClr val="tx1"/>
                </a:solidFill>
                <a:effectLst/>
                <a:latin typeface="Times New Roman" pitchFamily="18" charset="0"/>
                <a:cs typeface="Times New Roman" pitchFamily="18" charset="0"/>
              </a:rPr>
              <a:t>T</a:t>
            </a:r>
            <a:r>
              <a:rPr kumimoji="0" lang="en-US" sz="2200" b="1" i="0" u="none" strike="noStrike" cap="none" normalizeH="0" baseline="-25000" dirty="0" err="1" smtClean="0">
                <a:ln>
                  <a:noFill/>
                </a:ln>
                <a:solidFill>
                  <a:schemeClr val="tx1"/>
                </a:solidFill>
                <a:effectLst/>
                <a:latin typeface="Times New Roman" pitchFamily="18" charset="0"/>
                <a:cs typeface="Times New Roman" pitchFamily="18" charset="0"/>
              </a:rPr>
              <a:t>p</a:t>
            </a: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 should be much less than </a:t>
            </a:r>
            <a:r>
              <a:rPr lang="en-US" sz="2200" b="1" dirty="0" smtClean="0">
                <a:latin typeface="Times New Roman" pitchFamily="18" charset="0"/>
                <a:cs typeface="Times New Roman" pitchFamily="18" charset="0"/>
              </a:rPr>
              <a:t>T</a:t>
            </a: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a:t>
            </a:r>
          </a:p>
          <a:p>
            <a:pPr marL="517525" marR="0" lvl="0" indent="-517525"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The diode </a:t>
            </a:r>
            <a:r>
              <a:rPr kumimoji="0" lang="en-US" sz="2200" b="1" i="0" u="none" strike="noStrike" cap="none" normalizeH="0" baseline="0" dirty="0" smtClean="0">
                <a:ln>
                  <a:noFill/>
                </a:ln>
                <a:solidFill>
                  <a:schemeClr val="tx1"/>
                </a:solidFill>
                <a:effectLst/>
                <a:latin typeface="Times New Roman" pitchFamily="18" charset="0"/>
                <a:cs typeface="Times New Roman" pitchFamily="18" charset="0"/>
              </a:rPr>
              <a:t>D</a:t>
            </a:r>
            <a:r>
              <a:rPr kumimoji="0" lang="en-US" sz="2200" b="1" i="0" u="none" strike="noStrike" cap="none" normalizeH="0" baseline="-25000" dirty="0" smtClean="0">
                <a:ln>
                  <a:noFill/>
                </a:ln>
                <a:solidFill>
                  <a:schemeClr val="tx1"/>
                </a:solidFill>
                <a:effectLst/>
                <a:latin typeface="Times New Roman" pitchFamily="18" charset="0"/>
                <a:cs typeface="Times New Roman" pitchFamily="18" charset="0"/>
              </a:rPr>
              <a:t>2</a:t>
            </a: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  is not essential but it is used to avoid malfunctioning if any positive noise spikes are present in triggering line.</a:t>
            </a:r>
          </a:p>
          <a:p>
            <a:pPr marL="517525" lvl="0" indent="-517525" algn="just" eaLnBrk="0" fontAlgn="base" hangingPunct="0">
              <a:spcBef>
                <a:spcPct val="0"/>
              </a:spcBef>
              <a:spcAft>
                <a:spcPct val="0"/>
              </a:spcAft>
              <a:buFont typeface="Wingdings" pitchFamily="2" charset="2"/>
              <a:buChar char="Ø"/>
            </a:pP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It can be seen from the waveform that the voltage </a:t>
            </a:r>
            <a:r>
              <a:rPr kumimoji="0" lang="en-US" sz="2200" b="1" i="0"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sz="2200" b="1" i="0" u="none" strike="noStrike" cap="none" normalizeH="0" baseline="-25000" dirty="0" smtClean="0">
                <a:ln>
                  <a:noFill/>
                </a:ln>
                <a:solidFill>
                  <a:schemeClr val="tx1"/>
                </a:solidFill>
                <a:effectLst/>
                <a:latin typeface="Times New Roman" pitchFamily="18" charset="0"/>
                <a:cs typeface="Times New Roman" pitchFamily="18" charset="0"/>
              </a:rPr>
              <a:t>C</a:t>
            </a: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 does not reach its quiescent value </a:t>
            </a:r>
            <a:r>
              <a:rPr kumimoji="0" lang="en-US" sz="2200" b="1" i="0"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sz="2200" b="1" i="0" u="none" strike="noStrike" cap="none" normalizeH="0" baseline="-25000" dirty="0" smtClean="0">
                <a:ln>
                  <a:noFill/>
                </a:ln>
                <a:solidFill>
                  <a:schemeClr val="tx1"/>
                </a:solidFill>
                <a:effectLst/>
                <a:latin typeface="Times New Roman" pitchFamily="18" charset="0"/>
                <a:cs typeface="Times New Roman" pitchFamily="18" charset="0"/>
              </a:rPr>
              <a:t>D1</a:t>
            </a: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 until time </a:t>
            </a:r>
            <a:r>
              <a:rPr kumimoji="0" lang="en-US" sz="2200" b="1" i="0" u="none" strike="noStrike" cap="none" normalizeH="0" baseline="0" dirty="0" smtClean="0">
                <a:ln>
                  <a:noFill/>
                </a:ln>
                <a:solidFill>
                  <a:schemeClr val="tx1"/>
                </a:solidFill>
                <a:effectLst/>
                <a:latin typeface="Times New Roman" pitchFamily="18" charset="0"/>
                <a:cs typeface="Times New Roman" pitchFamily="18" charset="0"/>
              </a:rPr>
              <a:t>T’&gt;T</a:t>
            </a: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 Hence it is necessary that a recovery time (</a:t>
            </a:r>
            <a:r>
              <a:rPr lang="en-US" sz="2200" b="1" dirty="0" smtClean="0">
                <a:latin typeface="Times New Roman" pitchFamily="18" charset="0"/>
                <a:cs typeface="Times New Roman" pitchFamily="18" charset="0"/>
              </a:rPr>
              <a:t>T’&gt;T</a:t>
            </a: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 be allowed to elapse before the next triggering signal is applied.</a:t>
            </a:r>
          </a:p>
        </p:txBody>
      </p:sp>
      <p:pic>
        <p:nvPicPr>
          <p:cNvPr id="59400" name="Picture 8" descr="T^{'} - T  "/>
          <p:cNvPicPr>
            <a:picLocks noChangeAspect="1" noChangeArrowheads="1"/>
          </p:cNvPicPr>
          <p:nvPr/>
        </p:nvPicPr>
        <p:blipFill>
          <a:blip r:embed="rId2" cstate="print"/>
          <a:srcRect/>
          <a:stretch>
            <a:fillRect/>
          </a:stretch>
        </p:blipFill>
        <p:spPr bwMode="auto">
          <a:xfrm>
            <a:off x="14758988" y="228600"/>
            <a:ext cx="647700" cy="219075"/>
          </a:xfrm>
          <a:prstGeom prst="rect">
            <a:avLst/>
          </a:prstGeom>
          <a:noFill/>
        </p:spPr>
      </p:pic>
      <p:pic>
        <p:nvPicPr>
          <p:cNvPr id="2050" name="Picture 2" descr="https://www.electronics-tutorial.net/wp-content/uploads/2015/09/multivibrator5.png"/>
          <p:cNvPicPr>
            <a:picLocks noChangeAspect="1" noChangeArrowheads="1"/>
          </p:cNvPicPr>
          <p:nvPr/>
        </p:nvPicPr>
        <p:blipFill>
          <a:blip r:embed="rId3" cstate="print"/>
          <a:srcRect/>
          <a:stretch>
            <a:fillRect/>
          </a:stretch>
        </p:blipFill>
        <p:spPr bwMode="auto">
          <a:xfrm>
            <a:off x="5143500" y="3333749"/>
            <a:ext cx="4000500" cy="3676651"/>
          </a:xfrm>
          <a:prstGeom prst="rect">
            <a:avLst/>
          </a:prstGeom>
          <a:noFill/>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Triangular</a:t>
            </a:r>
            <a:r>
              <a:rPr kumimoji="0" lang="en-US" altLang="ko-KR" sz="3600" b="1" i="0" u="none" strike="noStrike" kern="1200" cap="none" spc="0" normalizeH="0" noProof="0" dirty="0" smtClean="0">
                <a:ln>
                  <a:noFill/>
                </a:ln>
                <a:solidFill>
                  <a:srgbClr val="FF0000"/>
                </a:solidFill>
                <a:effectLst/>
                <a:uLnTx/>
                <a:uFillTx/>
                <a:latin typeface="Times New Roman" pitchFamily="18" charset="0"/>
                <a:cs typeface="Times New Roman" pitchFamily="18" charset="0"/>
              </a:rPr>
              <a:t> wave Generator</a:t>
            </a:r>
            <a:endPar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endParaRPr>
          </a:p>
        </p:txBody>
      </p:sp>
      <p:sp>
        <p:nvSpPr>
          <p:cNvPr id="5" name="Rectangle 4"/>
          <p:cNvSpPr/>
          <p:nvPr/>
        </p:nvSpPr>
        <p:spPr>
          <a:xfrm>
            <a:off x="0" y="914400"/>
            <a:ext cx="1815562"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Method:1</a:t>
            </a:r>
          </a:p>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pic>
        <p:nvPicPr>
          <p:cNvPr id="3074" name="Picture 2" descr="Triangular Wave Generator Using Op amp"/>
          <p:cNvPicPr>
            <a:picLocks noChangeAspect="1" noChangeArrowheads="1"/>
          </p:cNvPicPr>
          <p:nvPr/>
        </p:nvPicPr>
        <p:blipFill>
          <a:blip r:embed="rId2" cstate="print"/>
          <a:srcRect b="10000"/>
          <a:stretch>
            <a:fillRect/>
          </a:stretch>
        </p:blipFill>
        <p:spPr bwMode="auto">
          <a:xfrm>
            <a:off x="772686" y="1676400"/>
            <a:ext cx="7685514" cy="4648200"/>
          </a:xfrm>
          <a:prstGeom prst="rect">
            <a:avLst/>
          </a:prstGeom>
          <a:noFill/>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riangular Wave Generator Using Op amp"/>
          <p:cNvPicPr>
            <a:picLocks noChangeAspect="1" noChangeArrowheads="1"/>
          </p:cNvPicPr>
          <p:nvPr/>
        </p:nvPicPr>
        <p:blipFill>
          <a:blip r:embed="rId2" cstate="print"/>
          <a:srcRect b="16253"/>
          <a:stretch>
            <a:fillRect/>
          </a:stretch>
        </p:blipFill>
        <p:spPr bwMode="auto">
          <a:xfrm>
            <a:off x="4038600" y="1600200"/>
            <a:ext cx="5074356" cy="4419600"/>
          </a:xfrm>
          <a:prstGeom prst="rect">
            <a:avLst/>
          </a:prstGeom>
          <a:noFill/>
        </p:spPr>
      </p:pic>
      <p:pic>
        <p:nvPicPr>
          <p:cNvPr id="5" name="Picture 2" descr="Triangular Wave Generator Using Op amp"/>
          <p:cNvPicPr>
            <a:picLocks noChangeAspect="1" noChangeArrowheads="1"/>
          </p:cNvPicPr>
          <p:nvPr/>
        </p:nvPicPr>
        <p:blipFill>
          <a:blip r:embed="rId3" cstate="print"/>
          <a:srcRect b="10000"/>
          <a:stretch>
            <a:fillRect/>
          </a:stretch>
        </p:blipFill>
        <p:spPr bwMode="auto">
          <a:xfrm>
            <a:off x="0" y="2590800"/>
            <a:ext cx="4724400" cy="2857318"/>
          </a:xfrm>
          <a:prstGeom prst="rect">
            <a:avLst/>
          </a:prstGeom>
          <a:noFill/>
        </p:spPr>
      </p:pic>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8" name="Rectangle 7"/>
          <p:cNvSpPr/>
          <p:nvPr/>
        </p:nvSpPr>
        <p:spPr>
          <a:xfrm>
            <a:off x="0" y="914400"/>
            <a:ext cx="1815562"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Method:1</a:t>
            </a:r>
          </a:p>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720840"/>
            <a:ext cx="8763000" cy="258532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Basically, triangular wave is generated by alternatively charging and discharging a capacitor with a constant current. </a:t>
            </a:r>
          </a:p>
          <a:p>
            <a:pPr marL="465138" indent="-465138" algn="just">
              <a:buFont typeface="Wingdings" pitchFamily="2" charset="2"/>
              <a:buChar char="Ø"/>
            </a:pPr>
            <a:r>
              <a:rPr lang="en-US" dirty="0" smtClean="0">
                <a:latin typeface="Times New Roman" pitchFamily="18" charset="0"/>
                <a:cs typeface="Times New Roman" pitchFamily="18" charset="0"/>
              </a:rPr>
              <a:t>This is achieved by connecting integrator circuit at the output of square wave generator. Assume that </a:t>
            </a:r>
            <a:r>
              <a:rPr lang="en-US" b="1" dirty="0" smtClean="0">
                <a:latin typeface="Times New Roman" pitchFamily="18" charset="0"/>
                <a:cs typeface="Times New Roman" pitchFamily="18" charset="0"/>
              </a:rPr>
              <a:t>V’</a:t>
            </a:r>
            <a:r>
              <a:rPr lang="en-US" dirty="0" smtClean="0">
                <a:latin typeface="Times New Roman" pitchFamily="18" charset="0"/>
                <a:cs typeface="Times New Roman" pitchFamily="18" charset="0"/>
              </a:rPr>
              <a:t> is high at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dirty="0" smtClean="0">
                <a:latin typeface="Times New Roman" pitchFamily="18" charset="0"/>
                <a:cs typeface="Times New Roman" pitchFamily="18" charset="0"/>
              </a:rPr>
              <a:t>. </a:t>
            </a:r>
          </a:p>
          <a:p>
            <a:pPr marL="465138" indent="-465138" algn="just">
              <a:buFont typeface="Wingdings" pitchFamily="2" charset="2"/>
              <a:buChar char="Ø"/>
            </a:pPr>
            <a:r>
              <a:rPr lang="en-US" dirty="0" smtClean="0">
                <a:latin typeface="Times New Roman" pitchFamily="18" charset="0"/>
                <a:cs typeface="Times New Roman" pitchFamily="18" charset="0"/>
              </a:rPr>
              <a:t>This forces a constant current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baseline="-25000"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R</a:t>
            </a:r>
            <a:r>
              <a:rPr lang="en-US" b="1" baseline="-25000" dirty="0" smtClean="0">
                <a:latin typeface="Times New Roman" pitchFamily="18" charset="0"/>
                <a:cs typeface="Times New Roman" pitchFamily="18" charset="0"/>
              </a:rPr>
              <a:t>3</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through C (left to right) to drive V</a:t>
            </a:r>
            <a:r>
              <a:rPr lang="en-US" baseline="-25000" dirty="0" smtClean="0">
                <a:latin typeface="Times New Roman" pitchFamily="18" charset="0"/>
                <a:cs typeface="Times New Roman" pitchFamily="18" charset="0"/>
              </a:rPr>
              <a:t>o</a:t>
            </a:r>
            <a:r>
              <a:rPr lang="en-US" dirty="0" smtClean="0">
                <a:latin typeface="Times New Roman" pitchFamily="18" charset="0"/>
                <a:cs typeface="Times New Roman" pitchFamily="18" charset="0"/>
              </a:rPr>
              <a:t> negative linearly. </a:t>
            </a:r>
          </a:p>
          <a:p>
            <a:pPr marL="465138" indent="-465138" algn="just">
              <a:buFont typeface="Wingdings" pitchFamily="2" charset="2"/>
              <a:buChar char="Ø"/>
            </a:pPr>
            <a:r>
              <a:rPr lang="en-US" dirty="0" smtClean="0">
                <a:latin typeface="Times New Roman" pitchFamily="18" charset="0"/>
                <a:cs typeface="Times New Roman" pitchFamily="18" charset="0"/>
              </a:rPr>
              <a:t>When </a:t>
            </a:r>
            <a:r>
              <a:rPr lang="en-US" b="1" dirty="0" smtClean="0">
                <a:latin typeface="Times New Roman" pitchFamily="18" charset="0"/>
                <a:cs typeface="Times New Roman" pitchFamily="18" charset="0"/>
              </a:rPr>
              <a:t>V’</a:t>
            </a:r>
            <a:r>
              <a:rPr lang="en-US" dirty="0" smtClean="0">
                <a:latin typeface="Times New Roman" pitchFamily="18" charset="0"/>
                <a:cs typeface="Times New Roman" pitchFamily="18" charset="0"/>
              </a:rPr>
              <a:t> is low at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dirty="0" smtClean="0">
                <a:latin typeface="Times New Roman" pitchFamily="18" charset="0"/>
                <a:cs typeface="Times New Roman" pitchFamily="18" charset="0"/>
              </a:rPr>
              <a:t>, it forces a constant current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dirty="0" smtClean="0">
                <a:latin typeface="Times New Roman" pitchFamily="18" charset="0"/>
                <a:cs typeface="Times New Roman" pitchFamily="18" charset="0"/>
              </a:rPr>
              <a:t> / R</a:t>
            </a:r>
            <a:r>
              <a:rPr lang="en-US" b="1" baseline="-25000" dirty="0" smtClean="0">
                <a:latin typeface="Times New Roman" pitchFamily="18" charset="0"/>
                <a:cs typeface="Times New Roman" pitchFamily="18" charset="0"/>
              </a:rPr>
              <a:t>3</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through C (right to left) to drive </a:t>
            </a:r>
            <a:r>
              <a:rPr lang="en-US" b="1" dirty="0" smtClean="0">
                <a:latin typeface="Times New Roman" pitchFamily="18" charset="0"/>
                <a:cs typeface="Times New Roman" pitchFamily="18" charset="0"/>
              </a:rPr>
              <a:t>V</a:t>
            </a:r>
            <a:r>
              <a:rPr lang="en-US" b="1" baseline="-25000" dirty="0" smtClean="0">
                <a:latin typeface="Times New Roman" pitchFamily="18" charset="0"/>
                <a:cs typeface="Times New Roman" pitchFamily="18" charset="0"/>
              </a:rPr>
              <a:t>o</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positive, linearly. </a:t>
            </a:r>
          </a:p>
          <a:p>
            <a:pPr marL="465138" indent="-465138" algn="just">
              <a:buFont typeface="Wingdings" pitchFamily="2" charset="2"/>
              <a:buChar char="Ø"/>
            </a:pPr>
            <a:r>
              <a:rPr lang="en-US" dirty="0" smtClean="0">
                <a:latin typeface="Times New Roman" pitchFamily="18" charset="0"/>
                <a:cs typeface="Times New Roman" pitchFamily="18" charset="0"/>
              </a:rPr>
              <a:t>The frequency of the triangular wave is same as that of</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square wave.</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6" name="Rectangle 5"/>
          <p:cNvSpPr/>
          <p:nvPr/>
        </p:nvSpPr>
        <p:spPr>
          <a:xfrm>
            <a:off x="0" y="914400"/>
            <a:ext cx="1197764"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Method:1</a:t>
            </a:r>
          </a:p>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7" name="Rectangle 6"/>
          <p:cNvSpPr/>
          <p:nvPr/>
        </p:nvSpPr>
        <p:spPr>
          <a:xfrm>
            <a:off x="304800" y="4722674"/>
            <a:ext cx="8534400"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65138" indent="-465138" algn="just">
              <a:buFont typeface="Wingdings" pitchFamily="2" charset="2"/>
              <a:buChar char="ü"/>
            </a:pPr>
            <a:r>
              <a:rPr lang="en-US" dirty="0" smtClean="0">
                <a:latin typeface="Times New Roman" pitchFamily="18" charset="0"/>
                <a:cs typeface="Times New Roman" pitchFamily="18" charset="0"/>
              </a:rPr>
              <a:t>Although the amplitude of the square wave is constant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the amplitude of the triangular wave decreases with an increase in its frequency, and vice versa. </a:t>
            </a:r>
          </a:p>
          <a:p>
            <a:pPr marL="465138" indent="-465138" algn="just">
              <a:buFont typeface="Wingdings" pitchFamily="2" charset="2"/>
              <a:buChar char="ü"/>
            </a:pPr>
            <a:r>
              <a:rPr lang="en-US" dirty="0" smtClean="0">
                <a:latin typeface="Times New Roman" pitchFamily="18" charset="0"/>
                <a:cs typeface="Times New Roman" pitchFamily="18" charset="0"/>
              </a:rPr>
              <a:t>This is because the reactance of capacitor decreases at high frequencies and increases at low frequencies.</a:t>
            </a:r>
          </a:p>
          <a:p>
            <a:pPr marL="465138" indent="-465138" algn="just">
              <a:buFont typeface="Wingdings" pitchFamily="2" charset="2"/>
              <a:buChar char="ü"/>
            </a:pPr>
            <a:r>
              <a:rPr lang="en-US" dirty="0" smtClean="0">
                <a:latin typeface="Times New Roman" pitchFamily="18" charset="0"/>
                <a:cs typeface="Times New Roman" pitchFamily="18" charset="0"/>
              </a:rPr>
              <a:t>In practical circuits, resistance R</a:t>
            </a:r>
            <a:r>
              <a:rPr lang="en-US" baseline="-25000" dirty="0" smtClean="0">
                <a:latin typeface="Times New Roman" pitchFamily="18" charset="0"/>
                <a:cs typeface="Times New Roman" pitchFamily="18" charset="0"/>
              </a:rPr>
              <a:t>4</a:t>
            </a:r>
            <a:r>
              <a:rPr lang="en-US" dirty="0" smtClean="0">
                <a:latin typeface="Times New Roman" pitchFamily="18" charset="0"/>
                <a:cs typeface="Times New Roman" pitchFamily="18" charset="0"/>
              </a:rPr>
              <a:t> is connected across C to avoid the saturation problem at low frequencies as in the case of practical integrator</a:t>
            </a:r>
            <a:endParaRPr lang="en-US" dirty="0">
              <a:latin typeface="Times New Roman" pitchFamily="18" charset="0"/>
              <a:cs typeface="Times New Roman" pitchFamily="18" charset="0"/>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5" name="Rectangle 4"/>
          <p:cNvSpPr/>
          <p:nvPr/>
        </p:nvSpPr>
        <p:spPr>
          <a:xfrm>
            <a:off x="0" y="914400"/>
            <a:ext cx="1815562"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Method:2</a:t>
            </a:r>
          </a:p>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sp>
        <p:nvSpPr>
          <p:cNvPr id="6" name="Rectangle 5"/>
          <p:cNvSpPr/>
          <p:nvPr/>
        </p:nvSpPr>
        <p:spPr>
          <a:xfrm>
            <a:off x="762000" y="1828800"/>
            <a:ext cx="647700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Another triangular wave generator, which requires fewer components</a:t>
            </a:r>
            <a:endParaRPr lang="en-US" dirty="0">
              <a:latin typeface="Times New Roman" pitchFamily="18" charset="0"/>
              <a:cs typeface="Times New Roman" pitchFamily="18" charset="0"/>
            </a:endParaRPr>
          </a:p>
        </p:txBody>
      </p:sp>
      <p:pic>
        <p:nvPicPr>
          <p:cNvPr id="67586" name="Picture 2" descr="Triangular Wave Generator Using Op amp"/>
          <p:cNvPicPr>
            <a:picLocks noChangeAspect="1" noChangeArrowheads="1"/>
          </p:cNvPicPr>
          <p:nvPr/>
        </p:nvPicPr>
        <p:blipFill>
          <a:blip r:embed="rId2" cstate="print"/>
          <a:srcRect b="11538"/>
          <a:stretch>
            <a:fillRect/>
          </a:stretch>
        </p:blipFill>
        <p:spPr bwMode="auto">
          <a:xfrm>
            <a:off x="428005" y="2514600"/>
            <a:ext cx="8304337" cy="35052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5" name="Rectangle 4"/>
          <p:cNvSpPr/>
          <p:nvPr/>
        </p:nvSpPr>
        <p:spPr>
          <a:xfrm>
            <a:off x="0" y="914400"/>
            <a:ext cx="1197764"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Method:2</a:t>
            </a:r>
          </a:p>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6" name="Rectangle 5"/>
          <p:cNvSpPr/>
          <p:nvPr/>
        </p:nvSpPr>
        <p:spPr>
          <a:xfrm>
            <a:off x="0" y="1765280"/>
            <a:ext cx="9144000"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65138" indent="-465138" algn="just">
              <a:buFont typeface="Wingdings" pitchFamily="2" charset="2"/>
              <a:buChar char="v"/>
            </a:pPr>
            <a:r>
              <a:rPr lang="en-US" dirty="0" smtClean="0">
                <a:latin typeface="Times New Roman" pitchFamily="18" charset="0"/>
                <a:cs typeface="Times New Roman" pitchFamily="18" charset="0"/>
              </a:rPr>
              <a:t>It consists of a comparator (A) and an integrator (B). </a:t>
            </a:r>
          </a:p>
          <a:p>
            <a:pPr marL="465138" indent="-465138" algn="just">
              <a:buFont typeface="Wingdings" pitchFamily="2" charset="2"/>
              <a:buChar char="v"/>
            </a:pPr>
            <a:r>
              <a:rPr lang="en-US" dirty="0" smtClean="0">
                <a:latin typeface="Times New Roman" pitchFamily="18" charset="0"/>
                <a:cs typeface="Times New Roman" pitchFamily="18" charset="0"/>
              </a:rPr>
              <a:t>The output of comparator A is a square wave of amplitude </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and is applied to the inverting (-) input terminal of the integrator B. </a:t>
            </a:r>
          </a:p>
          <a:p>
            <a:pPr marL="465138" indent="-465138" algn="just">
              <a:buFont typeface="Wingdings" pitchFamily="2" charset="2"/>
              <a:buChar char="v"/>
            </a:pPr>
            <a:r>
              <a:rPr lang="en-US" dirty="0" smtClean="0">
                <a:latin typeface="Times New Roman" pitchFamily="18" charset="0"/>
                <a:cs typeface="Times New Roman" pitchFamily="18" charset="0"/>
              </a:rPr>
              <a:t>The output of integrator is a triangular wave and it is feedback as input to the comparator A through a voltage divider </a:t>
            </a:r>
            <a:r>
              <a:rPr lang="en-US" b="1" dirty="0" smtClean="0">
                <a:latin typeface="Times New Roman" pitchFamily="18" charset="0"/>
                <a:cs typeface="Times New Roman" pitchFamily="18" charset="0"/>
              </a:rPr>
              <a:t>R</a:t>
            </a:r>
            <a:r>
              <a:rPr lang="en-US" b="1" baseline="-25000" dirty="0" smtClean="0">
                <a:latin typeface="Times New Roman" pitchFamily="18" charset="0"/>
                <a:cs typeface="Times New Roman" pitchFamily="18" charset="0"/>
              </a:rPr>
              <a:t>2 </a:t>
            </a:r>
            <a:r>
              <a:rPr lang="en-US" b="1" dirty="0" smtClean="0">
                <a:latin typeface="Times New Roman" pitchFamily="18" charset="0"/>
                <a:cs typeface="Times New Roman" pitchFamily="18" charset="0"/>
              </a:rPr>
              <a:t>R</a:t>
            </a:r>
            <a:r>
              <a:rPr lang="en-US" b="1" baseline="-25000" dirty="0" smtClean="0">
                <a:latin typeface="Times New Roman" pitchFamily="18" charset="0"/>
                <a:cs typeface="Times New Roman" pitchFamily="18" charset="0"/>
              </a:rPr>
              <a:t>3</a:t>
            </a:r>
            <a:r>
              <a:rPr lang="en-US" dirty="0" smtClean="0">
                <a:latin typeface="Times New Roman" pitchFamily="18" charset="0"/>
                <a:cs typeface="Times New Roman" pitchFamily="18" charset="0"/>
              </a:rPr>
              <a:t>.</a:t>
            </a:r>
          </a:p>
        </p:txBody>
      </p:sp>
      <p:sp>
        <p:nvSpPr>
          <p:cNvPr id="7" name="Rectangle 6"/>
          <p:cNvSpPr/>
          <p:nvPr/>
        </p:nvSpPr>
        <p:spPr>
          <a:xfrm>
            <a:off x="0" y="3505200"/>
            <a:ext cx="9144000"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To understand circuit operation, assume that the output of comparator A is at </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dirty="0" smtClean="0">
                <a:latin typeface="Times New Roman" pitchFamily="18" charset="0"/>
                <a:cs typeface="Times New Roman" pitchFamily="18" charset="0"/>
              </a:rPr>
              <a:t> . </a:t>
            </a:r>
          </a:p>
          <a:p>
            <a:pPr marL="465138" indent="-465138" algn="just">
              <a:buFont typeface="Wingdings" pitchFamily="2" charset="2"/>
              <a:buChar char="Ø"/>
            </a:pPr>
            <a:r>
              <a:rPr lang="en-US" dirty="0" smtClean="0">
                <a:latin typeface="Times New Roman" pitchFamily="18" charset="0"/>
                <a:cs typeface="Times New Roman" pitchFamily="18" charset="0"/>
              </a:rPr>
              <a:t>This forces a constant current </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baseline="-25000"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R</a:t>
            </a:r>
            <a:r>
              <a:rPr lang="en-US" b="1" baseline="-25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through </a:t>
            </a:r>
            <a:r>
              <a:rPr lang="en-US" b="1" dirty="0" smtClean="0">
                <a:latin typeface="Times New Roman" pitchFamily="18" charset="0"/>
                <a:cs typeface="Times New Roman" pitchFamily="18" charset="0"/>
              </a:rPr>
              <a:t>C</a:t>
            </a:r>
            <a:r>
              <a:rPr lang="en-US" dirty="0" smtClean="0">
                <a:latin typeface="Times New Roman" pitchFamily="18" charset="0"/>
                <a:cs typeface="Times New Roman" pitchFamily="18" charset="0"/>
              </a:rPr>
              <a:t> to give a negative going ramp at the output of the integrator, as shown in the Fig.. </a:t>
            </a:r>
          </a:p>
          <a:p>
            <a:pPr marL="465138" indent="-465138" algn="just">
              <a:buFont typeface="Wingdings" pitchFamily="2" charset="2"/>
              <a:buChar char="Ø"/>
            </a:pPr>
            <a:r>
              <a:rPr lang="en-US" dirty="0" smtClean="0">
                <a:latin typeface="Times New Roman" pitchFamily="18" charset="0"/>
                <a:cs typeface="Times New Roman" pitchFamily="18" charset="0"/>
              </a:rPr>
              <a:t>Therefore, one end of voltage divider is at a voltage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and the other at the negative going ramp. </a:t>
            </a:r>
          </a:p>
          <a:p>
            <a:pPr marL="465138" indent="-465138" algn="just">
              <a:buFont typeface="Wingdings" pitchFamily="2" charset="2"/>
              <a:buChar char="Ø"/>
            </a:pPr>
            <a:r>
              <a:rPr lang="en-US" dirty="0" smtClean="0">
                <a:latin typeface="Times New Roman" pitchFamily="18" charset="0"/>
                <a:cs typeface="Times New Roman" pitchFamily="18" charset="0"/>
              </a:rPr>
              <a:t>When the negative going ramp reaches a certain value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ramp</a:t>
            </a:r>
            <a:r>
              <a:rPr lang="en-US" dirty="0" smtClean="0">
                <a:latin typeface="Times New Roman" pitchFamily="18" charset="0"/>
                <a:cs typeface="Times New Roman" pitchFamily="18" charset="0"/>
              </a:rPr>
              <a:t>, the </a:t>
            </a:r>
            <a:r>
              <a:rPr lang="en-US" b="1" dirty="0" smtClean="0">
                <a:latin typeface="Times New Roman" pitchFamily="18" charset="0"/>
                <a:cs typeface="Times New Roman" pitchFamily="18" charset="0"/>
              </a:rPr>
              <a:t>effective voltage at point P </a:t>
            </a:r>
            <a:r>
              <a:rPr lang="en-US" dirty="0" smtClean="0">
                <a:latin typeface="Times New Roman" pitchFamily="18" charset="0"/>
                <a:cs typeface="Times New Roman" pitchFamily="18" charset="0"/>
              </a:rPr>
              <a:t>becomes slightly below </a:t>
            </a:r>
            <a:r>
              <a:rPr lang="en-US" b="1" dirty="0" smtClean="0">
                <a:latin typeface="Times New Roman" pitchFamily="18" charset="0"/>
                <a:cs typeface="Times New Roman" pitchFamily="18" charset="0"/>
              </a:rPr>
              <a:t>0V</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6" name="Rectangle 5"/>
          <p:cNvSpPr/>
          <p:nvPr/>
        </p:nvSpPr>
        <p:spPr>
          <a:xfrm>
            <a:off x="0" y="914400"/>
            <a:ext cx="1947969"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Method:2</a:t>
            </a:r>
          </a:p>
          <a:p>
            <a:r>
              <a:rPr lang="en-US" b="1" dirty="0" smtClean="0">
                <a:latin typeface="Times New Roman" pitchFamily="18" charset="0"/>
                <a:cs typeface="Times New Roman" pitchFamily="18" charset="0"/>
              </a:rPr>
              <a:t>Output waveform</a:t>
            </a:r>
            <a:endParaRPr lang="en-US" b="1" dirty="0">
              <a:latin typeface="Times New Roman" pitchFamily="18" charset="0"/>
              <a:cs typeface="Times New Roman" pitchFamily="18" charset="0"/>
            </a:endParaRPr>
          </a:p>
        </p:txBody>
      </p:sp>
      <p:pic>
        <p:nvPicPr>
          <p:cNvPr id="65539" name="Picture 3"/>
          <p:cNvPicPr>
            <a:picLocks noChangeAspect="1" noChangeArrowheads="1"/>
          </p:cNvPicPr>
          <p:nvPr/>
        </p:nvPicPr>
        <p:blipFill>
          <a:blip r:embed="rId2" cstate="print"/>
          <a:srcRect/>
          <a:stretch>
            <a:fillRect/>
          </a:stretch>
        </p:blipFill>
        <p:spPr bwMode="auto">
          <a:xfrm>
            <a:off x="1295400" y="2038811"/>
            <a:ext cx="6286500" cy="3371389"/>
          </a:xfrm>
          <a:prstGeom prst="rect">
            <a:avLst/>
          </a:prstGeom>
          <a:noFill/>
          <a:ln w="9525">
            <a:noFill/>
            <a:miter lim="800000"/>
            <a:headEnd/>
            <a:tailEnd/>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750874"/>
            <a:ext cx="9144000" cy="286232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65138" indent="-465138" algn="just">
              <a:buFont typeface="Wingdings" pitchFamily="2" charset="2"/>
              <a:buChar char="v"/>
            </a:pPr>
            <a:r>
              <a:rPr lang="en-US" sz="2000" dirty="0" smtClean="0">
                <a:latin typeface="Times New Roman" pitchFamily="18" charset="0"/>
                <a:cs typeface="Times New Roman" pitchFamily="18" charset="0"/>
              </a:rPr>
              <a:t>As a result, the output of comparator A switches from positive saturation to negative saturation </a:t>
            </a:r>
            <a:r>
              <a:rPr lang="en-US" sz="2000" b="1" dirty="0" smtClean="0">
                <a:latin typeface="Times New Roman" pitchFamily="18" charset="0"/>
                <a:cs typeface="Times New Roman" pitchFamily="18" charset="0"/>
              </a:rPr>
              <a:t>(-</a:t>
            </a:r>
            <a:r>
              <a:rPr lang="en-US" sz="2000" b="1" dirty="0" err="1" smtClean="0">
                <a:latin typeface="Times New Roman" pitchFamily="18" charset="0"/>
                <a:cs typeface="Times New Roman" pitchFamily="18" charset="0"/>
              </a:rPr>
              <a:t>V</a:t>
            </a:r>
            <a:r>
              <a:rPr lang="en-US" sz="2000" b="1" baseline="-25000" dirty="0" err="1" smtClean="0">
                <a:latin typeface="Times New Roman" pitchFamily="18" charset="0"/>
                <a:cs typeface="Times New Roman" pitchFamily="18" charset="0"/>
              </a:rPr>
              <a:t>sat</a:t>
            </a:r>
            <a:r>
              <a:rPr lang="en-US" sz="2000" b="1"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p>
          <a:p>
            <a:pPr marL="465138" indent="-465138" algn="just">
              <a:buFont typeface="Wingdings" pitchFamily="2" charset="2"/>
              <a:buChar char="v"/>
            </a:pPr>
            <a:r>
              <a:rPr lang="en-US" sz="2000" dirty="0" smtClean="0">
                <a:latin typeface="Times New Roman" pitchFamily="18" charset="0"/>
                <a:cs typeface="Times New Roman" pitchFamily="18" charset="0"/>
              </a:rPr>
              <a:t>This forces a reverse constant current (right to left) through </a:t>
            </a:r>
            <a:r>
              <a:rPr lang="en-US" sz="2000" b="1" dirty="0" smtClean="0">
                <a:latin typeface="Times New Roman" pitchFamily="18" charset="0"/>
                <a:cs typeface="Times New Roman" pitchFamily="18" charset="0"/>
              </a:rPr>
              <a:t>C</a:t>
            </a:r>
            <a:r>
              <a:rPr lang="en-US" sz="2000" dirty="0" smtClean="0">
                <a:latin typeface="Times New Roman" pitchFamily="18" charset="0"/>
                <a:cs typeface="Times New Roman" pitchFamily="18" charset="0"/>
              </a:rPr>
              <a:t> to give a positive going ramp at the output of the integrator, as shown in the Fig. </a:t>
            </a:r>
          </a:p>
          <a:p>
            <a:pPr marL="465138" indent="-465138" algn="just">
              <a:buFont typeface="Wingdings" pitchFamily="2" charset="2"/>
              <a:buChar char="v"/>
            </a:pPr>
            <a:r>
              <a:rPr lang="en-US" sz="2000" dirty="0" smtClean="0">
                <a:latin typeface="Times New Roman" pitchFamily="18" charset="0"/>
                <a:cs typeface="Times New Roman" pitchFamily="18" charset="0"/>
              </a:rPr>
              <a:t>When positive going ramp reaches </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V</a:t>
            </a:r>
            <a:r>
              <a:rPr lang="en-US" sz="2000" b="1" baseline="-25000" dirty="0" err="1" smtClean="0">
                <a:latin typeface="Times New Roman" pitchFamily="18" charset="0"/>
                <a:cs typeface="Times New Roman" pitchFamily="18" charset="0"/>
              </a:rPr>
              <a:t>ramp</a:t>
            </a:r>
            <a:r>
              <a:rPr lang="en-US" sz="2000" dirty="0" smtClean="0">
                <a:latin typeface="Times New Roman" pitchFamily="18" charset="0"/>
                <a:cs typeface="Times New Roman" pitchFamily="18" charset="0"/>
              </a:rPr>
              <a:t>, the effective voltage at point </a:t>
            </a:r>
            <a:r>
              <a:rPr lang="en-US" sz="2000" b="1" dirty="0" smtClean="0">
                <a:latin typeface="Times New Roman" pitchFamily="18" charset="0"/>
                <a:cs typeface="Times New Roman" pitchFamily="18" charset="0"/>
              </a:rPr>
              <a:t>P</a:t>
            </a:r>
            <a:r>
              <a:rPr lang="en-US" sz="2000" dirty="0" smtClean="0">
                <a:latin typeface="Times New Roman" pitchFamily="18" charset="0"/>
                <a:cs typeface="Times New Roman" pitchFamily="18" charset="0"/>
              </a:rPr>
              <a:t> becomes slightly above </a:t>
            </a:r>
            <a:r>
              <a:rPr lang="en-US" sz="2000" b="1" dirty="0" smtClean="0">
                <a:latin typeface="Times New Roman" pitchFamily="18" charset="0"/>
                <a:cs typeface="Times New Roman" pitchFamily="18" charset="0"/>
              </a:rPr>
              <a:t>0V</a:t>
            </a:r>
            <a:r>
              <a:rPr lang="en-US" sz="2000" dirty="0" smtClean="0">
                <a:latin typeface="Times New Roman" pitchFamily="18" charset="0"/>
                <a:cs typeface="Times New Roman" pitchFamily="18" charset="0"/>
              </a:rPr>
              <a:t>. </a:t>
            </a:r>
          </a:p>
          <a:p>
            <a:pPr marL="465138" indent="-465138" algn="just">
              <a:buFont typeface="Wingdings" pitchFamily="2" charset="2"/>
              <a:buChar char="v"/>
            </a:pPr>
            <a:r>
              <a:rPr lang="en-US" sz="2000" dirty="0" smtClean="0">
                <a:latin typeface="Times New Roman" pitchFamily="18" charset="0"/>
                <a:cs typeface="Times New Roman" pitchFamily="18" charset="0"/>
              </a:rPr>
              <a:t>As a result, the output of comparator A switches from </a:t>
            </a:r>
            <a:r>
              <a:rPr lang="en-US" sz="2000" b="1" dirty="0" smtClean="0">
                <a:latin typeface="Times New Roman" pitchFamily="18" charset="0"/>
                <a:cs typeface="Times New Roman" pitchFamily="18" charset="0"/>
              </a:rPr>
              <a:t>negative saturation to positive saturation (+</a:t>
            </a:r>
            <a:r>
              <a:rPr lang="en-US" sz="2000" b="1" dirty="0" err="1" smtClean="0">
                <a:latin typeface="Times New Roman" pitchFamily="18" charset="0"/>
                <a:cs typeface="Times New Roman" pitchFamily="18" charset="0"/>
              </a:rPr>
              <a:t>V</a:t>
            </a:r>
            <a:r>
              <a:rPr lang="en-US" sz="2000" b="1" baseline="-25000" dirty="0" err="1" smtClean="0">
                <a:latin typeface="Times New Roman" pitchFamily="18" charset="0"/>
                <a:cs typeface="Times New Roman" pitchFamily="18" charset="0"/>
              </a:rPr>
              <a:t>sat</a:t>
            </a:r>
            <a:r>
              <a:rPr lang="en-US" sz="2000" b="1"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p>
          <a:p>
            <a:pPr marL="465138" indent="-465138" algn="just">
              <a:buFont typeface="Wingdings" pitchFamily="2" charset="2"/>
              <a:buChar char="v"/>
            </a:pPr>
            <a:r>
              <a:rPr lang="en-US" sz="2000" dirty="0" smtClean="0">
                <a:latin typeface="Times New Roman" pitchFamily="18" charset="0"/>
                <a:cs typeface="Times New Roman" pitchFamily="18" charset="0"/>
              </a:rPr>
              <a:t>The sequence then repeats to give triangular wave at the output of integrator B.</a:t>
            </a:r>
            <a:endParaRPr lang="en-US" sz="2000"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6" name="Rectangle 5"/>
          <p:cNvSpPr/>
          <p:nvPr/>
        </p:nvSpPr>
        <p:spPr>
          <a:xfrm>
            <a:off x="0" y="914400"/>
            <a:ext cx="1197764"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Method:2</a:t>
            </a:r>
          </a:p>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5" name="Rectangle 4"/>
          <p:cNvSpPr/>
          <p:nvPr/>
        </p:nvSpPr>
        <p:spPr>
          <a:xfrm>
            <a:off x="0" y="914400"/>
            <a:ext cx="3969998"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Method:2</a:t>
            </a:r>
          </a:p>
          <a:p>
            <a:r>
              <a:rPr lang="en-US" b="1" dirty="0" smtClean="0">
                <a:latin typeface="Times New Roman" pitchFamily="18" charset="0"/>
                <a:cs typeface="Times New Roman" pitchFamily="18" charset="0"/>
              </a:rPr>
              <a:t>Amplitude and Frequency Calculation</a:t>
            </a:r>
            <a:endParaRPr lang="en-US" b="1" dirty="0">
              <a:latin typeface="Times New Roman" pitchFamily="18" charset="0"/>
              <a:cs typeface="Times New Roman" pitchFamily="18" charset="0"/>
            </a:endParaRPr>
          </a:p>
        </p:txBody>
      </p:sp>
      <p:sp>
        <p:nvSpPr>
          <p:cNvPr id="68609" name="Rectangle 1"/>
          <p:cNvSpPr>
            <a:spLocks noChangeArrowheads="1"/>
          </p:cNvSpPr>
          <p:nvPr/>
        </p:nvSpPr>
        <p:spPr bwMode="auto">
          <a:xfrm>
            <a:off x="342048" y="1948934"/>
            <a:ext cx="7513660"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When comparator output is at +</a:t>
            </a:r>
            <a:r>
              <a:rPr kumimoji="0" lang="en-US" sz="1800" b="0" i="0"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sz="1800" b="0" i="0" u="none" strike="noStrike" cap="none" normalizeH="0" baseline="-30000" dirty="0" err="1" smtClean="0">
                <a:ln>
                  <a:noFill/>
                </a:ln>
                <a:solidFill>
                  <a:schemeClr val="tx1"/>
                </a:solidFill>
                <a:effectLst/>
                <a:latin typeface="Times New Roman" pitchFamily="18" charset="0"/>
                <a:cs typeface="Times New Roman" pitchFamily="18" charset="0"/>
              </a:rPr>
              <a:t>sat</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 the effective voltage at point P is given by </a:t>
            </a:r>
            <a:endParaRPr kumimoji="0" lang="en-US" sz="31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68610" name="Picture 2" descr="Triangular Wave Generator Using Op amp">
            <a:hlinkClick r:id="rId2"/>
          </p:cNvPr>
          <p:cNvPicPr>
            <a:picLocks noChangeAspect="1" noChangeArrowheads="1"/>
          </p:cNvPicPr>
          <p:nvPr/>
        </p:nvPicPr>
        <p:blipFill>
          <a:blip r:embed="rId3" cstate="print"/>
          <a:srcRect/>
          <a:stretch>
            <a:fillRect/>
          </a:stretch>
        </p:blipFill>
        <p:spPr bwMode="auto">
          <a:xfrm>
            <a:off x="763437" y="2438400"/>
            <a:ext cx="7085163" cy="733425"/>
          </a:xfrm>
          <a:prstGeom prst="rect">
            <a:avLst/>
          </a:prstGeom>
          <a:ln>
            <a:solidFill>
              <a:srgbClr val="FFFF00"/>
            </a:solidFill>
          </a:ln>
          <a:effectLst>
            <a:outerShdw blurRad="292100" dist="139700" dir="2700000" algn="tl" rotWithShape="0">
              <a:srgbClr val="333333">
                <a:alpha val="65000"/>
              </a:srgbClr>
            </a:outerShdw>
          </a:effectLst>
        </p:spPr>
      </p:pic>
      <p:sp>
        <p:nvSpPr>
          <p:cNvPr id="8" name="Rectangle 7"/>
          <p:cNvSpPr/>
          <p:nvPr/>
        </p:nvSpPr>
        <p:spPr>
          <a:xfrm>
            <a:off x="228600" y="3392269"/>
            <a:ext cx="7924800" cy="369332"/>
          </a:xfrm>
          <a:prstGeom prst="rect">
            <a:avLst/>
          </a:prstGeom>
        </p:spPr>
        <p:txBody>
          <a:bodyPr wrap="square">
            <a:spAutoFit/>
          </a:bodyPr>
          <a:lstStyle/>
          <a:p>
            <a:r>
              <a:rPr lang="en-US" dirty="0" smtClean="0">
                <a:latin typeface="Times New Roman" pitchFamily="18" charset="0"/>
                <a:cs typeface="Times New Roman" pitchFamily="18" charset="0"/>
              </a:rPr>
              <a:t>When effective voltage at P becomes equal to zero, we can write above equation</a:t>
            </a:r>
            <a:endParaRPr lang="en-US" dirty="0">
              <a:latin typeface="Times New Roman" pitchFamily="18" charset="0"/>
              <a:cs typeface="Times New Roman" pitchFamily="18" charset="0"/>
            </a:endParaRPr>
          </a:p>
        </p:txBody>
      </p:sp>
      <p:pic>
        <p:nvPicPr>
          <p:cNvPr id="68612" name="Picture 4" descr="Triangular Wave Generator Using Op amp"/>
          <p:cNvPicPr>
            <a:picLocks noChangeAspect="1" noChangeArrowheads="1"/>
          </p:cNvPicPr>
          <p:nvPr/>
        </p:nvPicPr>
        <p:blipFill>
          <a:blip r:embed="rId4" cstate="print"/>
          <a:srcRect/>
          <a:stretch>
            <a:fillRect/>
          </a:stretch>
        </p:blipFill>
        <p:spPr bwMode="auto">
          <a:xfrm>
            <a:off x="261359" y="4038600"/>
            <a:ext cx="8775754" cy="2743200"/>
          </a:xfrm>
          <a:prstGeom prst="rect">
            <a:avLst/>
          </a:prstGeom>
          <a:ln>
            <a:solidFill>
              <a:srgbClr val="FF0000"/>
            </a:solidFill>
          </a:ln>
          <a:effectLst>
            <a:outerShdw blurRad="292100" dist="139700" dir="2700000" algn="tl" rotWithShape="0">
              <a:srgbClr val="333333">
                <a:alpha val="65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err="1" smtClean="0">
                <a:solidFill>
                  <a:srgbClr val="FF0000"/>
                </a:solidFill>
                <a:latin typeface="Times New Roman" pitchFamily="18" charset="0"/>
                <a:cs typeface="Times New Roman" pitchFamily="18" charset="0"/>
              </a:rPr>
              <a:t>Subtractor</a:t>
            </a:r>
            <a:endParaRPr lang="en-US" altLang="ko-KR" sz="3600" dirty="0" smtClean="0">
              <a:solidFill>
                <a:srgbClr val="FF0000"/>
              </a:solidFill>
              <a:latin typeface="Times New Roman" pitchFamily="18" charset="0"/>
              <a:cs typeface="Times New Roman" pitchFamily="18" charset="0"/>
            </a:endParaRPr>
          </a:p>
        </p:txBody>
      </p:sp>
      <p:sp>
        <p:nvSpPr>
          <p:cNvPr id="6" name="TextBox 5"/>
          <p:cNvSpPr txBox="1"/>
          <p:nvPr/>
        </p:nvSpPr>
        <p:spPr>
          <a:xfrm>
            <a:off x="-36512" y="1628800"/>
            <a:ext cx="2903359" cy="369332"/>
          </a:xfrm>
          <a:prstGeom prst="rect">
            <a:avLst/>
          </a:prstGeom>
          <a:solidFill>
            <a:schemeClr val="accent5">
              <a:lumMod val="40000"/>
              <a:lumOff val="60000"/>
            </a:schemeClr>
          </a:solidFill>
        </p:spPr>
        <p:style>
          <a:lnRef idx="2">
            <a:schemeClr val="accent5"/>
          </a:lnRef>
          <a:fillRef idx="1">
            <a:schemeClr val="lt1"/>
          </a:fillRef>
          <a:effectRef idx="0">
            <a:schemeClr val="accent5"/>
          </a:effectRef>
          <a:fontRef idx="minor">
            <a:schemeClr val="dk1"/>
          </a:fontRef>
        </p:style>
        <p:txBody>
          <a:bodyPr wrap="none" rtlCol="0">
            <a:spAutoFit/>
          </a:bodyPr>
          <a:lstStyle/>
          <a:p>
            <a:r>
              <a:rPr lang="en-IN" dirty="0" smtClean="0">
                <a:latin typeface="Times New Roman" pitchFamily="18" charset="0"/>
                <a:cs typeface="Times New Roman" pitchFamily="18" charset="0"/>
              </a:rPr>
              <a:t>Use Super Position Principle,</a:t>
            </a:r>
            <a:endParaRPr lang="en-IN" dirty="0">
              <a:latin typeface="Times New Roman" pitchFamily="18" charset="0"/>
              <a:cs typeface="Times New Roman" pitchFamily="18" charset="0"/>
            </a:endParaRPr>
          </a:p>
        </p:txBody>
      </p:sp>
      <p:pic>
        <p:nvPicPr>
          <p:cNvPr id="10244"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77576" y="2142381"/>
            <a:ext cx="11239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71152" y="2132856"/>
            <a:ext cx="3028950" cy="323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238500" y="2619970"/>
            <a:ext cx="3171588" cy="10081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47" name="Picture 7"/>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7458" y="3704871"/>
            <a:ext cx="7172325"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48" name="Picture 8"/>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854164" y="4725144"/>
            <a:ext cx="1421696" cy="50405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49" name="Picture 9"/>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6512" y="5301208"/>
            <a:ext cx="7362825" cy="561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50" name="Picture 10"/>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3238500" y="6099331"/>
            <a:ext cx="3762375" cy="66675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xmlns="" val="21414220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05000"/>
            <a:ext cx="7162800" cy="369332"/>
          </a:xfrm>
          <a:prstGeom prst="rect">
            <a:avLst/>
          </a:prstGeom>
        </p:spPr>
        <p:txBody>
          <a:bodyPr wrap="square">
            <a:spAutoFit/>
          </a:bodyPr>
          <a:lstStyle/>
          <a:p>
            <a:r>
              <a:rPr lang="en-US" dirty="0" smtClean="0">
                <a:latin typeface="Times New Roman" pitchFamily="18" charset="0"/>
                <a:cs typeface="Times New Roman" pitchFamily="18" charset="0"/>
              </a:rPr>
              <a:t>Similarly, when comparator output is at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sat</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we can write,</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6" name="Rectangle 5"/>
          <p:cNvSpPr/>
          <p:nvPr/>
        </p:nvSpPr>
        <p:spPr>
          <a:xfrm>
            <a:off x="0" y="914400"/>
            <a:ext cx="3969998"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Method:2</a:t>
            </a:r>
          </a:p>
          <a:p>
            <a:r>
              <a:rPr lang="en-US" b="1" dirty="0" smtClean="0">
                <a:latin typeface="Times New Roman" pitchFamily="18" charset="0"/>
                <a:cs typeface="Times New Roman" pitchFamily="18" charset="0"/>
              </a:rPr>
              <a:t>Amplitude and Frequency Calculation</a:t>
            </a:r>
            <a:endParaRPr lang="en-US" b="1" dirty="0">
              <a:latin typeface="Times New Roman" pitchFamily="18" charset="0"/>
              <a:cs typeface="Times New Roman" pitchFamily="18" charset="0"/>
            </a:endParaRPr>
          </a:p>
        </p:txBody>
      </p:sp>
      <p:pic>
        <p:nvPicPr>
          <p:cNvPr id="70658" name="Picture 2" descr="Triangular Wave Generator Using Op amp"/>
          <p:cNvPicPr>
            <a:picLocks noChangeAspect="1" noChangeArrowheads="1"/>
          </p:cNvPicPr>
          <p:nvPr/>
        </p:nvPicPr>
        <p:blipFill>
          <a:blip r:embed="rId2" cstate="print"/>
          <a:srcRect/>
          <a:stretch>
            <a:fillRect/>
          </a:stretch>
        </p:blipFill>
        <p:spPr bwMode="auto">
          <a:xfrm>
            <a:off x="152400" y="2286000"/>
            <a:ext cx="8954798" cy="914400"/>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76200" y="3239869"/>
            <a:ext cx="8305800" cy="369332"/>
          </a:xfrm>
          <a:prstGeom prst="rect">
            <a:avLst/>
          </a:prstGeom>
        </p:spPr>
        <p:txBody>
          <a:bodyPr wrap="square">
            <a:spAutoFit/>
          </a:bodyPr>
          <a:lstStyle/>
          <a:p>
            <a:r>
              <a:rPr lang="en-US" dirty="0" smtClean="0">
                <a:latin typeface="Times New Roman" pitchFamily="18" charset="0"/>
                <a:cs typeface="Times New Roman" pitchFamily="18" charset="0"/>
              </a:rPr>
              <a:t>The peak to peak amplitude of the triangular wave can be given as</a:t>
            </a:r>
            <a:endParaRPr lang="en-US" dirty="0">
              <a:latin typeface="Times New Roman" pitchFamily="18" charset="0"/>
              <a:cs typeface="Times New Roman" pitchFamily="18" charset="0"/>
            </a:endParaRPr>
          </a:p>
        </p:txBody>
      </p:sp>
      <p:pic>
        <p:nvPicPr>
          <p:cNvPr id="70660" name="Picture 4" descr="Triangular Wave Generator Using Op amp"/>
          <p:cNvPicPr>
            <a:picLocks noChangeAspect="1" noChangeArrowheads="1"/>
          </p:cNvPicPr>
          <p:nvPr/>
        </p:nvPicPr>
        <p:blipFill>
          <a:blip r:embed="rId3" cstate="print"/>
          <a:srcRect/>
          <a:stretch>
            <a:fillRect/>
          </a:stretch>
        </p:blipFill>
        <p:spPr bwMode="auto">
          <a:xfrm>
            <a:off x="1" y="3886201"/>
            <a:ext cx="9144000" cy="2109128"/>
          </a:xfrm>
          <a:prstGeom prst="rect">
            <a:avLst/>
          </a:prstGeom>
          <a:ln>
            <a:solidFill>
              <a:schemeClr val="accent3">
                <a:lumMod val="75000"/>
              </a:schemeClr>
            </a:solidFill>
          </a:ln>
          <a:effectLst>
            <a:outerShdw blurRad="292100" dist="139700" dir="2700000" algn="tl" rotWithShape="0">
              <a:srgbClr val="333333">
                <a:alpha val="65000"/>
              </a:srgbClr>
            </a:outerShdw>
          </a:effec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752600"/>
            <a:ext cx="9144000" cy="6463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smtClean="0">
                <a:latin typeface="Times New Roman" pitchFamily="18" charset="0"/>
                <a:cs typeface="Times New Roman" pitchFamily="18" charset="0"/>
              </a:rPr>
              <a:t>The time taken by the output to swing from –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ramp</a:t>
            </a:r>
            <a:r>
              <a:rPr lang="en-US" dirty="0" smtClean="0">
                <a:latin typeface="Times New Roman" pitchFamily="18" charset="0"/>
                <a:cs typeface="Times New Roman" pitchFamily="18" charset="0"/>
              </a:rPr>
              <a:t> to +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ramp</a:t>
            </a:r>
            <a:r>
              <a:rPr lang="en-US" dirty="0" smtClean="0">
                <a:latin typeface="Times New Roman" pitchFamily="18" charset="0"/>
                <a:cs typeface="Times New Roman" pitchFamily="18" charset="0"/>
              </a:rPr>
              <a:t> (or from +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ramp</a:t>
            </a:r>
            <a:r>
              <a:rPr lang="en-US" dirty="0" smtClean="0">
                <a:latin typeface="Times New Roman" pitchFamily="18" charset="0"/>
                <a:cs typeface="Times New Roman" pitchFamily="18" charset="0"/>
              </a:rPr>
              <a:t> to –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ramp</a:t>
            </a:r>
            <a:r>
              <a:rPr lang="en-US" dirty="0" smtClean="0">
                <a:latin typeface="Times New Roman" pitchFamily="18" charset="0"/>
                <a:cs typeface="Times New Roman" pitchFamily="18" charset="0"/>
              </a:rPr>
              <a:t>) is equal to half the time period T/2</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6" name="Rectangle 5"/>
          <p:cNvSpPr/>
          <p:nvPr/>
        </p:nvSpPr>
        <p:spPr>
          <a:xfrm>
            <a:off x="0" y="914400"/>
            <a:ext cx="3969998"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Method:2</a:t>
            </a:r>
          </a:p>
          <a:p>
            <a:r>
              <a:rPr lang="en-US" b="1" dirty="0" smtClean="0">
                <a:latin typeface="Times New Roman" pitchFamily="18" charset="0"/>
                <a:cs typeface="Times New Roman" pitchFamily="18" charset="0"/>
              </a:rPr>
              <a:t>Amplitude and Frequency Calculation</a:t>
            </a:r>
            <a:endParaRPr lang="en-US" b="1" dirty="0">
              <a:latin typeface="Times New Roman" pitchFamily="18" charset="0"/>
              <a:cs typeface="Times New Roman" pitchFamily="18" charset="0"/>
            </a:endParaRPr>
          </a:p>
        </p:txBody>
      </p:sp>
      <p:pic>
        <p:nvPicPr>
          <p:cNvPr id="72706" name="Picture 2" descr="Triangular Wave Generator Using Op amp"/>
          <p:cNvPicPr>
            <a:picLocks noChangeAspect="1" noChangeArrowheads="1"/>
          </p:cNvPicPr>
          <p:nvPr/>
        </p:nvPicPr>
        <p:blipFill>
          <a:blip r:embed="rId2" cstate="print"/>
          <a:srcRect/>
          <a:stretch>
            <a:fillRect/>
          </a:stretch>
        </p:blipFill>
        <p:spPr bwMode="auto">
          <a:xfrm>
            <a:off x="914400" y="2438400"/>
            <a:ext cx="7659750" cy="1524000"/>
          </a:xfrm>
          <a:prstGeom prst="rect">
            <a:avLst/>
          </a:prstGeom>
          <a:ln>
            <a:noFill/>
          </a:ln>
          <a:effectLst>
            <a:outerShdw blurRad="292100" dist="139700" dir="2700000" algn="tl" rotWithShape="0">
              <a:srgbClr val="333333">
                <a:alpha val="65000"/>
              </a:srgbClr>
            </a:outerShdw>
          </a:effectLst>
        </p:spPr>
        <p:style>
          <a:lnRef idx="2">
            <a:schemeClr val="accent2"/>
          </a:lnRef>
          <a:fillRef idx="1">
            <a:schemeClr val="lt1"/>
          </a:fillRef>
          <a:effectRef idx="0">
            <a:schemeClr val="accent2"/>
          </a:effectRef>
          <a:fontRef idx="minor">
            <a:schemeClr val="dk1"/>
          </a:fontRef>
        </p:style>
      </p:pic>
      <p:sp>
        <p:nvSpPr>
          <p:cNvPr id="8" name="Rectangle 7"/>
          <p:cNvSpPr/>
          <p:nvPr/>
        </p:nvSpPr>
        <p:spPr>
          <a:xfrm>
            <a:off x="381000" y="4114800"/>
            <a:ext cx="3359061" cy="369332"/>
          </a:xfrm>
          <a:prstGeom prst="rect">
            <a:avLst/>
          </a:prstGeom>
        </p:spPr>
        <p:txBody>
          <a:bodyPr wrap="none">
            <a:spAutoFit/>
          </a:bodyPr>
          <a:lstStyle/>
          <a:p>
            <a:r>
              <a:rPr lang="en-US" dirty="0" smtClean="0">
                <a:latin typeface="Times New Roman" pitchFamily="18" charset="0"/>
                <a:cs typeface="Times New Roman" pitchFamily="18" charset="0"/>
              </a:rPr>
              <a:t>Substituting value of V</a:t>
            </a:r>
            <a:r>
              <a:rPr lang="en-US" baseline="-25000" dirty="0" smtClean="0">
                <a:latin typeface="Times New Roman" pitchFamily="18" charset="0"/>
                <a:cs typeface="Times New Roman" pitchFamily="18" charset="0"/>
              </a:rPr>
              <a:t>o(pp)</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we get,</a:t>
            </a:r>
            <a:endParaRPr lang="en-US" dirty="0">
              <a:latin typeface="Times New Roman" pitchFamily="18" charset="0"/>
              <a:cs typeface="Times New Roman" pitchFamily="18" charset="0"/>
            </a:endParaRPr>
          </a:p>
        </p:txBody>
      </p:sp>
      <p:pic>
        <p:nvPicPr>
          <p:cNvPr id="72708" name="Picture 4" descr="Triangular Wave Generator Using Op amp"/>
          <p:cNvPicPr>
            <a:picLocks noChangeAspect="1" noChangeArrowheads="1"/>
          </p:cNvPicPr>
          <p:nvPr/>
        </p:nvPicPr>
        <p:blipFill>
          <a:blip r:embed="rId3" cstate="print"/>
          <a:srcRect/>
          <a:stretch>
            <a:fillRect/>
          </a:stretch>
        </p:blipFill>
        <p:spPr bwMode="auto">
          <a:xfrm>
            <a:off x="1589314" y="4648200"/>
            <a:ext cx="5878286" cy="914400"/>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304800" y="5715000"/>
            <a:ext cx="6858000" cy="369332"/>
          </a:xfrm>
          <a:prstGeom prst="rect">
            <a:avLst/>
          </a:prstGeom>
        </p:spPr>
        <p:txBody>
          <a:bodyPr wrap="square">
            <a:spAutoFit/>
          </a:bodyPr>
          <a:lstStyle/>
          <a:p>
            <a:r>
              <a:rPr lang="en-US" dirty="0" smtClean="0">
                <a:latin typeface="Times New Roman" pitchFamily="18" charset="0"/>
                <a:cs typeface="Times New Roman" pitchFamily="18" charset="0"/>
              </a:rPr>
              <a:t>Therefore, the frequency of oscillation can be given as,</a:t>
            </a:r>
            <a:endParaRPr lang="en-US" dirty="0">
              <a:latin typeface="Times New Roman" pitchFamily="18" charset="0"/>
              <a:cs typeface="Times New Roman" pitchFamily="18" charset="0"/>
            </a:endParaRPr>
          </a:p>
        </p:txBody>
      </p:sp>
      <p:pic>
        <p:nvPicPr>
          <p:cNvPr id="72710" name="Picture 6" descr="Triangular Wave Generator Using Op amp"/>
          <p:cNvPicPr>
            <a:picLocks noChangeAspect="1" noChangeArrowheads="1"/>
          </p:cNvPicPr>
          <p:nvPr/>
        </p:nvPicPr>
        <p:blipFill>
          <a:blip r:embed="rId4" cstate="print"/>
          <a:srcRect/>
          <a:stretch>
            <a:fillRect/>
          </a:stretch>
        </p:blipFill>
        <p:spPr bwMode="auto">
          <a:xfrm>
            <a:off x="2286000" y="6096000"/>
            <a:ext cx="5943600" cy="6096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Sine wave Generator</a:t>
            </a:r>
          </a:p>
        </p:txBody>
      </p:sp>
      <p:sp>
        <p:nvSpPr>
          <p:cNvPr id="3" name="Rectangle 2"/>
          <p:cNvSpPr/>
          <p:nvPr/>
        </p:nvSpPr>
        <p:spPr>
          <a:xfrm>
            <a:off x="0" y="914400"/>
            <a:ext cx="216597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err="1" smtClean="0">
                <a:latin typeface="Times New Roman" pitchFamily="18" charset="0"/>
                <a:cs typeface="Times New Roman" pitchFamily="18" charset="0"/>
              </a:rPr>
              <a:t>Barkhausen</a:t>
            </a:r>
            <a:r>
              <a:rPr lang="en-US" b="1" dirty="0" smtClean="0">
                <a:latin typeface="Times New Roman" pitchFamily="18" charset="0"/>
                <a:cs typeface="Times New Roman" pitchFamily="18" charset="0"/>
              </a:rPr>
              <a:t> criteria</a:t>
            </a:r>
            <a:endParaRPr lang="en-US" b="1" dirty="0">
              <a:latin typeface="Times New Roman" pitchFamily="18" charset="0"/>
              <a:cs typeface="Times New Roman" pitchFamily="18" charset="0"/>
            </a:endParaRPr>
          </a:p>
        </p:txBody>
      </p:sp>
      <p:sp>
        <p:nvSpPr>
          <p:cNvPr id="4" name="Rectangle 3"/>
          <p:cNvSpPr/>
          <p:nvPr/>
        </p:nvSpPr>
        <p:spPr>
          <a:xfrm>
            <a:off x="457200" y="1600200"/>
            <a:ext cx="83820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Electronic oscillators are divided into:</a:t>
            </a:r>
          </a:p>
          <a:p>
            <a:pPr marL="404813" indent="-404813" algn="just">
              <a:buFont typeface="Wingdings" pitchFamily="2" charset="2"/>
              <a:buChar char="Ø"/>
            </a:pPr>
            <a:r>
              <a:rPr lang="en-US" b="1" dirty="0" smtClean="0">
                <a:latin typeface="Times New Roman" pitchFamily="18" charset="0"/>
                <a:cs typeface="Times New Roman" pitchFamily="18" charset="0"/>
              </a:rPr>
              <a:t>Sinusoidal</a:t>
            </a:r>
            <a:r>
              <a:rPr lang="en-US" dirty="0" smtClean="0">
                <a:latin typeface="Times New Roman" pitchFamily="18" charset="0"/>
                <a:cs typeface="Times New Roman" pitchFamily="18" charset="0"/>
              </a:rPr>
              <a:t> (or harmonic) oscillators-which produce an output having sine waveform</a:t>
            </a:r>
          </a:p>
          <a:p>
            <a:pPr marL="404813" indent="-404813" algn="just">
              <a:buFont typeface="Wingdings" pitchFamily="2" charset="2"/>
              <a:buChar char="Ø"/>
            </a:pPr>
            <a:r>
              <a:rPr lang="en-US" b="1" dirty="0" smtClean="0">
                <a:latin typeface="Times New Roman" pitchFamily="18" charset="0"/>
                <a:cs typeface="Times New Roman" pitchFamily="18" charset="0"/>
              </a:rPr>
              <a:t>Non-sinusoidal </a:t>
            </a:r>
            <a:r>
              <a:rPr lang="en-US" dirty="0" smtClean="0">
                <a:latin typeface="Times New Roman" pitchFamily="18" charset="0"/>
                <a:cs typeface="Times New Roman" pitchFamily="18" charset="0"/>
              </a:rPr>
              <a:t>(or </a:t>
            </a:r>
            <a:r>
              <a:rPr lang="en-US" b="1" dirty="0" smtClean="0">
                <a:latin typeface="Times New Roman" pitchFamily="18" charset="0"/>
                <a:cs typeface="Times New Roman" pitchFamily="18" charset="0"/>
              </a:rPr>
              <a:t>relaxation</a:t>
            </a:r>
            <a:r>
              <a:rPr lang="en-US" dirty="0" smtClean="0">
                <a:latin typeface="Times New Roman" pitchFamily="18" charset="0"/>
                <a:cs typeface="Times New Roman" pitchFamily="18" charset="0"/>
              </a:rPr>
              <a:t>) oscillator-the output is square, rectangular or saw-tooth or pulse shape.</a:t>
            </a:r>
            <a:endParaRPr lang="en-US"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76200" y="3276600"/>
            <a:ext cx="4114800" cy="2266950"/>
          </a:xfrm>
          <a:prstGeom prst="rect">
            <a:avLst/>
          </a:prstGeom>
          <a:noFill/>
          <a:ln w="9525">
            <a:solidFill>
              <a:schemeClr val="tx2"/>
            </a:solid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2286000" y="5715000"/>
            <a:ext cx="6467475" cy="771525"/>
          </a:xfrm>
          <a:prstGeom prst="rect">
            <a:avLst/>
          </a:prstGeom>
          <a:noFill/>
          <a:ln w="9525">
            <a:solidFill>
              <a:srgbClr val="FF0000"/>
            </a:solidFill>
            <a:miter lim="800000"/>
            <a:headEnd/>
            <a:tailEnd/>
          </a:ln>
        </p:spPr>
      </p:pic>
      <p:sp>
        <p:nvSpPr>
          <p:cNvPr id="8" name="Rectangle 7"/>
          <p:cNvSpPr/>
          <p:nvPr/>
        </p:nvSpPr>
        <p:spPr>
          <a:xfrm>
            <a:off x="4572000" y="3200400"/>
            <a:ext cx="4419600"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b="1" dirty="0" smtClean="0">
                <a:latin typeface="Times New Roman" pitchFamily="18" charset="0"/>
                <a:cs typeface="Times New Roman" pitchFamily="18" charset="0"/>
              </a:rPr>
              <a:t>A(j</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β</a:t>
            </a:r>
            <a:r>
              <a:rPr lang="en-US" b="1" dirty="0" smtClean="0">
                <a:latin typeface="Times New Roman" pitchFamily="18" charset="0"/>
                <a:cs typeface="Times New Roman" pitchFamily="18" charset="0"/>
              </a:rPr>
              <a:t>(j</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 = 1(0</a:t>
            </a:r>
            <a:r>
              <a:rPr lang="en-US" b="1" dirty="0" smtClean="0">
                <a:latin typeface="Univers 57 Condensed"/>
                <a:cs typeface="Times New Roman" pitchFamily="18" charset="0"/>
              </a:rPr>
              <a:t>°</a:t>
            </a:r>
            <a:r>
              <a:rPr lang="en-US" b="1" dirty="0" smtClean="0">
                <a:latin typeface="Times New Roman" pitchFamily="18" charset="0"/>
                <a:cs typeface="Times New Roman" pitchFamily="18" charset="0"/>
              </a:rPr>
              <a:t>)</a:t>
            </a:r>
          </a:p>
          <a:p>
            <a:pPr marL="342900" indent="-342900" algn="just">
              <a:buFont typeface="+mj-lt"/>
              <a:buAutoNum type="arabicPeriod"/>
            </a:pPr>
            <a:r>
              <a:rPr lang="en-US" dirty="0" smtClean="0">
                <a:latin typeface="Times New Roman" pitchFamily="18" charset="0"/>
                <a:cs typeface="Times New Roman" pitchFamily="18" charset="0"/>
              </a:rPr>
              <a:t>The total phase shift of the loop gain should be </a:t>
            </a:r>
            <a:r>
              <a:rPr lang="en-US" b="1" dirty="0" smtClean="0">
                <a:latin typeface="Times New Roman" pitchFamily="18" charset="0"/>
                <a:cs typeface="Times New Roman" pitchFamily="18" charset="0"/>
              </a:rPr>
              <a:t>Zero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ro</a:t>
            </a:r>
            <a:r>
              <a:rPr lang="en-US" dirty="0" smtClean="0">
                <a:latin typeface="Times New Roman" pitchFamily="18" charset="0"/>
                <a:cs typeface="Times New Roman" pitchFamily="18" charset="0"/>
              </a:rPr>
              <a:t> multiple of </a:t>
            </a:r>
            <a:r>
              <a:rPr lang="en-US" b="1" dirty="0" smtClean="0">
                <a:latin typeface="Times New Roman" pitchFamily="18" charset="0"/>
                <a:cs typeface="Times New Roman" pitchFamily="18" charset="0"/>
              </a:rPr>
              <a:t>2</a:t>
            </a:r>
            <a:r>
              <a:rPr lang="el-GR" b="1" dirty="0" smtClean="0">
                <a:latin typeface="Times New Roman" pitchFamily="18" charset="0"/>
                <a:cs typeface="Times New Roman" pitchFamily="18" charset="0"/>
              </a:rPr>
              <a:t>Π</a:t>
            </a:r>
            <a:r>
              <a:rPr lang="en-US" b="1" dirty="0" smtClean="0">
                <a:latin typeface="Times New Roman" pitchFamily="18" charset="0"/>
                <a:cs typeface="Times New Roman" pitchFamily="18" charset="0"/>
              </a:rPr>
              <a:t>.</a:t>
            </a:r>
          </a:p>
          <a:p>
            <a:pPr marL="342900" indent="-342900" algn="just">
              <a:buFont typeface="+mj-lt"/>
              <a:buAutoNum type="arabicPeriod"/>
            </a:pPr>
            <a:r>
              <a:rPr lang="en-US" dirty="0" smtClean="0">
                <a:latin typeface="Times New Roman" pitchFamily="18" charset="0"/>
                <a:cs typeface="Times New Roman" pitchFamily="18" charset="0"/>
              </a:rPr>
              <a:t>The magnitude of the loop gain A</a:t>
            </a:r>
            <a:r>
              <a:rPr lang="el-GR" dirty="0" smtClean="0">
                <a:latin typeface="Times New Roman" pitchFamily="18" charset="0"/>
                <a:cs typeface="Times New Roman" pitchFamily="18" charset="0"/>
              </a:rPr>
              <a:t>β</a:t>
            </a:r>
            <a:r>
              <a:rPr lang="en-US" dirty="0" smtClean="0">
                <a:latin typeface="Times New Roman" pitchFamily="18" charset="0"/>
                <a:cs typeface="Times New Roman" pitchFamily="18" charset="0"/>
              </a:rPr>
              <a:t> is equal to unity </a:t>
            </a:r>
            <a:r>
              <a:rPr lang="en-US" b="1" dirty="0" smtClean="0">
                <a:latin typeface="Times New Roman" pitchFamily="18" charset="0"/>
                <a:cs typeface="Times New Roman" pitchFamily="18" charset="0"/>
              </a:rPr>
              <a:t>|A</a:t>
            </a:r>
            <a:r>
              <a:rPr lang="el-GR" b="1" dirty="0" smtClean="0">
                <a:latin typeface="Times New Roman" pitchFamily="18" charset="0"/>
                <a:cs typeface="Times New Roman" pitchFamily="18" charset="0"/>
              </a:rPr>
              <a:t>β</a:t>
            </a:r>
            <a:r>
              <a:rPr lang="en-US" b="1" dirty="0" smtClean="0">
                <a:latin typeface="Times New Roman" pitchFamily="18" charset="0"/>
                <a:cs typeface="Times New Roman" pitchFamily="18" charset="0"/>
              </a:rPr>
              <a:t>| = 1</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Sine wave Generator</a:t>
            </a:r>
          </a:p>
        </p:txBody>
      </p:sp>
      <p:sp>
        <p:nvSpPr>
          <p:cNvPr id="5" name="Rectangle 4"/>
          <p:cNvSpPr/>
          <p:nvPr/>
        </p:nvSpPr>
        <p:spPr>
          <a:xfrm>
            <a:off x="0" y="914400"/>
            <a:ext cx="212962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Types of Oscillators</a:t>
            </a:r>
            <a:endParaRPr lang="en-US" b="1" dirty="0">
              <a:latin typeface="Times New Roman" pitchFamily="18" charset="0"/>
              <a:cs typeface="Times New Roman" pitchFamily="18" charset="0"/>
            </a:endParaRPr>
          </a:p>
        </p:txBody>
      </p:sp>
      <p:sp>
        <p:nvSpPr>
          <p:cNvPr id="6" name="Rectangle 5"/>
          <p:cNvSpPr/>
          <p:nvPr/>
        </p:nvSpPr>
        <p:spPr>
          <a:xfrm>
            <a:off x="533400" y="1752600"/>
            <a:ext cx="8077200"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b="1" dirty="0" smtClean="0">
                <a:latin typeface="Times New Roman" pitchFamily="18" charset="0"/>
                <a:cs typeface="Times New Roman" pitchFamily="18" charset="0"/>
              </a:rPr>
              <a:t>There are two types,</a:t>
            </a:r>
          </a:p>
          <a:p>
            <a:pPr marL="342900" indent="-342900">
              <a:buFont typeface="+mj-lt"/>
              <a:buAutoNum type="arabicPeriod"/>
            </a:pPr>
            <a:r>
              <a:rPr lang="en-US" b="1" dirty="0" smtClean="0">
                <a:solidFill>
                  <a:srgbClr val="FF0000"/>
                </a:solidFill>
                <a:latin typeface="Times New Roman" pitchFamily="18" charset="0"/>
                <a:cs typeface="Times New Roman" pitchFamily="18" charset="0"/>
              </a:rPr>
              <a:t>RC Phase Shift Oscillators  </a:t>
            </a:r>
            <a:r>
              <a:rPr lang="en-US" dirty="0" smtClean="0">
                <a:latin typeface="Times New Roman" pitchFamily="18" charset="0"/>
                <a:cs typeface="Times New Roman" pitchFamily="18" charset="0"/>
              </a:rPr>
              <a:t>- Audio Frequencies (Hz to kHz)</a:t>
            </a:r>
          </a:p>
          <a:p>
            <a:pPr marL="342900" indent="-342900">
              <a:buFont typeface="+mj-lt"/>
              <a:buAutoNum type="arabicPeriod"/>
            </a:pPr>
            <a:r>
              <a:rPr lang="en-US" b="1" dirty="0" smtClean="0">
                <a:solidFill>
                  <a:srgbClr val="FF0000"/>
                </a:solidFill>
                <a:latin typeface="Times New Roman" pitchFamily="18" charset="0"/>
                <a:cs typeface="Times New Roman" pitchFamily="18" charset="0"/>
              </a:rPr>
              <a:t>LC Oscillators </a:t>
            </a:r>
            <a:r>
              <a:rPr lang="en-US" dirty="0" smtClean="0">
                <a:latin typeface="Times New Roman" pitchFamily="18" charset="0"/>
                <a:cs typeface="Times New Roman" pitchFamily="18" charset="0"/>
              </a:rPr>
              <a:t>– High Frequencies (in MHz)</a:t>
            </a:r>
            <a:endParaRPr lang="en-US" dirty="0">
              <a:latin typeface="Times New Roman" pitchFamily="18" charset="0"/>
              <a:cs typeface="Times New Roman" pitchFamily="18" charset="0"/>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81556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pic>
        <p:nvPicPr>
          <p:cNvPr id="2050" name="Picture 2" descr="rc oscillator"/>
          <p:cNvPicPr>
            <a:picLocks noChangeAspect="1" noChangeArrowheads="1"/>
          </p:cNvPicPr>
          <p:nvPr/>
        </p:nvPicPr>
        <p:blipFill>
          <a:blip r:embed="rId2" cstate="print"/>
          <a:srcRect/>
          <a:stretch>
            <a:fillRect/>
          </a:stretch>
        </p:blipFill>
        <p:spPr bwMode="auto">
          <a:xfrm>
            <a:off x="76200" y="1752600"/>
            <a:ext cx="2571856" cy="2209800"/>
          </a:xfrm>
          <a:prstGeom prst="rect">
            <a:avLst/>
          </a:prstGeom>
          <a:noFill/>
        </p:spPr>
      </p:pic>
      <p:pic>
        <p:nvPicPr>
          <p:cNvPr id="2053" name="Picture 5"/>
          <p:cNvPicPr>
            <a:picLocks noChangeAspect="1" noChangeArrowheads="1"/>
          </p:cNvPicPr>
          <p:nvPr/>
        </p:nvPicPr>
        <p:blipFill>
          <a:blip r:embed="rId3" cstate="print"/>
          <a:srcRect/>
          <a:stretch>
            <a:fillRect/>
          </a:stretch>
        </p:blipFill>
        <p:spPr bwMode="auto">
          <a:xfrm>
            <a:off x="2717522" y="1596939"/>
            <a:ext cx="6121678" cy="5032461"/>
          </a:xfrm>
          <a:prstGeom prst="rect">
            <a:avLst/>
          </a:prstGeom>
          <a:noFill/>
          <a:ln w="9525">
            <a:solidFill>
              <a:schemeClr val="accent6">
                <a:lumMod val="75000"/>
              </a:schemeClr>
            </a:solidFill>
            <a:miter lim="800000"/>
            <a:headEnd/>
            <a:tailEnd/>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32600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Description</a:t>
            </a:r>
            <a:endParaRPr lang="en-US" b="1" dirty="0">
              <a:latin typeface="Times New Roman" pitchFamily="18" charset="0"/>
              <a:cs typeface="Times New Roman" pitchFamily="18" charset="0"/>
            </a:endParaRPr>
          </a:p>
        </p:txBody>
      </p:sp>
      <p:sp>
        <p:nvSpPr>
          <p:cNvPr id="6" name="Rectangle 5"/>
          <p:cNvSpPr/>
          <p:nvPr/>
        </p:nvSpPr>
        <p:spPr>
          <a:xfrm>
            <a:off x="0" y="1633478"/>
            <a:ext cx="9144000" cy="40934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65138" indent="-465138" algn="just">
              <a:buFont typeface="Wingdings" pitchFamily="2" charset="2"/>
              <a:buChar char="Ø"/>
            </a:pPr>
            <a:r>
              <a:rPr lang="en-US" sz="2000" dirty="0" smtClean="0">
                <a:latin typeface="Times New Roman" pitchFamily="18" charset="0"/>
                <a:cs typeface="Times New Roman" pitchFamily="18" charset="0"/>
              </a:rPr>
              <a:t>R-C phase shift oscillator using op-amp uses an op-amp in</a:t>
            </a:r>
            <a:r>
              <a:rPr lang="en-US" sz="2000" b="1" dirty="0" smtClean="0">
                <a:latin typeface="Times New Roman" pitchFamily="18" charset="0"/>
                <a:cs typeface="Times New Roman" pitchFamily="18" charset="0"/>
              </a:rPr>
              <a:t> inverting amplifier </a:t>
            </a:r>
            <a:r>
              <a:rPr lang="en-US" sz="2000" dirty="0" smtClean="0">
                <a:latin typeface="Times New Roman" pitchFamily="18" charset="0"/>
                <a:cs typeface="Times New Roman" pitchFamily="18" charset="0"/>
              </a:rPr>
              <a:t>mode. Thus it introduces the </a:t>
            </a:r>
            <a:r>
              <a:rPr lang="en-US" sz="2000" b="1" dirty="0" smtClean="0">
                <a:latin typeface="Times New Roman" pitchFamily="18" charset="0"/>
                <a:cs typeface="Times New Roman" pitchFamily="18" charset="0"/>
              </a:rPr>
              <a:t>phase shift of 180° </a:t>
            </a:r>
            <a:r>
              <a:rPr lang="en-US" sz="2000" dirty="0" smtClean="0">
                <a:latin typeface="Times New Roman" pitchFamily="18" charset="0"/>
                <a:cs typeface="Times New Roman" pitchFamily="18" charset="0"/>
              </a:rPr>
              <a:t>between input and output. The feedback network consists of 3 RC sections each producing 60° phase shift.</a:t>
            </a:r>
          </a:p>
          <a:p>
            <a:pPr marL="465138" indent="-465138" algn="just">
              <a:buFont typeface="Wingdings" pitchFamily="2" charset="2"/>
              <a:buChar char="Ø"/>
            </a:pPr>
            <a:endParaRPr lang="en-US" sz="2000" dirty="0" smtClean="0">
              <a:latin typeface="Times New Roman" pitchFamily="18" charset="0"/>
              <a:cs typeface="Times New Roman" pitchFamily="18" charset="0"/>
            </a:endParaRPr>
          </a:p>
          <a:p>
            <a:pPr marL="465138" indent="-465138" algn="just">
              <a:buFont typeface="Wingdings" pitchFamily="2" charset="2"/>
              <a:buChar char="Ø"/>
            </a:pPr>
            <a:r>
              <a:rPr lang="en-US" sz="2000" dirty="0" smtClean="0">
                <a:latin typeface="Times New Roman" pitchFamily="18" charset="0"/>
                <a:cs typeface="Times New Roman" pitchFamily="18" charset="0"/>
              </a:rPr>
              <a:t>The output of the amplifier is given to the feedback network. The output of the feedback network drives the amplifier. The total phase shift around a loop is 180° of the amplifier and </a:t>
            </a:r>
            <a:r>
              <a:rPr lang="en-US" sz="2000" b="1" dirty="0" smtClean="0">
                <a:latin typeface="Times New Roman" pitchFamily="18" charset="0"/>
                <a:cs typeface="Times New Roman" pitchFamily="18" charset="0"/>
              </a:rPr>
              <a:t>180° </a:t>
            </a:r>
            <a:r>
              <a:rPr lang="en-US" sz="2000" dirty="0" smtClean="0">
                <a:latin typeface="Times New Roman" pitchFamily="18" charset="0"/>
                <a:cs typeface="Times New Roman" pitchFamily="18" charset="0"/>
              </a:rPr>
              <a:t>due to </a:t>
            </a:r>
            <a:r>
              <a:rPr lang="en-US" sz="2000" b="1" dirty="0" smtClean="0">
                <a:latin typeface="Times New Roman" pitchFamily="18" charset="0"/>
                <a:cs typeface="Times New Roman" pitchFamily="18" charset="0"/>
              </a:rPr>
              <a:t>3 RC section</a:t>
            </a:r>
            <a:r>
              <a:rPr lang="en-US" sz="2000" dirty="0" smtClean="0">
                <a:latin typeface="Times New Roman" pitchFamily="18" charset="0"/>
                <a:cs typeface="Times New Roman" pitchFamily="18" charset="0"/>
              </a:rPr>
              <a:t>, thus 360°. This satisfies the required condition for positive feedback and circuit works as an oscillator.</a:t>
            </a:r>
          </a:p>
          <a:p>
            <a:pPr marL="465138" indent="-465138" algn="just">
              <a:buFont typeface="Wingdings" pitchFamily="2" charset="2"/>
              <a:buChar char="Ø"/>
            </a:pPr>
            <a:endParaRPr lang="en-US" sz="2000" dirty="0" smtClean="0">
              <a:latin typeface="Times New Roman" pitchFamily="18" charset="0"/>
              <a:cs typeface="Times New Roman" pitchFamily="18" charset="0"/>
            </a:endParaRPr>
          </a:p>
          <a:p>
            <a:pPr marL="465138" indent="-465138" algn="just">
              <a:buFont typeface="Wingdings" pitchFamily="2" charset="2"/>
              <a:buChar char="Ø"/>
            </a:pPr>
            <a:r>
              <a:rPr lang="en-US" sz="2000" dirty="0" smtClean="0">
                <a:latin typeface="Times New Roman" pitchFamily="18" charset="0"/>
                <a:cs typeface="Times New Roman" pitchFamily="18" charset="0"/>
              </a:rPr>
              <a:t>The </a:t>
            </a:r>
            <a:r>
              <a:rPr lang="en-US" sz="2000" b="1" dirty="0" smtClean="0">
                <a:latin typeface="Times New Roman" pitchFamily="18" charset="0"/>
                <a:cs typeface="Times New Roman" pitchFamily="18" charset="0"/>
              </a:rPr>
              <a:t>gain of the amplifier </a:t>
            </a:r>
            <a:r>
              <a:rPr lang="en-US" sz="2000" dirty="0" smtClean="0">
                <a:latin typeface="Times New Roman" pitchFamily="18" charset="0"/>
                <a:cs typeface="Times New Roman" pitchFamily="18" charset="0"/>
              </a:rPr>
              <a:t>or op-amp is adjusted with help of </a:t>
            </a:r>
            <a:r>
              <a:rPr lang="en-US" sz="2000" b="1" dirty="0" err="1" smtClean="0">
                <a:latin typeface="Times New Roman" pitchFamily="18" charset="0"/>
                <a:cs typeface="Times New Roman" pitchFamily="18" charset="0"/>
              </a:rPr>
              <a:t>R</a:t>
            </a:r>
            <a:r>
              <a:rPr lang="en-US" sz="2000" b="1" baseline="-25000" dirty="0" err="1" smtClean="0">
                <a:latin typeface="Times New Roman" pitchFamily="18" charset="0"/>
                <a:cs typeface="Times New Roman" pitchFamily="18" charset="0"/>
              </a:rPr>
              <a:t>f</a:t>
            </a:r>
            <a:r>
              <a:rPr lang="en-US" sz="2000" b="1" dirty="0" smtClean="0">
                <a:latin typeface="Times New Roman" pitchFamily="18" charset="0"/>
                <a:cs typeface="Times New Roman" pitchFamily="18" charset="0"/>
              </a:rPr>
              <a:t> and R</a:t>
            </a:r>
            <a:r>
              <a:rPr lang="en-US" sz="2000" b="1" baseline="-25000" dirty="0" smtClean="0">
                <a:latin typeface="Times New Roman" pitchFamily="18" charset="0"/>
                <a:cs typeface="Times New Roman" pitchFamily="18" charset="0"/>
              </a:rPr>
              <a:t>1</a:t>
            </a:r>
            <a:r>
              <a:rPr lang="en-US" sz="2000" b="1" dirty="0" smtClean="0">
                <a:latin typeface="Times New Roman" pitchFamily="18" charset="0"/>
                <a:cs typeface="Times New Roman" pitchFamily="18" charset="0"/>
              </a:rPr>
              <a:t> resistances</a:t>
            </a:r>
            <a:r>
              <a:rPr lang="en-US" sz="2000" dirty="0" smtClean="0">
                <a:latin typeface="Times New Roman" pitchFamily="18" charset="0"/>
                <a:cs typeface="Times New Roman" pitchFamily="18" charset="0"/>
              </a:rPr>
              <a:t>. To get the required oscillations, the gain is adjusted in such a way that the product of op-amp gain and </a:t>
            </a:r>
            <a:r>
              <a:rPr lang="en-US" sz="2000" b="1" dirty="0" smtClean="0">
                <a:latin typeface="Times New Roman" pitchFamily="18" charset="0"/>
                <a:cs typeface="Times New Roman" pitchFamily="18" charset="0"/>
              </a:rPr>
              <a:t>gain of feedback network is slightly greater than 1</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76802" name="Picture 2" descr="sine-wave-generators-using-op-amp-7"/>
          <p:cNvPicPr>
            <a:picLocks noChangeAspect="1" noChangeArrowheads="1"/>
          </p:cNvPicPr>
          <p:nvPr/>
        </p:nvPicPr>
        <p:blipFill>
          <a:blip r:embed="rId2" cstate="print"/>
          <a:srcRect b="10638"/>
          <a:stretch>
            <a:fillRect/>
          </a:stretch>
        </p:blipFill>
        <p:spPr bwMode="auto">
          <a:xfrm>
            <a:off x="1828800" y="838200"/>
            <a:ext cx="5600700" cy="3200400"/>
          </a:xfrm>
          <a:prstGeom prst="rect">
            <a:avLst/>
          </a:prstGeom>
          <a:noFill/>
          <a:ln>
            <a:solidFill>
              <a:srgbClr val="0070C0"/>
            </a:solidFill>
          </a:ln>
        </p:spPr>
      </p:pic>
      <p:sp>
        <p:nvSpPr>
          <p:cNvPr id="7" name="Rectangle 6"/>
          <p:cNvSpPr/>
          <p:nvPr/>
        </p:nvSpPr>
        <p:spPr>
          <a:xfrm>
            <a:off x="152400" y="4126468"/>
            <a:ext cx="6934200" cy="369332"/>
          </a:xfrm>
          <a:prstGeom prst="rect">
            <a:avLst/>
          </a:prstGeom>
        </p:spPr>
        <p:txBody>
          <a:bodyPr wrap="square">
            <a:spAutoFit/>
          </a:bodyPr>
          <a:lstStyle/>
          <a:p>
            <a:r>
              <a:rPr lang="en-US" dirty="0" smtClean="0">
                <a:latin typeface="Times New Roman" pitchFamily="18" charset="0"/>
                <a:cs typeface="Times New Roman" pitchFamily="18" charset="0"/>
              </a:rPr>
              <a:t>Let us find the transfer function of the RC feedback network :</a:t>
            </a:r>
            <a:endParaRPr lang="en-US" dirty="0">
              <a:latin typeface="Times New Roman" pitchFamily="18" charset="0"/>
              <a:cs typeface="Times New Roman" pitchFamily="18" charset="0"/>
            </a:endParaRPr>
          </a:p>
        </p:txBody>
      </p:sp>
      <p:pic>
        <p:nvPicPr>
          <p:cNvPr id="76804" name="Picture 4" descr="osc11"/>
          <p:cNvPicPr>
            <a:picLocks noChangeAspect="1" noChangeArrowheads="1"/>
          </p:cNvPicPr>
          <p:nvPr/>
        </p:nvPicPr>
        <p:blipFill>
          <a:blip r:embed="rId3" cstate="print"/>
          <a:srcRect t="9266" b="13514"/>
          <a:stretch>
            <a:fillRect/>
          </a:stretch>
        </p:blipFill>
        <p:spPr bwMode="auto">
          <a:xfrm>
            <a:off x="2286000" y="4493741"/>
            <a:ext cx="5334000" cy="2059459"/>
          </a:xfrm>
          <a:prstGeom prst="rect">
            <a:avLst/>
          </a:prstGeom>
          <a:noFill/>
          <a:ln>
            <a:solidFill>
              <a:srgbClr val="FF0000"/>
            </a:solid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7" name="Rectangle 6"/>
          <p:cNvSpPr/>
          <p:nvPr/>
        </p:nvSpPr>
        <p:spPr>
          <a:xfrm>
            <a:off x="304800" y="1447800"/>
            <a:ext cx="3837333" cy="369332"/>
          </a:xfrm>
          <a:prstGeom prst="rect">
            <a:avLst/>
          </a:prstGeom>
        </p:spPr>
        <p:txBody>
          <a:bodyPr wrap="none">
            <a:spAutoFit/>
          </a:bodyPr>
          <a:lstStyle/>
          <a:p>
            <a:r>
              <a:rPr lang="en-US" dirty="0" smtClean="0">
                <a:latin typeface="Times New Roman" pitchFamily="18" charset="0"/>
                <a:cs typeface="Times New Roman" pitchFamily="18" charset="0"/>
              </a:rPr>
              <a:t>Applying KVL to various loops we get,</a:t>
            </a:r>
            <a:endParaRPr lang="en-US" dirty="0">
              <a:latin typeface="Times New Roman" pitchFamily="18" charset="0"/>
              <a:cs typeface="Times New Roman" pitchFamily="18" charset="0"/>
            </a:endParaRPr>
          </a:p>
        </p:txBody>
      </p:sp>
      <p:pic>
        <p:nvPicPr>
          <p:cNvPr id="77828" name="Picture 4" descr="osc12"/>
          <p:cNvPicPr>
            <a:picLocks noChangeAspect="1" noChangeArrowheads="1"/>
          </p:cNvPicPr>
          <p:nvPr/>
        </p:nvPicPr>
        <p:blipFill>
          <a:blip r:embed="rId2" cstate="print"/>
          <a:srcRect/>
          <a:stretch>
            <a:fillRect/>
          </a:stretch>
        </p:blipFill>
        <p:spPr bwMode="auto">
          <a:xfrm>
            <a:off x="76200" y="1752600"/>
            <a:ext cx="9067800" cy="2629325"/>
          </a:xfrm>
          <a:prstGeom prst="rect">
            <a:avLst/>
          </a:prstGeom>
          <a:noFill/>
        </p:spPr>
      </p:pic>
      <p:sp>
        <p:nvSpPr>
          <p:cNvPr id="9" name="Rectangle 8"/>
          <p:cNvSpPr/>
          <p:nvPr/>
        </p:nvSpPr>
        <p:spPr>
          <a:xfrm>
            <a:off x="304800" y="4267200"/>
            <a:ext cx="6248400" cy="369332"/>
          </a:xfrm>
          <a:prstGeom prst="rect">
            <a:avLst/>
          </a:prstGeom>
        </p:spPr>
        <p:txBody>
          <a:bodyPr wrap="square">
            <a:spAutoFit/>
          </a:bodyPr>
          <a:lstStyle/>
          <a:p>
            <a:r>
              <a:rPr lang="en-US" dirty="0" smtClean="0">
                <a:latin typeface="Times New Roman" pitchFamily="18" charset="0"/>
                <a:cs typeface="Times New Roman" pitchFamily="18" charset="0"/>
              </a:rPr>
              <a:t>Replacing </a:t>
            </a:r>
            <a:r>
              <a:rPr lang="en-US" dirty="0" err="1" smtClean="0">
                <a:latin typeface="Times New Roman" pitchFamily="18" charset="0"/>
                <a:cs typeface="Times New Roman" pitchFamily="18" charset="0"/>
              </a:rPr>
              <a:t>jω</a:t>
            </a:r>
            <a:r>
              <a:rPr lang="en-US" dirty="0" smtClean="0">
                <a:latin typeface="Times New Roman" pitchFamily="18" charset="0"/>
                <a:cs typeface="Times New Roman" pitchFamily="18" charset="0"/>
              </a:rPr>
              <a:t> by s and writing the equations in the matrix form,</a:t>
            </a:r>
            <a:endParaRPr lang="en-US" dirty="0">
              <a:latin typeface="Times New Roman" pitchFamily="18" charset="0"/>
              <a:cs typeface="Times New Roman" pitchFamily="18" charset="0"/>
            </a:endParaRPr>
          </a:p>
        </p:txBody>
      </p:sp>
      <p:pic>
        <p:nvPicPr>
          <p:cNvPr id="77830" name="Picture 6" descr="osc13"/>
          <p:cNvPicPr>
            <a:picLocks noChangeAspect="1" noChangeArrowheads="1"/>
          </p:cNvPicPr>
          <p:nvPr/>
        </p:nvPicPr>
        <p:blipFill>
          <a:blip r:embed="rId3" cstate="print"/>
          <a:srcRect/>
          <a:stretch>
            <a:fillRect/>
          </a:stretch>
        </p:blipFill>
        <p:spPr bwMode="auto">
          <a:xfrm>
            <a:off x="76200" y="4724400"/>
            <a:ext cx="8915400" cy="1681278"/>
          </a:xfrm>
          <a:prstGeom prst="rect">
            <a:avLst/>
          </a:prstGeom>
          <a:noFill/>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9480" y="914400"/>
            <a:ext cx="3659720" cy="369332"/>
          </a:xfrm>
          <a:prstGeom prst="rect">
            <a:avLst/>
          </a:prstGeom>
        </p:spPr>
        <p:txBody>
          <a:bodyPr wrap="none">
            <a:spAutoFit/>
          </a:bodyPr>
          <a:lstStyle/>
          <a:p>
            <a:r>
              <a:rPr lang="en-US" dirty="0" smtClean="0">
                <a:latin typeface="Times New Roman" pitchFamily="18" charset="0"/>
                <a:cs typeface="Times New Roman" pitchFamily="18" charset="0"/>
              </a:rPr>
              <a:t>Using the Crammer’s rule to obtain I</a:t>
            </a:r>
            <a:r>
              <a:rPr lang="en-US" baseline="-25000"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78850" name="Picture 2" descr="osc14"/>
          <p:cNvPicPr>
            <a:picLocks noChangeAspect="1" noChangeArrowheads="1"/>
          </p:cNvPicPr>
          <p:nvPr/>
        </p:nvPicPr>
        <p:blipFill>
          <a:blip r:embed="rId2" cstate="print"/>
          <a:srcRect/>
          <a:stretch>
            <a:fillRect/>
          </a:stretch>
        </p:blipFill>
        <p:spPr bwMode="auto">
          <a:xfrm>
            <a:off x="381000" y="1371600"/>
            <a:ext cx="8305800" cy="5457731"/>
          </a:xfrm>
          <a:prstGeom prst="rect">
            <a:avLst/>
          </a:prstGeom>
          <a:noFill/>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osc15"/>
          <p:cNvPicPr>
            <a:picLocks noChangeAspect="1" noChangeArrowheads="1"/>
          </p:cNvPicPr>
          <p:nvPr/>
        </p:nvPicPr>
        <p:blipFill>
          <a:blip r:embed="rId2" cstate="print"/>
          <a:srcRect/>
          <a:stretch>
            <a:fillRect/>
          </a:stretch>
        </p:blipFill>
        <p:spPr bwMode="auto">
          <a:xfrm>
            <a:off x="0" y="1600200"/>
            <a:ext cx="9144000" cy="2819400"/>
          </a:xfrm>
          <a:prstGeom prst="rect">
            <a:avLst/>
          </a:prstGeom>
          <a:noFill/>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Adder - </a:t>
            </a:r>
            <a:r>
              <a:rPr lang="en-US" altLang="ko-KR" sz="3600" dirty="0" err="1" smtClean="0">
                <a:solidFill>
                  <a:srgbClr val="FF0000"/>
                </a:solidFill>
                <a:latin typeface="Times New Roman" pitchFamily="18" charset="0"/>
                <a:cs typeface="Times New Roman" pitchFamily="18" charset="0"/>
              </a:rPr>
              <a:t>Subtractor</a:t>
            </a:r>
            <a:endParaRPr lang="en-US" altLang="ko-KR" sz="3600" dirty="0" smtClean="0">
              <a:solidFill>
                <a:srgbClr val="FF0000"/>
              </a:solidFill>
              <a:latin typeface="Times New Roman" pitchFamily="18" charset="0"/>
              <a:cs typeface="Times New Roman" pitchFamily="18" charset="0"/>
            </a:endParaRPr>
          </a:p>
        </p:txBody>
      </p:sp>
      <p:pic>
        <p:nvPicPr>
          <p:cNvPr id="41985" name="Picture 1"/>
          <p:cNvPicPr>
            <a:picLocks noChangeAspect="1" noChangeArrowheads="1"/>
          </p:cNvPicPr>
          <p:nvPr/>
        </p:nvPicPr>
        <p:blipFill>
          <a:blip r:embed="rId2" cstate="print"/>
          <a:srcRect/>
          <a:stretch>
            <a:fillRect/>
          </a:stretch>
        </p:blipFill>
        <p:spPr bwMode="auto">
          <a:xfrm>
            <a:off x="1043608" y="2060848"/>
            <a:ext cx="7181850" cy="4048125"/>
          </a:xfrm>
          <a:prstGeom prst="rect">
            <a:avLst/>
          </a:prstGeom>
          <a:noFill/>
          <a:ln w="9525">
            <a:noFill/>
            <a:miter lim="800000"/>
            <a:headEnd/>
            <a:tailEnd/>
          </a:ln>
        </p:spPr>
      </p:pic>
    </p:spTree>
    <p:extLst>
      <p:ext uri="{BB962C8B-B14F-4D97-AF65-F5344CB8AC3E}">
        <p14:creationId xmlns:p14="http://schemas.microsoft.com/office/powerpoint/2010/main" xmlns="" val="149128459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osc16"/>
          <p:cNvPicPr>
            <a:picLocks noChangeAspect="1" noChangeArrowheads="1"/>
          </p:cNvPicPr>
          <p:nvPr/>
        </p:nvPicPr>
        <p:blipFill>
          <a:blip r:embed="rId2" cstate="print"/>
          <a:srcRect/>
          <a:stretch>
            <a:fillRect/>
          </a:stretch>
        </p:blipFill>
        <p:spPr bwMode="auto">
          <a:xfrm>
            <a:off x="238125" y="1447800"/>
            <a:ext cx="8296275" cy="5324867"/>
          </a:xfrm>
          <a:prstGeom prst="rect">
            <a:avLst/>
          </a:prstGeom>
          <a:noFill/>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80898" name="Picture 2" descr="osc17"/>
          <p:cNvPicPr>
            <a:picLocks noChangeAspect="1" noChangeArrowheads="1"/>
          </p:cNvPicPr>
          <p:nvPr/>
        </p:nvPicPr>
        <p:blipFill>
          <a:blip r:embed="rId3" cstate="print"/>
          <a:srcRect/>
          <a:stretch>
            <a:fillRect/>
          </a:stretch>
        </p:blipFill>
        <p:spPr bwMode="auto">
          <a:xfrm>
            <a:off x="5867400" y="6048374"/>
            <a:ext cx="1628775" cy="657226"/>
          </a:xfrm>
          <a:prstGeom prst="rect">
            <a:avLst/>
          </a:prstGeom>
          <a:noFill/>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Rectangle 5"/>
          <p:cNvSpPr/>
          <p:nvPr/>
        </p:nvSpPr>
        <p:spPr>
          <a:xfrm>
            <a:off x="152400" y="1371600"/>
            <a:ext cx="6934200" cy="646331"/>
          </a:xfrm>
          <a:prstGeom prst="rect">
            <a:avLst/>
          </a:prstGeom>
        </p:spPr>
        <p:txBody>
          <a:bodyPr wrap="square">
            <a:spAutoFit/>
          </a:bodyPr>
          <a:lstStyle/>
          <a:p>
            <a:r>
              <a:rPr lang="en-US" dirty="0" smtClean="0">
                <a:latin typeface="Times New Roman" pitchFamily="18" charset="0"/>
                <a:cs typeface="Times New Roman" pitchFamily="18" charset="0"/>
              </a:rPr>
              <a:t>This is the frequency with which circuit oscillates,</a:t>
            </a:r>
          </a:p>
          <a:p>
            <a:r>
              <a:rPr lang="en-US" dirty="0" smtClean="0">
                <a:latin typeface="Times New Roman" pitchFamily="18" charset="0"/>
                <a:cs typeface="Times New Roman" pitchFamily="18" charset="0"/>
              </a:rPr>
              <a:t>At this frequency, (sub. </a:t>
            </a:r>
            <a:r>
              <a:rPr lang="el-GR" dirty="0" smtClean="0">
                <a:latin typeface="Times New Roman" pitchFamily="18" charset="0"/>
                <a:cs typeface="Times New Roman" pitchFamily="18" charset="0"/>
              </a:rPr>
              <a:t>Α</a:t>
            </a:r>
            <a:r>
              <a:rPr lang="en-US" dirty="0" smtClean="0">
                <a:latin typeface="Times New Roman" pitchFamily="18" charset="0"/>
                <a:cs typeface="Times New Roman" pitchFamily="18" charset="0"/>
              </a:rPr>
              <a:t> value in </a:t>
            </a:r>
            <a:r>
              <a:rPr lang="el-GR" dirty="0" smtClean="0">
                <a:latin typeface="Times New Roman" pitchFamily="18" charset="0"/>
                <a:cs typeface="Times New Roman" pitchFamily="18" charset="0"/>
              </a:rPr>
              <a:t>β</a:t>
            </a:r>
            <a:r>
              <a:rPr lang="en-US" dirty="0" smtClean="0">
                <a:latin typeface="Times New Roman" pitchFamily="18" charset="0"/>
                <a:cs typeface="Times New Roman" pitchFamily="18" charset="0"/>
              </a:rPr>
              <a:t> (eqn. 23))</a:t>
            </a:r>
            <a:endParaRPr lang="en-US" dirty="0">
              <a:latin typeface="Times New Roman" pitchFamily="18" charset="0"/>
              <a:cs typeface="Times New Roman" pitchFamily="18" charset="0"/>
            </a:endParaRPr>
          </a:p>
        </p:txBody>
      </p:sp>
      <p:pic>
        <p:nvPicPr>
          <p:cNvPr id="81922" name="Picture 2" descr="osc18"/>
          <p:cNvPicPr>
            <a:picLocks noChangeAspect="1" noChangeArrowheads="1"/>
          </p:cNvPicPr>
          <p:nvPr/>
        </p:nvPicPr>
        <p:blipFill>
          <a:blip r:embed="rId2" cstate="print"/>
          <a:srcRect/>
          <a:stretch>
            <a:fillRect/>
          </a:stretch>
        </p:blipFill>
        <p:spPr bwMode="auto">
          <a:xfrm>
            <a:off x="2057400" y="1981200"/>
            <a:ext cx="4362711" cy="1401597"/>
          </a:xfrm>
          <a:prstGeom prst="rect">
            <a:avLst/>
          </a:prstGeom>
          <a:noFill/>
        </p:spPr>
      </p:pic>
      <p:sp>
        <p:nvSpPr>
          <p:cNvPr id="8" name="Rectangle 7"/>
          <p:cNvSpPr/>
          <p:nvPr/>
        </p:nvSpPr>
        <p:spPr>
          <a:xfrm>
            <a:off x="228600" y="3657600"/>
            <a:ext cx="6477000" cy="369332"/>
          </a:xfrm>
          <a:prstGeom prst="rect">
            <a:avLst/>
          </a:prstGeom>
        </p:spPr>
        <p:txBody>
          <a:bodyPr wrap="square">
            <a:spAutoFit/>
          </a:bodyPr>
          <a:lstStyle/>
          <a:p>
            <a:r>
              <a:rPr lang="en-US" dirty="0" smtClean="0">
                <a:latin typeface="Times New Roman" pitchFamily="18" charset="0"/>
                <a:cs typeface="Times New Roman" pitchFamily="18" charset="0"/>
              </a:rPr>
              <a:t>The negative sign indicates a phase shift of </a:t>
            </a:r>
            <a:r>
              <a:rPr lang="en-US" b="1" dirty="0" smtClean="0">
                <a:latin typeface="Times New Roman" pitchFamily="18" charset="0"/>
                <a:cs typeface="Times New Roman" pitchFamily="18" charset="0"/>
              </a:rPr>
              <a:t>180</a:t>
            </a:r>
            <a:r>
              <a:rPr lang="en-US" b="1" baseline="30000"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81924" name="Picture 4" descr="osc19"/>
          <p:cNvPicPr>
            <a:picLocks noChangeAspect="1" noChangeArrowheads="1"/>
          </p:cNvPicPr>
          <p:nvPr/>
        </p:nvPicPr>
        <p:blipFill>
          <a:blip r:embed="rId3" cstate="print"/>
          <a:srcRect/>
          <a:stretch>
            <a:fillRect/>
          </a:stretch>
        </p:blipFill>
        <p:spPr bwMode="auto">
          <a:xfrm>
            <a:off x="685800" y="4114800"/>
            <a:ext cx="7731053" cy="2514600"/>
          </a:xfrm>
          <a:prstGeom prst="rect">
            <a:avLst/>
          </a:prstGeom>
          <a:noFill/>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Rectangle 5"/>
          <p:cNvSpPr/>
          <p:nvPr/>
        </p:nvSpPr>
        <p:spPr>
          <a:xfrm>
            <a:off x="609600" y="2057400"/>
            <a:ext cx="8077200" cy="230832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65138" indent="-465138" algn="just">
              <a:buFont typeface="Wingdings" pitchFamily="2" charset="2"/>
              <a:buChar char="v"/>
            </a:pPr>
            <a:r>
              <a:rPr lang="en-US" sz="2400" dirty="0" smtClean="0">
                <a:latin typeface="Times New Roman" pitchFamily="18" charset="0"/>
                <a:cs typeface="Times New Roman" pitchFamily="18" charset="0"/>
              </a:rPr>
              <a:t>Thus circuit will work as an oscillator which will produce a sinusoidal waveform if the </a:t>
            </a:r>
            <a:r>
              <a:rPr lang="en-US" sz="2400" b="1" dirty="0" smtClean="0">
                <a:latin typeface="Times New Roman" pitchFamily="18" charset="0"/>
                <a:cs typeface="Times New Roman" pitchFamily="18" charset="0"/>
              </a:rPr>
              <a:t>gain (A) is 29 </a:t>
            </a:r>
            <a:r>
              <a:rPr lang="en-US" sz="2400" dirty="0" smtClean="0">
                <a:latin typeface="Times New Roman" pitchFamily="18" charset="0"/>
                <a:cs typeface="Times New Roman" pitchFamily="18" charset="0"/>
              </a:rPr>
              <a:t>and total </a:t>
            </a:r>
            <a:r>
              <a:rPr lang="en-US" sz="2400" b="1" dirty="0" smtClean="0">
                <a:latin typeface="Times New Roman" pitchFamily="18" charset="0"/>
                <a:cs typeface="Times New Roman" pitchFamily="18" charset="0"/>
              </a:rPr>
              <a:t>phase shift </a:t>
            </a:r>
            <a:r>
              <a:rPr lang="en-US" sz="2400" dirty="0" smtClean="0">
                <a:latin typeface="Times New Roman" pitchFamily="18" charset="0"/>
                <a:cs typeface="Times New Roman" pitchFamily="18" charset="0"/>
              </a:rPr>
              <a:t>around a loop is </a:t>
            </a:r>
            <a:r>
              <a:rPr lang="en-US" sz="2400" b="1" dirty="0" smtClean="0">
                <a:latin typeface="Times New Roman" pitchFamily="18" charset="0"/>
                <a:cs typeface="Times New Roman" pitchFamily="18" charset="0"/>
              </a:rPr>
              <a:t>360°</a:t>
            </a:r>
            <a:r>
              <a:rPr lang="en-US" sz="2400" dirty="0" smtClean="0">
                <a:latin typeface="Times New Roman" pitchFamily="18" charset="0"/>
                <a:cs typeface="Times New Roman" pitchFamily="18" charset="0"/>
              </a:rPr>
              <a:t>. </a:t>
            </a:r>
          </a:p>
          <a:p>
            <a:pPr marL="465138" indent="-465138" algn="just">
              <a:buFont typeface="Wingdings" pitchFamily="2" charset="2"/>
              <a:buChar char="v"/>
            </a:pPr>
            <a:r>
              <a:rPr lang="en-US" sz="2400" dirty="0" smtClean="0">
                <a:latin typeface="Times New Roman" pitchFamily="18" charset="0"/>
                <a:cs typeface="Times New Roman" pitchFamily="18" charset="0"/>
              </a:rPr>
              <a:t>This satisfies the </a:t>
            </a:r>
            <a:r>
              <a:rPr lang="en-US" sz="2400" dirty="0" err="1" smtClean="0">
                <a:latin typeface="Times New Roman" pitchFamily="18" charset="0"/>
                <a:cs typeface="Times New Roman" pitchFamily="18" charset="0"/>
              </a:rPr>
              <a:t>Barkhausen</a:t>
            </a:r>
            <a:r>
              <a:rPr lang="en-US" sz="2400" dirty="0" smtClean="0">
                <a:latin typeface="Times New Roman" pitchFamily="18" charset="0"/>
                <a:cs typeface="Times New Roman" pitchFamily="18" charset="0"/>
              </a:rPr>
              <a:t> criterion for the oscillator. </a:t>
            </a:r>
          </a:p>
          <a:p>
            <a:pPr marL="465138" indent="-465138" algn="just">
              <a:buFont typeface="Wingdings" pitchFamily="2" charset="2"/>
              <a:buChar char="v"/>
            </a:pPr>
            <a:r>
              <a:rPr lang="en-US" sz="2400" dirty="0" smtClean="0">
                <a:latin typeface="Times New Roman" pitchFamily="18" charset="0"/>
                <a:cs typeface="Times New Roman" pitchFamily="18" charset="0"/>
              </a:rPr>
              <a:t>These oscillators are used over the audio frequency range i.e. about </a:t>
            </a:r>
            <a:r>
              <a:rPr lang="en-US" sz="2400" b="1" dirty="0" smtClean="0">
                <a:latin typeface="Times New Roman" pitchFamily="18" charset="0"/>
                <a:cs typeface="Times New Roman" pitchFamily="18" charset="0"/>
              </a:rPr>
              <a:t>20 Hz up to 100 kHz.</a:t>
            </a:r>
            <a:endParaRPr lang="en-US" sz="2400" b="1" dirty="0">
              <a:latin typeface="Times New Roman" pitchFamily="18" charset="0"/>
              <a:cs typeface="Times New Roman" pitchFamily="18" charset="0"/>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33882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Advantages</a:t>
            </a:r>
            <a:endParaRPr lang="en-US" b="1" dirty="0">
              <a:latin typeface="Times New Roman" pitchFamily="18" charset="0"/>
              <a:cs typeface="Times New Roman" pitchFamily="18" charset="0"/>
            </a:endParaRPr>
          </a:p>
        </p:txBody>
      </p:sp>
      <p:sp>
        <p:nvSpPr>
          <p:cNvPr id="6" name="Rectangle 5"/>
          <p:cNvSpPr/>
          <p:nvPr/>
        </p:nvSpPr>
        <p:spPr>
          <a:xfrm>
            <a:off x="838200" y="1905000"/>
            <a:ext cx="6858000" cy="1200329"/>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mj-lt"/>
              <a:buAutoNum type="arabicPeriod"/>
            </a:pPr>
            <a:r>
              <a:rPr lang="en-US" dirty="0" smtClean="0">
                <a:latin typeface="Times New Roman" pitchFamily="18" charset="0"/>
                <a:cs typeface="Times New Roman" pitchFamily="18" charset="0"/>
              </a:rPr>
              <a:t>The circuit is simple to design.</a:t>
            </a:r>
          </a:p>
          <a:p>
            <a:pPr marL="342900" indent="-342900" algn="just">
              <a:buFont typeface="+mj-lt"/>
              <a:buAutoNum type="arabicPeriod"/>
            </a:pPr>
            <a:r>
              <a:rPr lang="en-US" dirty="0" smtClean="0">
                <a:latin typeface="Times New Roman" pitchFamily="18" charset="0"/>
                <a:cs typeface="Times New Roman" pitchFamily="18" charset="0"/>
              </a:rPr>
              <a:t>Can produce output over the audio frequency range.</a:t>
            </a:r>
          </a:p>
          <a:p>
            <a:pPr marL="342900" indent="-342900" algn="just">
              <a:buFont typeface="+mj-lt"/>
              <a:buAutoNum type="arabicPeriod"/>
            </a:pPr>
            <a:r>
              <a:rPr lang="en-US" dirty="0" smtClean="0">
                <a:latin typeface="Times New Roman" pitchFamily="18" charset="0"/>
                <a:cs typeface="Times New Roman" pitchFamily="18" charset="0"/>
              </a:rPr>
              <a:t>Produces sinusoidal output waveform. </a:t>
            </a:r>
          </a:p>
          <a:p>
            <a:pPr marL="342900" indent="-342900" algn="just">
              <a:buFont typeface="+mj-lt"/>
              <a:buAutoNum type="arabicPeriod"/>
            </a:pPr>
            <a:r>
              <a:rPr lang="en-US" dirty="0" smtClean="0">
                <a:latin typeface="Times New Roman" pitchFamily="18" charset="0"/>
                <a:cs typeface="Times New Roman" pitchFamily="18" charset="0"/>
              </a:rPr>
              <a:t>It is a fixed-frequency oscillator.</a:t>
            </a:r>
            <a:endParaRPr lang="en-US" dirty="0">
              <a:latin typeface="Times New Roman" pitchFamily="18" charset="0"/>
              <a:cs typeface="Times New Roman" pitchFamily="18" charset="0"/>
            </a:endParaRPr>
          </a:p>
        </p:txBody>
      </p:sp>
      <p:sp>
        <p:nvSpPr>
          <p:cNvPr id="7" name="Rectangle 6"/>
          <p:cNvSpPr/>
          <p:nvPr/>
        </p:nvSpPr>
        <p:spPr>
          <a:xfrm>
            <a:off x="-13448" y="3581400"/>
            <a:ext cx="160813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Disadvantages</a:t>
            </a:r>
            <a:endParaRPr lang="en-US" b="1" dirty="0">
              <a:latin typeface="Times New Roman" pitchFamily="18" charset="0"/>
              <a:cs typeface="Times New Roman" pitchFamily="18" charset="0"/>
            </a:endParaRPr>
          </a:p>
        </p:txBody>
      </p:sp>
      <p:sp>
        <p:nvSpPr>
          <p:cNvPr id="8" name="Rectangle 7"/>
          <p:cNvSpPr/>
          <p:nvPr/>
        </p:nvSpPr>
        <p:spPr>
          <a:xfrm>
            <a:off x="838200" y="4419600"/>
            <a:ext cx="7391400"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342900" indent="-342900" algn="just">
              <a:buFont typeface="+mj-lt"/>
              <a:buAutoNum type="arabicPeriod"/>
            </a:pPr>
            <a:r>
              <a:rPr lang="en-US" dirty="0" smtClean="0">
                <a:latin typeface="Times New Roman" pitchFamily="18" charset="0"/>
                <a:cs typeface="Times New Roman" pitchFamily="18" charset="0"/>
              </a:rPr>
              <a:t>By changing the values of R and C, the frequency of the oscillator can be changed. But this is practically impossible. Hence the phase shift oscillator is considered as a fixed frequency oscillator, for all practical purposes.</a:t>
            </a:r>
          </a:p>
          <a:p>
            <a:pPr marL="342900" indent="-342900" algn="just">
              <a:buFont typeface="+mj-lt"/>
              <a:buAutoNum type="arabicPeriod"/>
            </a:pPr>
            <a:r>
              <a:rPr lang="en-US" dirty="0" smtClean="0">
                <a:latin typeface="Times New Roman" pitchFamily="18" charset="0"/>
                <a:cs typeface="Times New Roman" pitchFamily="18" charset="0"/>
              </a:rPr>
              <a:t>And the frequency stability is poor due to the changes in the values of various components, due to the effect of temperature, ageing etc.</a:t>
            </a:r>
            <a:endParaRPr lang="en-US" dirty="0">
              <a:latin typeface="Times New Roman" pitchFamily="18" charset="0"/>
              <a:cs typeface="Times New Roman" pitchFamily="18" charset="0"/>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p:nvPr/>
        </p:nvGrpSpPr>
        <p:grpSpPr>
          <a:xfrm>
            <a:off x="1066800" y="1828800"/>
            <a:ext cx="7162800" cy="4057650"/>
            <a:chOff x="1357313" y="2114550"/>
            <a:chExt cx="6429375" cy="3600450"/>
          </a:xfrm>
        </p:grpSpPr>
        <p:pic>
          <p:nvPicPr>
            <p:cNvPr id="82946" name="Picture 2"/>
            <p:cNvPicPr>
              <a:picLocks noChangeAspect="1" noChangeArrowheads="1"/>
            </p:cNvPicPr>
            <p:nvPr/>
          </p:nvPicPr>
          <p:blipFill>
            <a:blip r:embed="rId2" cstate="print"/>
            <a:srcRect/>
            <a:stretch>
              <a:fillRect/>
            </a:stretch>
          </p:blipFill>
          <p:spPr bwMode="auto">
            <a:xfrm>
              <a:off x="1357313" y="2114550"/>
              <a:ext cx="6429375" cy="2628900"/>
            </a:xfrm>
            <a:prstGeom prst="rect">
              <a:avLst/>
            </a:prstGeom>
            <a:noFill/>
            <a:ln w="9525">
              <a:noFill/>
              <a:miter lim="800000"/>
              <a:headEnd/>
              <a:tailEnd/>
            </a:ln>
          </p:spPr>
        </p:pic>
        <p:pic>
          <p:nvPicPr>
            <p:cNvPr id="82948" name="Picture 4"/>
            <p:cNvPicPr>
              <a:picLocks noChangeAspect="1" noChangeArrowheads="1"/>
            </p:cNvPicPr>
            <p:nvPr/>
          </p:nvPicPr>
          <p:blipFill>
            <a:blip r:embed="rId3" cstate="print"/>
            <a:srcRect/>
            <a:stretch>
              <a:fillRect/>
            </a:stretch>
          </p:blipFill>
          <p:spPr bwMode="auto">
            <a:xfrm>
              <a:off x="1524000" y="4800600"/>
              <a:ext cx="4810125" cy="914400"/>
            </a:xfrm>
            <a:prstGeom prst="rect">
              <a:avLst/>
            </a:prstGeom>
            <a:noFill/>
            <a:ln w="9525">
              <a:noFill/>
              <a:miter lim="800000"/>
              <a:headEnd/>
              <a:tailEnd/>
            </a:ln>
          </p:spPr>
        </p:pic>
      </p:grpSp>
      <p:sp>
        <p:nvSpPr>
          <p:cNvPr id="9"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10" name="Rectangle 9"/>
          <p:cNvSpPr/>
          <p:nvPr/>
        </p:nvSpPr>
        <p:spPr>
          <a:xfrm>
            <a:off x="0" y="914400"/>
            <a:ext cx="111665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Problems</a:t>
            </a:r>
            <a:endParaRPr lang="en-US" b="1" dirty="0">
              <a:latin typeface="Times New Roman" pitchFamily="18" charset="0"/>
              <a:cs typeface="Times New Roman" pitchFamily="18" charset="0"/>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81556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1852613" y="1466850"/>
            <a:ext cx="5438775" cy="4400550"/>
          </a:xfrm>
          <a:prstGeom prst="rect">
            <a:avLst/>
          </a:prstGeom>
          <a:noFill/>
          <a:ln w="9525">
            <a:noFill/>
            <a:miter lim="800000"/>
            <a:headEnd/>
            <a:tailEnd/>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676400"/>
            <a:ext cx="80772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v"/>
            </a:pPr>
            <a:r>
              <a:rPr lang="en-US" dirty="0" smtClean="0">
                <a:latin typeface="Times New Roman" pitchFamily="18" charset="0"/>
                <a:cs typeface="Times New Roman" pitchFamily="18" charset="0"/>
              </a:rPr>
              <a:t>Generally in an oscillator, amplifier stage introduces 180</a:t>
            </a:r>
            <a:r>
              <a:rPr lang="en-US" baseline="30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phase shift and feedback network introduces additional 180</a:t>
            </a:r>
            <a:r>
              <a:rPr lang="en-US" baseline="30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phase shift, to obtain a phase shift of 360</a:t>
            </a:r>
            <a:r>
              <a:rPr lang="en-US" baseline="30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around a loop. This is required condition for any oscillator.</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32600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Description</a:t>
            </a:r>
            <a:endParaRPr lang="en-US" b="1" dirty="0">
              <a:latin typeface="Times New Roman" pitchFamily="18" charset="0"/>
              <a:cs typeface="Times New Roman" pitchFamily="18" charset="0"/>
            </a:endParaRPr>
          </a:p>
        </p:txBody>
      </p:sp>
      <p:sp>
        <p:nvSpPr>
          <p:cNvPr id="7" name="Rectangle 6"/>
          <p:cNvSpPr/>
          <p:nvPr/>
        </p:nvSpPr>
        <p:spPr>
          <a:xfrm>
            <a:off x="381000" y="3198674"/>
            <a:ext cx="80772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But </a:t>
            </a:r>
            <a:r>
              <a:rPr lang="en-US" dirty="0" err="1" smtClean="0">
                <a:latin typeface="Times New Roman" pitchFamily="18" charset="0"/>
                <a:cs typeface="Times New Roman" pitchFamily="18" charset="0"/>
              </a:rPr>
              <a:t>wiens</a:t>
            </a:r>
            <a:r>
              <a:rPr lang="en-US" dirty="0" smtClean="0">
                <a:latin typeface="Times New Roman" pitchFamily="18" charset="0"/>
                <a:cs typeface="Times New Roman" pitchFamily="18" charset="0"/>
              </a:rPr>
              <a:t> bridge oscillator uses a </a:t>
            </a:r>
            <a:r>
              <a:rPr lang="en-US" b="1" dirty="0" smtClean="0">
                <a:latin typeface="Times New Roman" pitchFamily="18" charset="0"/>
                <a:cs typeface="Times New Roman" pitchFamily="18" charset="0"/>
              </a:rPr>
              <a:t>non inverting amplifier </a:t>
            </a:r>
            <a:r>
              <a:rPr lang="en-US" dirty="0" smtClean="0">
                <a:latin typeface="Times New Roman" pitchFamily="18" charset="0"/>
                <a:cs typeface="Times New Roman" pitchFamily="18" charset="0"/>
              </a:rPr>
              <a:t>and hence does not provide any phase shift during amplifier stage. As </a:t>
            </a:r>
            <a:r>
              <a:rPr lang="en-US" b="1" dirty="0" smtClean="0">
                <a:latin typeface="Times New Roman" pitchFamily="18" charset="0"/>
                <a:cs typeface="Times New Roman" pitchFamily="18" charset="0"/>
              </a:rPr>
              <a:t>total phase shift </a:t>
            </a:r>
            <a:r>
              <a:rPr lang="en-US" dirty="0" smtClean="0">
                <a:latin typeface="Times New Roman" pitchFamily="18" charset="0"/>
                <a:cs typeface="Times New Roman" pitchFamily="18" charset="0"/>
              </a:rPr>
              <a:t>required is </a:t>
            </a:r>
            <a:r>
              <a:rPr lang="en-US" b="1" dirty="0" smtClean="0">
                <a:latin typeface="Times New Roman" pitchFamily="18" charset="0"/>
                <a:cs typeface="Times New Roman" pitchFamily="18" charset="0"/>
              </a:rPr>
              <a:t>0</a:t>
            </a:r>
            <a:r>
              <a:rPr lang="en-US" b="1" baseline="30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in </a:t>
            </a:r>
            <a:r>
              <a:rPr lang="en-US" dirty="0" err="1" smtClean="0">
                <a:latin typeface="Times New Roman" pitchFamily="18" charset="0"/>
                <a:cs typeface="Times New Roman" pitchFamily="18" charset="0"/>
              </a:rPr>
              <a:t>wiens</a:t>
            </a:r>
            <a:r>
              <a:rPr lang="en-US" dirty="0" smtClean="0">
                <a:latin typeface="Times New Roman" pitchFamily="18" charset="0"/>
                <a:cs typeface="Times New Roman" pitchFamily="18" charset="0"/>
              </a:rPr>
              <a:t> bridge type no phase shift is necessary through feedback. Thus the total phase shift around a loop is </a:t>
            </a:r>
            <a:r>
              <a:rPr lang="en-US" b="1" dirty="0" smtClean="0">
                <a:latin typeface="Times New Roman" pitchFamily="18" charset="0"/>
                <a:cs typeface="Times New Roman" pitchFamily="18" charset="0"/>
              </a:rPr>
              <a:t>0</a:t>
            </a:r>
            <a:r>
              <a:rPr lang="en-US" b="1" baseline="30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8" name="Rectangle 7"/>
          <p:cNvSpPr/>
          <p:nvPr/>
        </p:nvSpPr>
        <p:spPr>
          <a:xfrm>
            <a:off x="381000" y="4724400"/>
            <a:ext cx="8077200" cy="92333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gn="just">
              <a:buFont typeface="Wingdings" pitchFamily="2" charset="2"/>
              <a:buChar char="ü"/>
            </a:pPr>
            <a:r>
              <a:rPr lang="en-US" dirty="0" smtClean="0">
                <a:latin typeface="Times New Roman" pitchFamily="18" charset="0"/>
                <a:cs typeface="Times New Roman" pitchFamily="18" charset="0"/>
              </a:rPr>
              <a:t>The two arms of the bride, namely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and 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in series and 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and C</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in parallel are called</a:t>
            </a:r>
            <a:r>
              <a:rPr lang="en-US" b="1" dirty="0" smtClean="0">
                <a:latin typeface="Times New Roman" pitchFamily="18" charset="0"/>
                <a:cs typeface="Times New Roman" pitchFamily="18" charset="0"/>
              </a:rPr>
              <a:t> frequency sensitive arms</a:t>
            </a:r>
            <a:r>
              <a:rPr lang="en-US" dirty="0" smtClean="0">
                <a:latin typeface="Times New Roman" pitchFamily="18" charset="0"/>
                <a:cs typeface="Times New Roman" pitchFamily="18" charset="0"/>
              </a:rPr>
              <a:t>. This is because the components of these two arms decide the frequency of the oscillator.</a:t>
            </a:r>
            <a:endParaRPr lang="en-US" dirty="0">
              <a:latin typeface="Times New Roman" pitchFamily="18" charset="0"/>
              <a:cs typeface="Times New Roman" pitchFamily="18" charset="0"/>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2052" name="Picture 4" descr="osc21"/>
          <p:cNvPicPr>
            <a:picLocks noChangeAspect="1" noChangeArrowheads="1"/>
          </p:cNvPicPr>
          <p:nvPr/>
        </p:nvPicPr>
        <p:blipFill>
          <a:blip r:embed="rId2" cstate="print"/>
          <a:srcRect/>
          <a:stretch>
            <a:fillRect/>
          </a:stretch>
        </p:blipFill>
        <p:spPr bwMode="auto">
          <a:xfrm>
            <a:off x="3166419" y="1828800"/>
            <a:ext cx="5710881" cy="4748374"/>
          </a:xfrm>
          <a:prstGeom prst="rect">
            <a:avLst/>
          </a:prstGeom>
          <a:noFill/>
        </p:spPr>
      </p:pic>
      <p:pic>
        <p:nvPicPr>
          <p:cNvPr id="2050" name="Picture 2" descr="osc20"/>
          <p:cNvPicPr>
            <a:picLocks noChangeAspect="1" noChangeArrowheads="1"/>
          </p:cNvPicPr>
          <p:nvPr/>
        </p:nvPicPr>
        <p:blipFill>
          <a:blip r:embed="rId3" cstate="print"/>
          <a:srcRect b="22963"/>
          <a:stretch>
            <a:fillRect/>
          </a:stretch>
        </p:blipFill>
        <p:spPr bwMode="auto">
          <a:xfrm>
            <a:off x="-24493" y="1905000"/>
            <a:ext cx="4139293" cy="1981200"/>
          </a:xfrm>
          <a:prstGeom prst="rect">
            <a:avLst/>
          </a:prstGeom>
          <a:noFill/>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displaystyle Z_1 = R_1 + \frac {1}{j \omega C_1} = \frac {1 + j \omega R_1 C_1}{j \omega C_1}  "/>
          <p:cNvPicPr>
            <a:picLocks noChangeAspect="1" noChangeArrowheads="1"/>
          </p:cNvPicPr>
          <p:nvPr/>
        </p:nvPicPr>
        <p:blipFill>
          <a:blip r:embed="rId2" cstate="print"/>
          <a:srcRect/>
          <a:stretch>
            <a:fillRect/>
          </a:stretch>
        </p:blipFill>
        <p:spPr bwMode="auto">
          <a:xfrm>
            <a:off x="838200" y="1447800"/>
            <a:ext cx="3571875" cy="628651"/>
          </a:xfrm>
          <a:prstGeom prst="rect">
            <a:avLst/>
          </a:prstGeom>
          <a:ln>
            <a:solidFill>
              <a:srgbClr val="FF0000"/>
            </a:solid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89092" name="Picture 4" descr="\displaystyle Z_2 = R_2 || \frac {1}{j \omega C_2} = \frac {R_2 \times \frac {1}{j \omega C_2}}{R_2 + \frac {1}{j \omega C_2}}  "/>
          <p:cNvPicPr>
            <a:picLocks noChangeAspect="1" noChangeArrowheads="1"/>
          </p:cNvPicPr>
          <p:nvPr/>
        </p:nvPicPr>
        <p:blipFill>
          <a:blip r:embed="rId3" cstate="print"/>
          <a:srcRect/>
          <a:stretch>
            <a:fillRect/>
          </a:stretch>
        </p:blipFill>
        <p:spPr bwMode="auto">
          <a:xfrm>
            <a:off x="990600" y="2438400"/>
            <a:ext cx="3171825" cy="809626"/>
          </a:xfrm>
          <a:prstGeom prst="rect">
            <a:avLst/>
          </a:prstGeom>
          <a:noFill/>
        </p:spPr>
      </p:pic>
      <p:pic>
        <p:nvPicPr>
          <p:cNvPr id="89094" name="Picture 6" descr="\displaystyle Z_2 = \frac {R_2}{1 + j \omega R_2 C_2}  "/>
          <p:cNvPicPr>
            <a:picLocks noChangeAspect="1" noChangeArrowheads="1"/>
          </p:cNvPicPr>
          <p:nvPr/>
        </p:nvPicPr>
        <p:blipFill>
          <a:blip r:embed="rId4" cstate="print"/>
          <a:srcRect/>
          <a:stretch>
            <a:fillRect/>
          </a:stretch>
        </p:blipFill>
        <p:spPr bwMode="auto">
          <a:xfrm>
            <a:off x="1981200" y="3657600"/>
            <a:ext cx="1981200" cy="619126"/>
          </a:xfrm>
          <a:prstGeom prst="rect">
            <a:avLst/>
          </a:prstGeom>
          <a:ln>
            <a:solidFill>
              <a:schemeClr val="accent6">
                <a:lumMod val="75000"/>
              </a:schemeClr>
            </a:solidFill>
          </a:ln>
          <a:effectLst>
            <a:outerShdw blurRad="292100" dist="139700" dir="2700000" algn="tl" rotWithShape="0">
              <a:srgbClr val="333333">
                <a:alpha val="65000"/>
              </a:srgbClr>
            </a:outerShdw>
          </a:effectLst>
        </p:spPr>
      </p:pic>
      <p:sp>
        <p:nvSpPr>
          <p:cNvPr id="89095" name="Rectangle 7"/>
          <p:cNvSpPr>
            <a:spLocks noChangeArrowheads="1"/>
          </p:cNvSpPr>
          <p:nvPr/>
        </p:nvSpPr>
        <p:spPr bwMode="auto">
          <a:xfrm>
            <a:off x="0" y="4572000"/>
            <a:ext cx="2362200"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Now replacing   </a:t>
            </a:r>
            <a:endParaRPr kumimoji="0" lang="en-US" sz="13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89096" name="Picture 8" descr="\displaystyle j \omega = s  "/>
          <p:cNvPicPr>
            <a:picLocks noChangeAspect="1" noChangeArrowheads="1"/>
          </p:cNvPicPr>
          <p:nvPr/>
        </p:nvPicPr>
        <p:blipFill>
          <a:blip r:embed="rId5" cstate="print"/>
          <a:srcRect/>
          <a:stretch>
            <a:fillRect/>
          </a:stretch>
        </p:blipFill>
        <p:spPr bwMode="auto">
          <a:xfrm>
            <a:off x="2057400" y="4648200"/>
            <a:ext cx="847898" cy="274320"/>
          </a:xfrm>
          <a:prstGeom prst="rect">
            <a:avLst/>
          </a:prstGeom>
          <a:noFill/>
        </p:spPr>
      </p:pic>
      <p:pic>
        <p:nvPicPr>
          <p:cNvPr id="89098" name="Picture 10" descr="\displaystyle Z_1 = \frac {1+sR_1 C_1}{s C_1}  "/>
          <p:cNvPicPr>
            <a:picLocks noChangeAspect="1" noChangeArrowheads="1"/>
          </p:cNvPicPr>
          <p:nvPr/>
        </p:nvPicPr>
        <p:blipFill>
          <a:blip r:embed="rId6" cstate="print"/>
          <a:srcRect/>
          <a:stretch>
            <a:fillRect/>
          </a:stretch>
        </p:blipFill>
        <p:spPr bwMode="auto">
          <a:xfrm>
            <a:off x="1371600" y="5334000"/>
            <a:ext cx="1809750" cy="628651"/>
          </a:xfrm>
          <a:prstGeom prst="rect">
            <a:avLst/>
          </a:prstGeom>
          <a:ln>
            <a:solidFill>
              <a:srgbClr val="FF0000"/>
            </a:solidFill>
          </a:ln>
          <a:effectLst>
            <a:outerShdw blurRad="292100" dist="139700" dir="2700000" algn="tl" rotWithShape="0">
              <a:srgbClr val="333333">
                <a:alpha val="65000"/>
              </a:srgbClr>
            </a:outerShdw>
          </a:effectLst>
        </p:spPr>
      </p:pic>
      <p:pic>
        <p:nvPicPr>
          <p:cNvPr id="89100" name="Picture 12" descr="\displaystyle Z_2 = \frac {R_2}{1+sR_2 C_2}  "/>
          <p:cNvPicPr>
            <a:picLocks noChangeAspect="1" noChangeArrowheads="1"/>
          </p:cNvPicPr>
          <p:nvPr/>
        </p:nvPicPr>
        <p:blipFill>
          <a:blip r:embed="rId7" cstate="print"/>
          <a:srcRect/>
          <a:stretch>
            <a:fillRect/>
          </a:stretch>
        </p:blipFill>
        <p:spPr bwMode="auto">
          <a:xfrm>
            <a:off x="4572000" y="5257800"/>
            <a:ext cx="1809750" cy="609600"/>
          </a:xfrm>
          <a:prstGeom prst="rect">
            <a:avLst/>
          </a:prstGeom>
          <a:ln>
            <a:solidFill>
              <a:schemeClr val="accent6">
                <a:lumMod val="75000"/>
              </a:schemeClr>
            </a:solidFill>
          </a:ln>
          <a:effectLst>
            <a:outerShdw blurRad="292100" dist="139700" dir="2700000" algn="tl" rotWithShape="0">
              <a:srgbClr val="333333">
                <a:alpha val="65000"/>
              </a:srgbClr>
            </a:outerShdw>
          </a:effectLst>
        </p:spPr>
      </p:pic>
      <p:pic>
        <p:nvPicPr>
          <p:cNvPr id="89102" name="Picture 14" descr="osc23"/>
          <p:cNvPicPr>
            <a:picLocks noChangeAspect="1" noChangeArrowheads="1"/>
          </p:cNvPicPr>
          <p:nvPr/>
        </p:nvPicPr>
        <p:blipFill>
          <a:blip r:embed="rId8" cstate="print"/>
          <a:srcRect l="25532" r="19149"/>
          <a:stretch>
            <a:fillRect/>
          </a:stretch>
        </p:blipFill>
        <p:spPr bwMode="auto">
          <a:xfrm>
            <a:off x="4876800" y="1676400"/>
            <a:ext cx="4267200" cy="3378200"/>
          </a:xfrm>
          <a:prstGeom prst="rect">
            <a:avLst/>
          </a:prstGeom>
          <a:noFill/>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90114" name="Picture 2" descr="\displaystyle I = \frac {V_{in}}{Z_1+Z_2}  "/>
          <p:cNvPicPr>
            <a:picLocks noChangeAspect="1" noChangeArrowheads="1"/>
          </p:cNvPicPr>
          <p:nvPr/>
        </p:nvPicPr>
        <p:blipFill>
          <a:blip r:embed="rId2" cstate="print"/>
          <a:srcRect/>
          <a:stretch>
            <a:fillRect/>
          </a:stretch>
        </p:blipFill>
        <p:spPr bwMode="auto">
          <a:xfrm>
            <a:off x="1828800" y="1371600"/>
            <a:ext cx="1381125" cy="619126"/>
          </a:xfrm>
          <a:prstGeom prst="rect">
            <a:avLst/>
          </a:prstGeom>
          <a:noFill/>
        </p:spPr>
      </p:pic>
      <p:pic>
        <p:nvPicPr>
          <p:cNvPr id="90116" name="Picture 4" descr="\displaystyle V_f = I Z_2  "/>
          <p:cNvPicPr>
            <a:picLocks noChangeAspect="1" noChangeArrowheads="1"/>
          </p:cNvPicPr>
          <p:nvPr/>
        </p:nvPicPr>
        <p:blipFill>
          <a:blip r:embed="rId3" cstate="print"/>
          <a:srcRect/>
          <a:stretch>
            <a:fillRect/>
          </a:stretch>
        </p:blipFill>
        <p:spPr bwMode="auto">
          <a:xfrm>
            <a:off x="1981200" y="2362200"/>
            <a:ext cx="1019175" cy="276225"/>
          </a:xfrm>
          <a:prstGeom prst="rect">
            <a:avLst/>
          </a:prstGeom>
          <a:noFill/>
        </p:spPr>
      </p:pic>
      <p:pic>
        <p:nvPicPr>
          <p:cNvPr id="90118" name="Picture 6" descr="\displaystyle V_f = \frac {V_{in}Z_2}{Z_1 + Z_2}  "/>
          <p:cNvPicPr>
            <a:picLocks noChangeAspect="1" noChangeArrowheads="1"/>
          </p:cNvPicPr>
          <p:nvPr/>
        </p:nvPicPr>
        <p:blipFill>
          <a:blip r:embed="rId4" cstate="print"/>
          <a:srcRect/>
          <a:stretch>
            <a:fillRect/>
          </a:stretch>
        </p:blipFill>
        <p:spPr bwMode="auto">
          <a:xfrm>
            <a:off x="1752600" y="3048000"/>
            <a:ext cx="1514475" cy="619126"/>
          </a:xfrm>
          <a:prstGeom prst="rect">
            <a:avLst/>
          </a:prstGeom>
          <a:noFill/>
        </p:spPr>
      </p:pic>
      <p:pic>
        <p:nvPicPr>
          <p:cNvPr id="90120" name="Picture 8" descr="\displaystyle \beta = \frac {V_f}{V_{in}} = \frac {Z_2}{Z_1 + Z_2}  "/>
          <p:cNvPicPr>
            <a:picLocks noChangeAspect="1" noChangeArrowheads="1"/>
          </p:cNvPicPr>
          <p:nvPr/>
        </p:nvPicPr>
        <p:blipFill>
          <a:blip r:embed="rId5" cstate="print"/>
          <a:srcRect/>
          <a:stretch>
            <a:fillRect/>
          </a:stretch>
        </p:blipFill>
        <p:spPr bwMode="auto">
          <a:xfrm>
            <a:off x="1600199" y="4038600"/>
            <a:ext cx="2625965" cy="762000"/>
          </a:xfrm>
          <a:prstGeom prst="rect">
            <a:avLst/>
          </a:prstGeom>
          <a:ln>
            <a:solidFill>
              <a:srgbClr val="FF0000"/>
            </a:solidFill>
          </a:ln>
          <a:effectLst>
            <a:outerShdw blurRad="292100" dist="139700" dir="2700000" algn="tl" rotWithShape="0">
              <a:srgbClr val="333333">
                <a:alpha val="65000"/>
              </a:srgbClr>
            </a:outerShdw>
          </a:effectLst>
        </p:spPr>
      </p:pic>
      <p:sp>
        <p:nvSpPr>
          <p:cNvPr id="90121" name="Rectangle 9"/>
          <p:cNvSpPr>
            <a:spLocks noChangeArrowheads="1"/>
          </p:cNvSpPr>
          <p:nvPr/>
        </p:nvSpPr>
        <p:spPr bwMode="auto">
          <a:xfrm>
            <a:off x="0" y="4857690"/>
            <a:ext cx="4267200"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Substituting the values of   </a:t>
            </a: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and   </a:t>
            </a: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90122" name="Picture 10" descr="\displaystyle Z_1  "/>
          <p:cNvPicPr>
            <a:picLocks noChangeAspect="1" noChangeArrowheads="1"/>
          </p:cNvPicPr>
          <p:nvPr/>
        </p:nvPicPr>
        <p:blipFill>
          <a:blip r:embed="rId6" cstate="print"/>
          <a:srcRect/>
          <a:stretch>
            <a:fillRect/>
          </a:stretch>
        </p:blipFill>
        <p:spPr bwMode="auto">
          <a:xfrm>
            <a:off x="3170420" y="4969240"/>
            <a:ext cx="219456" cy="219456"/>
          </a:xfrm>
          <a:prstGeom prst="rect">
            <a:avLst/>
          </a:prstGeom>
          <a:noFill/>
        </p:spPr>
      </p:pic>
      <p:pic>
        <p:nvPicPr>
          <p:cNvPr id="90123" name="Picture 11" descr="\displaystyle Z_2  "/>
          <p:cNvPicPr>
            <a:picLocks noChangeAspect="1" noChangeArrowheads="1"/>
          </p:cNvPicPr>
          <p:nvPr/>
        </p:nvPicPr>
        <p:blipFill>
          <a:blip r:embed="rId7" cstate="print"/>
          <a:srcRect/>
          <a:stretch>
            <a:fillRect/>
          </a:stretch>
        </p:blipFill>
        <p:spPr bwMode="auto">
          <a:xfrm>
            <a:off x="3886200" y="4981575"/>
            <a:ext cx="219075" cy="200025"/>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pic>
        <p:nvPicPr>
          <p:cNvPr id="79874" name="Picture 2"/>
          <p:cNvPicPr>
            <a:picLocks noChangeAspect="1" noChangeArrowheads="1"/>
          </p:cNvPicPr>
          <p:nvPr/>
        </p:nvPicPr>
        <p:blipFill>
          <a:blip r:embed="rId2" cstate="print"/>
          <a:srcRect/>
          <a:stretch>
            <a:fillRect/>
          </a:stretch>
        </p:blipFill>
        <p:spPr bwMode="auto">
          <a:xfrm>
            <a:off x="683568" y="548680"/>
            <a:ext cx="7198000" cy="6309360"/>
          </a:xfrm>
          <a:prstGeom prst="rect">
            <a:avLst/>
          </a:prstGeom>
          <a:noFill/>
          <a:ln w="9525">
            <a:noFill/>
            <a:miter lim="800000"/>
            <a:headEnd/>
            <a:tailEnd/>
          </a:ln>
        </p:spPr>
      </p:pic>
      <p:sp>
        <p:nvSpPr>
          <p:cNvPr id="9" name="Rectangle 2"/>
          <p:cNvSpPr>
            <a:spLocks noGrp="1" noChangeArrowheads="1"/>
          </p:cNvSpPr>
          <p:nvPr>
            <p:ph type="title"/>
          </p:nvPr>
        </p:nvSpPr>
        <p:spPr>
          <a:xfrm>
            <a:off x="5309642" y="4509120"/>
            <a:ext cx="3834358"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Adder - </a:t>
            </a:r>
            <a:r>
              <a:rPr lang="en-US" altLang="ko-KR" sz="3600" dirty="0" err="1" smtClean="0">
                <a:solidFill>
                  <a:srgbClr val="FF0000"/>
                </a:solidFill>
                <a:latin typeface="Times New Roman" pitchFamily="18" charset="0"/>
                <a:cs typeface="Times New Roman" pitchFamily="18" charset="0"/>
              </a:rPr>
              <a:t>Subtractor</a:t>
            </a:r>
            <a:endParaRPr lang="en-US" altLang="ko-KR" sz="3600" dirty="0" smtClean="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displaystyle \beta = \frac {\frac{R_2}{1+sR_2C_2}}{\biggl (\frac{1+sR_1C_1}{sC_1} \biggr ) + \biggl ( \frac {R_2}{1+sR_2C_2} \biggr )}  "/>
          <p:cNvPicPr>
            <a:picLocks noChangeAspect="1" noChangeArrowheads="1"/>
          </p:cNvPicPr>
          <p:nvPr/>
        </p:nvPicPr>
        <p:blipFill>
          <a:blip r:embed="rId2" cstate="print"/>
          <a:srcRect/>
          <a:stretch>
            <a:fillRect/>
          </a:stretch>
        </p:blipFill>
        <p:spPr bwMode="auto">
          <a:xfrm>
            <a:off x="1295400" y="1219200"/>
            <a:ext cx="3257550" cy="1123950"/>
          </a:xfrm>
          <a:prstGeom prst="rect">
            <a:avLst/>
          </a:prstGeom>
          <a:noFill/>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91140" name="Picture 4" descr="\displaystyle \beta = \frac {sC_1R_2}{(1+sR_1C_1)(1+sR_2C_2)+sC_1R_2}  "/>
          <p:cNvPicPr>
            <a:picLocks noChangeAspect="1" noChangeArrowheads="1"/>
          </p:cNvPicPr>
          <p:nvPr/>
        </p:nvPicPr>
        <p:blipFill>
          <a:blip r:embed="rId3" cstate="print"/>
          <a:srcRect/>
          <a:stretch>
            <a:fillRect/>
          </a:stretch>
        </p:blipFill>
        <p:spPr bwMode="auto">
          <a:xfrm>
            <a:off x="1752600" y="2667000"/>
            <a:ext cx="4295775" cy="638175"/>
          </a:xfrm>
          <a:prstGeom prst="rect">
            <a:avLst/>
          </a:prstGeom>
          <a:noFill/>
        </p:spPr>
      </p:pic>
      <p:pic>
        <p:nvPicPr>
          <p:cNvPr id="91142" name="Picture 6" descr="\displaystyle \beta = \frac {sC_1R_2}{1+s(R_1C_1+R_2C_2+C_1R_2) + s^2 R_1R_2C_1C_2}  "/>
          <p:cNvPicPr>
            <a:picLocks noChangeAspect="1" noChangeArrowheads="1"/>
          </p:cNvPicPr>
          <p:nvPr/>
        </p:nvPicPr>
        <p:blipFill>
          <a:blip r:embed="rId4" cstate="print"/>
          <a:srcRect/>
          <a:stretch>
            <a:fillRect/>
          </a:stretch>
        </p:blipFill>
        <p:spPr bwMode="auto">
          <a:xfrm>
            <a:off x="2743200" y="3581400"/>
            <a:ext cx="5448300" cy="638175"/>
          </a:xfrm>
          <a:prstGeom prst="rect">
            <a:avLst/>
          </a:prstGeom>
          <a:noFill/>
        </p:spPr>
      </p:pic>
      <p:sp>
        <p:nvSpPr>
          <p:cNvPr id="91143" name="Rectangle 7"/>
          <p:cNvSpPr>
            <a:spLocks noChangeArrowheads="1"/>
          </p:cNvSpPr>
          <p:nvPr/>
        </p:nvSpPr>
        <p:spPr bwMode="auto">
          <a:xfrm>
            <a:off x="227914" y="4648200"/>
            <a:ext cx="2061783"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Replacing  s  by   j</a:t>
            </a:r>
            <a:r>
              <a:rPr kumimoji="0" lang="el-GR" b="0" i="0" u="none" strike="noStrike" cap="none" normalizeH="0" baseline="0" dirty="0" smtClean="0">
                <a:ln>
                  <a:noFill/>
                </a:ln>
                <a:solidFill>
                  <a:schemeClr val="tx1"/>
                </a:solidFill>
                <a:effectLst/>
                <a:latin typeface="Times New Roman" pitchFamily="18" charset="0"/>
                <a:cs typeface="Times New Roman" pitchFamily="18" charset="0"/>
              </a:rPr>
              <a:t>ω</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91147" name="Picture 11" descr="\displaystyle \beta = \frac {j \omega C_1 R_2}{(1 - \omega^2 R_1 R_2 C_1 C_2)+j \omega (R_1C_1 + R_2 C_2 +C_1 R_2)}  "/>
          <p:cNvPicPr>
            <a:picLocks noChangeAspect="1" noChangeArrowheads="1"/>
          </p:cNvPicPr>
          <p:nvPr/>
        </p:nvPicPr>
        <p:blipFill>
          <a:blip r:embed="rId5" cstate="print"/>
          <a:srcRect/>
          <a:stretch>
            <a:fillRect/>
          </a:stretch>
        </p:blipFill>
        <p:spPr bwMode="auto">
          <a:xfrm>
            <a:off x="1107743" y="5105400"/>
            <a:ext cx="7731457" cy="838200"/>
          </a:xfrm>
          <a:prstGeom prst="rect">
            <a:avLst/>
          </a:prstGeom>
          <a:noFill/>
          <a:ln>
            <a:solidFill>
              <a:srgbClr val="FF0000"/>
            </a:solid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00200"/>
            <a:ext cx="3084499" cy="400110"/>
          </a:xfrm>
          <a:prstGeom prst="rect">
            <a:avLst/>
          </a:prstGeom>
        </p:spPr>
        <p:txBody>
          <a:bodyPr wrap="none">
            <a:spAutoFit/>
          </a:bodyPr>
          <a:lstStyle/>
          <a:p>
            <a:r>
              <a:rPr lang="en-US" sz="2000" dirty="0" err="1" smtClean="0">
                <a:latin typeface="Times New Roman" pitchFamily="18" charset="0"/>
                <a:cs typeface="Times New Roman" pitchFamily="18" charset="0"/>
              </a:rPr>
              <a:t>Rationalising</a:t>
            </a:r>
            <a:r>
              <a:rPr lang="en-US" sz="2000" dirty="0" smtClean="0">
                <a:latin typeface="Times New Roman" pitchFamily="18" charset="0"/>
                <a:cs typeface="Times New Roman" pitchFamily="18" charset="0"/>
              </a:rPr>
              <a:t> the expression</a:t>
            </a:r>
            <a:endParaRPr lang="en-US" sz="2000"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92162" name="Picture 2" descr="\displaystyle \beta = \frac {\omega^2 C_1R_2 (R_1C_1+R_2C_2+C_1R_2) + j \omega C_1R_2 (1-\omega^2 R_1R_2C_1C_2)}{(1-\omega^2 R_1R_2 C_1C_2)^2 + \omega^2 (R_1C_1+R_2C_2+C_1R_2)^2}  "/>
          <p:cNvPicPr>
            <a:picLocks noChangeAspect="1" noChangeArrowheads="1"/>
          </p:cNvPicPr>
          <p:nvPr/>
        </p:nvPicPr>
        <p:blipFill>
          <a:blip r:embed="rId2" cstate="print"/>
          <a:srcRect/>
          <a:stretch>
            <a:fillRect/>
          </a:stretch>
        </p:blipFill>
        <p:spPr bwMode="auto">
          <a:xfrm>
            <a:off x="1219200" y="2990849"/>
            <a:ext cx="7353300" cy="666751"/>
          </a:xfrm>
          <a:prstGeom prst="rect">
            <a:avLst/>
          </a:prstGeom>
          <a:noFill/>
        </p:spPr>
      </p:pic>
      <p:pic>
        <p:nvPicPr>
          <p:cNvPr id="92164" name="Picture 4" descr="\displaystyle \beta = \frac {(j \omega C_1 R_2)[(1 - \omega^2 R_1R_2C_1C_2) - j \omega (R_1C_1 + R_2C_2+C_1R_2)]}{(1-\omega^2 R_1R_2 C_1 C_2)^2 + \omega^2(R_1C_1 + R_2C_2+C_1R_2)^2}  "/>
          <p:cNvPicPr>
            <a:picLocks noChangeAspect="1" noChangeArrowheads="1"/>
          </p:cNvPicPr>
          <p:nvPr/>
        </p:nvPicPr>
        <p:blipFill>
          <a:blip r:embed="rId3" cstate="print"/>
          <a:srcRect/>
          <a:stretch>
            <a:fillRect/>
          </a:stretch>
        </p:blipFill>
        <p:spPr bwMode="auto">
          <a:xfrm>
            <a:off x="685800" y="2133600"/>
            <a:ext cx="7134225" cy="666751"/>
          </a:xfrm>
          <a:prstGeom prst="rect">
            <a:avLst/>
          </a:prstGeom>
          <a:noFill/>
        </p:spPr>
      </p:pic>
      <p:sp>
        <p:nvSpPr>
          <p:cNvPr id="9" name="Rectangle 8"/>
          <p:cNvSpPr/>
          <p:nvPr/>
        </p:nvSpPr>
        <p:spPr>
          <a:xfrm>
            <a:off x="0" y="3962400"/>
            <a:ext cx="8915400" cy="400110"/>
          </a:xfrm>
          <a:prstGeom prst="rect">
            <a:avLst/>
          </a:prstGeom>
        </p:spPr>
        <p:txBody>
          <a:bodyPr wrap="square">
            <a:spAutoFit/>
          </a:bodyPr>
          <a:lstStyle/>
          <a:p>
            <a:r>
              <a:rPr lang="en-US" sz="2000" dirty="0" smtClean="0">
                <a:latin typeface="Times New Roman" pitchFamily="18" charset="0"/>
                <a:cs typeface="Times New Roman" pitchFamily="18" charset="0"/>
              </a:rPr>
              <a:t>To have zero phase shift of the feedback network, its imaginary part must be zero</a:t>
            </a:r>
            <a:endParaRPr lang="en-US" sz="2000" dirty="0">
              <a:latin typeface="Times New Roman" pitchFamily="18" charset="0"/>
              <a:cs typeface="Times New Roman" pitchFamily="18" charset="0"/>
            </a:endParaRPr>
          </a:p>
        </p:txBody>
      </p:sp>
      <p:pic>
        <p:nvPicPr>
          <p:cNvPr id="92166" name="Picture 6" descr="\displaystyle \omega (1- \omega^2 R_1R_2C_1C_2) = 0  "/>
          <p:cNvPicPr>
            <a:picLocks noChangeAspect="1" noChangeArrowheads="1"/>
          </p:cNvPicPr>
          <p:nvPr/>
        </p:nvPicPr>
        <p:blipFill>
          <a:blip r:embed="rId4" cstate="print"/>
          <a:srcRect/>
          <a:stretch>
            <a:fillRect/>
          </a:stretch>
        </p:blipFill>
        <p:spPr bwMode="auto">
          <a:xfrm>
            <a:off x="609600" y="4419600"/>
            <a:ext cx="2762250" cy="304801"/>
          </a:xfrm>
          <a:prstGeom prst="rect">
            <a:avLst/>
          </a:prstGeom>
          <a:noFill/>
        </p:spPr>
      </p:pic>
      <p:pic>
        <p:nvPicPr>
          <p:cNvPr id="92168" name="Picture 8" descr="\displaystyle \omega = \frac {1}{\sqrt{R_1R_2C_1C_2}}  "/>
          <p:cNvPicPr>
            <a:picLocks noChangeAspect="1" noChangeArrowheads="1"/>
          </p:cNvPicPr>
          <p:nvPr/>
        </p:nvPicPr>
        <p:blipFill>
          <a:blip r:embed="rId5" cstate="print"/>
          <a:srcRect/>
          <a:stretch>
            <a:fillRect/>
          </a:stretch>
        </p:blipFill>
        <p:spPr bwMode="auto">
          <a:xfrm>
            <a:off x="1905000" y="4800600"/>
            <a:ext cx="2342866" cy="762000"/>
          </a:xfrm>
          <a:prstGeom prst="rect">
            <a:avLst/>
          </a:prstGeom>
          <a:noFill/>
          <a:ln>
            <a:solidFill>
              <a:srgbClr val="00B050"/>
            </a:solidFill>
          </a:ln>
        </p:spPr>
      </p:pic>
      <p:pic>
        <p:nvPicPr>
          <p:cNvPr id="92170" name="Picture 10" descr="\displaystyle f = \frac {1}{2 \pi \sqrt {R_1R_2C_1C_2}}  "/>
          <p:cNvPicPr>
            <a:picLocks noChangeAspect="1" noChangeArrowheads="1"/>
          </p:cNvPicPr>
          <p:nvPr/>
        </p:nvPicPr>
        <p:blipFill>
          <a:blip r:embed="rId6" cstate="print"/>
          <a:srcRect/>
          <a:stretch>
            <a:fillRect/>
          </a:stretch>
        </p:blipFill>
        <p:spPr bwMode="auto">
          <a:xfrm>
            <a:off x="4791075" y="5486400"/>
            <a:ext cx="2649940" cy="762000"/>
          </a:xfrm>
          <a:prstGeom prst="rect">
            <a:avLst/>
          </a:prstGeom>
          <a:noFill/>
          <a:ln>
            <a:solidFill>
              <a:srgbClr val="00B050"/>
            </a:solidFill>
          </a:ln>
        </p:spPr>
      </p:pic>
      <p:sp>
        <p:nvSpPr>
          <p:cNvPr id="13" name="Rectangle 12"/>
          <p:cNvSpPr/>
          <p:nvPr/>
        </p:nvSpPr>
        <p:spPr>
          <a:xfrm>
            <a:off x="0" y="6273225"/>
            <a:ext cx="914400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r>
              <a:rPr lang="en-US" sz="1600" dirty="0" smtClean="0">
                <a:latin typeface="Times New Roman" pitchFamily="18" charset="0"/>
                <a:cs typeface="Times New Roman" pitchFamily="18" charset="0"/>
              </a:rPr>
              <a:t>This is the frequency of the oscillator and it shows that the components of the </a:t>
            </a:r>
            <a:r>
              <a:rPr lang="en-US" sz="1600" b="1" dirty="0" smtClean="0">
                <a:latin typeface="Times New Roman" pitchFamily="18" charset="0"/>
                <a:cs typeface="Times New Roman" pitchFamily="18" charset="0"/>
              </a:rPr>
              <a:t>frequency sensitive arms </a:t>
            </a:r>
            <a:r>
              <a:rPr lang="en-US" sz="1600" dirty="0" smtClean="0">
                <a:latin typeface="Times New Roman" pitchFamily="18" charset="0"/>
                <a:cs typeface="Times New Roman" pitchFamily="18" charset="0"/>
              </a:rPr>
              <a:t>are the deciding factors, for the frequency.</a:t>
            </a:r>
            <a:endParaRPr lang="en-US" sz="1600" dirty="0">
              <a:latin typeface="Times New Roman" pitchFamily="18" charset="0"/>
              <a:cs typeface="Times New Roman" pitchFamily="18" charset="0"/>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Rectangle 5"/>
          <p:cNvSpPr/>
          <p:nvPr/>
        </p:nvSpPr>
        <p:spPr>
          <a:xfrm>
            <a:off x="0" y="1752600"/>
            <a:ext cx="6172200" cy="369332"/>
          </a:xfrm>
          <a:prstGeom prst="rect">
            <a:avLst/>
          </a:prstGeom>
        </p:spPr>
        <p:txBody>
          <a:bodyPr wrap="square">
            <a:spAutoFit/>
          </a:bodyPr>
          <a:lstStyle/>
          <a:p>
            <a:r>
              <a:rPr lang="en-US" dirty="0" smtClean="0">
                <a:latin typeface="Times New Roman" pitchFamily="18" charset="0"/>
                <a:cs typeface="Times New Roman" pitchFamily="18" charset="0"/>
              </a:rPr>
              <a:t>In practice,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 Rand 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C</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 C are selected.</a:t>
            </a:r>
            <a:endParaRPr lang="en-US" dirty="0">
              <a:latin typeface="Times New Roman" pitchFamily="18" charset="0"/>
              <a:cs typeface="Times New Roman" pitchFamily="18" charset="0"/>
            </a:endParaRPr>
          </a:p>
        </p:txBody>
      </p:sp>
      <p:pic>
        <p:nvPicPr>
          <p:cNvPr id="93186" name="Picture 2" descr="\displaystyle f = \frac {1}{2 \pi RC}  "/>
          <p:cNvPicPr>
            <a:picLocks noChangeAspect="1" noChangeArrowheads="1"/>
          </p:cNvPicPr>
          <p:nvPr/>
        </p:nvPicPr>
        <p:blipFill>
          <a:blip r:embed="rId2" cstate="print"/>
          <a:srcRect/>
          <a:stretch>
            <a:fillRect/>
          </a:stretch>
        </p:blipFill>
        <p:spPr bwMode="auto">
          <a:xfrm>
            <a:off x="2285999" y="2286000"/>
            <a:ext cx="1625597" cy="762000"/>
          </a:xfrm>
          <a:prstGeom prst="rect">
            <a:avLst/>
          </a:prstGeom>
          <a:ln>
            <a:solidFill>
              <a:srgbClr val="00B050"/>
            </a:solidFill>
          </a:ln>
          <a:effectLst>
            <a:outerShdw blurRad="292100" dist="139700" dir="2700000" algn="tl" rotWithShape="0">
              <a:srgbClr val="333333">
                <a:alpha val="65000"/>
              </a:srgbClr>
            </a:outerShdw>
          </a:effectLst>
        </p:spPr>
      </p:pic>
      <p:sp>
        <p:nvSpPr>
          <p:cNvPr id="8" name="Rectangle 7"/>
          <p:cNvSpPr/>
          <p:nvPr/>
        </p:nvSpPr>
        <p:spPr>
          <a:xfrm>
            <a:off x="0" y="3124200"/>
            <a:ext cx="6705600" cy="738664"/>
          </a:xfrm>
          <a:prstGeom prst="rect">
            <a:avLst/>
          </a:prstGeom>
        </p:spPr>
        <p:txBody>
          <a:bodyPr wrap="square">
            <a:spAutoFit/>
          </a:bodyPr>
          <a:lstStyle/>
          <a:p>
            <a:r>
              <a:rPr lang="en-US" dirty="0" smtClean="0">
                <a:latin typeface="Times New Roman" pitchFamily="18" charset="0"/>
                <a:cs typeface="Times New Roman" pitchFamily="18" charset="0"/>
              </a:rPr>
              <a:t>Magnitude of the feedback factor at the resonating frequency is ,</a:t>
            </a:r>
          </a:p>
          <a:p>
            <a:r>
              <a:rPr lang="en-US"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β = 1/3</a:t>
            </a:r>
            <a:endParaRPr lang="en-US" sz="2400" b="1" dirty="0">
              <a:latin typeface="Times New Roman" pitchFamily="18" charset="0"/>
              <a:cs typeface="Times New Roman" pitchFamily="18" charset="0"/>
            </a:endParaRPr>
          </a:p>
        </p:txBody>
      </p:sp>
      <p:sp>
        <p:nvSpPr>
          <p:cNvPr id="9" name="Rectangle 8"/>
          <p:cNvSpPr/>
          <p:nvPr/>
        </p:nvSpPr>
        <p:spPr>
          <a:xfrm>
            <a:off x="0" y="4191000"/>
            <a:ext cx="9144000" cy="646331"/>
          </a:xfrm>
          <a:prstGeom prst="rect">
            <a:avLst/>
          </a:prstGeom>
        </p:spPr>
        <p:txBody>
          <a:bodyPr wrap="square">
            <a:spAutoFit/>
          </a:bodyPr>
          <a:lstStyle/>
          <a:p>
            <a:pPr algn="just"/>
            <a:r>
              <a:rPr lang="en-US" dirty="0" smtClean="0">
                <a:latin typeface="Times New Roman" pitchFamily="18" charset="0"/>
                <a:cs typeface="Times New Roman" pitchFamily="18" charset="0"/>
              </a:rPr>
              <a:t>The positive sign of β indicates that the phase shift by the feedback network is 0</a:t>
            </a:r>
            <a:r>
              <a:rPr lang="en-US" baseline="30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Now to satisfy the </a:t>
            </a:r>
            <a:r>
              <a:rPr lang="en-US" dirty="0" err="1" smtClean="0">
                <a:latin typeface="Times New Roman" pitchFamily="18" charset="0"/>
                <a:cs typeface="Times New Roman" pitchFamily="18" charset="0"/>
              </a:rPr>
              <a:t>barkhausen</a:t>
            </a:r>
            <a:r>
              <a:rPr lang="en-US" dirty="0" smtClean="0">
                <a:latin typeface="Times New Roman" pitchFamily="18" charset="0"/>
                <a:cs typeface="Times New Roman" pitchFamily="18" charset="0"/>
              </a:rPr>
              <a:t> criterion for the sustained oscillations, we can write,</a:t>
            </a:r>
            <a:endParaRPr lang="en-US" dirty="0">
              <a:latin typeface="Times New Roman" pitchFamily="18" charset="0"/>
              <a:cs typeface="Times New Roman" pitchFamily="18" charset="0"/>
            </a:endParaRPr>
          </a:p>
        </p:txBody>
      </p:sp>
      <p:pic>
        <p:nvPicPr>
          <p:cNvPr id="93188" name="Picture 4" descr="\displaystyle |A \beta| \geq 1  "/>
          <p:cNvPicPr>
            <a:picLocks noChangeAspect="1" noChangeArrowheads="1"/>
          </p:cNvPicPr>
          <p:nvPr/>
        </p:nvPicPr>
        <p:blipFill>
          <a:blip r:embed="rId3" cstate="print"/>
          <a:srcRect/>
          <a:stretch>
            <a:fillRect/>
          </a:stretch>
        </p:blipFill>
        <p:spPr bwMode="auto">
          <a:xfrm>
            <a:off x="2667000" y="5181600"/>
            <a:ext cx="971550" cy="276225"/>
          </a:xfrm>
          <a:prstGeom prst="rect">
            <a:avLst/>
          </a:prstGeom>
          <a:ln>
            <a:solidFill>
              <a:srgbClr val="00B0F0"/>
            </a:solidFill>
          </a:ln>
          <a:effectLst>
            <a:outerShdw blurRad="292100" dist="139700" dir="2700000" algn="tl" rotWithShape="0">
              <a:srgbClr val="333333">
                <a:alpha val="65000"/>
              </a:srgbClr>
            </a:outerShdw>
          </a:effectLst>
        </p:spPr>
      </p:pic>
      <p:pic>
        <p:nvPicPr>
          <p:cNvPr id="93190" name="Picture 6" descr="\displaystyle |A| \geq \frac {1}{|\beta|} \geq 3  "/>
          <p:cNvPicPr>
            <a:picLocks noChangeAspect="1" noChangeArrowheads="1"/>
          </p:cNvPicPr>
          <p:nvPr/>
        </p:nvPicPr>
        <p:blipFill>
          <a:blip r:embed="rId4" cstate="print"/>
          <a:srcRect/>
          <a:stretch>
            <a:fillRect/>
          </a:stretch>
        </p:blipFill>
        <p:spPr bwMode="auto">
          <a:xfrm>
            <a:off x="4419600" y="4876800"/>
            <a:ext cx="1524000" cy="628651"/>
          </a:xfrm>
          <a:prstGeom prst="rect">
            <a:avLst/>
          </a:prstGeom>
          <a:noFill/>
          <a:ln>
            <a:solidFill>
              <a:schemeClr val="tx2"/>
            </a:solidFill>
          </a:ln>
        </p:spPr>
      </p:pic>
      <p:sp>
        <p:nvSpPr>
          <p:cNvPr id="12" name="Rectangle 11"/>
          <p:cNvSpPr/>
          <p:nvPr/>
        </p:nvSpPr>
        <p:spPr>
          <a:xfrm>
            <a:off x="3810000" y="5867400"/>
            <a:ext cx="1665905" cy="1015663"/>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b="1" dirty="0" smtClean="0">
                <a:latin typeface="Times New Roman" pitchFamily="18" charset="0"/>
                <a:cs typeface="Times New Roman" pitchFamily="18" charset="0"/>
              </a:rPr>
              <a:t>A = (1+(</a:t>
            </a:r>
            <a:r>
              <a:rPr lang="en-US" b="1" dirty="0" err="1" smtClean="0">
                <a:latin typeface="Times New Roman" pitchFamily="18" charset="0"/>
                <a:cs typeface="Times New Roman" pitchFamily="18" charset="0"/>
              </a:rPr>
              <a:t>R</a:t>
            </a:r>
            <a:r>
              <a:rPr lang="en-US" b="1" baseline="-25000" dirty="0" err="1" smtClean="0">
                <a:latin typeface="Times New Roman" pitchFamily="18" charset="0"/>
                <a:cs typeface="Times New Roman" pitchFamily="18" charset="0"/>
              </a:rPr>
              <a:t>f</a:t>
            </a:r>
            <a:r>
              <a:rPr lang="en-US" b="1" dirty="0" smtClean="0">
                <a:latin typeface="Times New Roman" pitchFamily="18" charset="0"/>
                <a:cs typeface="Times New Roman" pitchFamily="18" charset="0"/>
              </a:rPr>
              <a:t>/R</a:t>
            </a:r>
            <a:r>
              <a:rPr lang="en-US" b="1" baseline="-25000" dirty="0" smtClean="0">
                <a:latin typeface="Times New Roman" pitchFamily="18" charset="0"/>
                <a:cs typeface="Times New Roman" pitchFamily="18" charset="0"/>
              </a:rPr>
              <a:t>3</a:t>
            </a:r>
            <a:r>
              <a:rPr lang="en-US" b="1" dirty="0" smtClean="0">
                <a:latin typeface="Times New Roman" pitchFamily="18" charset="0"/>
                <a:cs typeface="Times New Roman" pitchFamily="18" charset="0"/>
              </a:rPr>
              <a:t>))</a:t>
            </a:r>
          </a:p>
          <a:p>
            <a:r>
              <a:rPr lang="en-US" b="1" dirty="0" smtClean="0">
                <a:latin typeface="Times New Roman" pitchFamily="18" charset="0"/>
                <a:cs typeface="Times New Roman" pitchFamily="18" charset="0"/>
              </a:rPr>
              <a:t>A&gt;3; hence, </a:t>
            </a:r>
          </a:p>
          <a:p>
            <a:r>
              <a:rPr lang="en-US" sz="2400" b="1" dirty="0" smtClean="0">
                <a:solidFill>
                  <a:srgbClr val="00B050"/>
                </a:solidFill>
                <a:latin typeface="Times New Roman" pitchFamily="18" charset="0"/>
                <a:cs typeface="Times New Roman" pitchFamily="18" charset="0"/>
              </a:rPr>
              <a:t>(</a:t>
            </a:r>
            <a:r>
              <a:rPr lang="en-US" sz="2400" b="1" dirty="0" err="1" smtClean="0">
                <a:solidFill>
                  <a:srgbClr val="00B050"/>
                </a:solidFill>
                <a:latin typeface="Times New Roman" pitchFamily="18" charset="0"/>
                <a:cs typeface="Times New Roman" pitchFamily="18" charset="0"/>
              </a:rPr>
              <a:t>R</a:t>
            </a:r>
            <a:r>
              <a:rPr lang="en-US" sz="2400" b="1" baseline="-25000" dirty="0" err="1" smtClean="0">
                <a:solidFill>
                  <a:srgbClr val="00B050"/>
                </a:solidFill>
                <a:latin typeface="Times New Roman" pitchFamily="18" charset="0"/>
                <a:cs typeface="Times New Roman" pitchFamily="18" charset="0"/>
              </a:rPr>
              <a:t>f</a:t>
            </a:r>
            <a:r>
              <a:rPr lang="en-US" sz="2400" b="1" dirty="0" smtClean="0">
                <a:solidFill>
                  <a:srgbClr val="00B050"/>
                </a:solidFill>
                <a:latin typeface="Times New Roman" pitchFamily="18" charset="0"/>
                <a:cs typeface="Times New Roman" pitchFamily="18" charset="0"/>
              </a:rPr>
              <a:t>/R</a:t>
            </a:r>
            <a:r>
              <a:rPr lang="en-US" sz="2400" b="1" baseline="-25000" dirty="0" smtClean="0">
                <a:solidFill>
                  <a:srgbClr val="00B050"/>
                </a:solidFill>
                <a:latin typeface="Times New Roman" pitchFamily="18" charset="0"/>
                <a:cs typeface="Times New Roman" pitchFamily="18" charset="0"/>
              </a:rPr>
              <a:t>3</a:t>
            </a:r>
            <a:r>
              <a:rPr lang="en-US" sz="2400" b="1" dirty="0" smtClean="0">
                <a:solidFill>
                  <a:srgbClr val="00B050"/>
                </a:solidFill>
                <a:latin typeface="Times New Roman" pitchFamily="18" charset="0"/>
                <a:cs typeface="Times New Roman" pitchFamily="18" charset="0"/>
              </a:rPr>
              <a:t>) &gt;2</a:t>
            </a:r>
            <a:endParaRPr lang="en-US" sz="2400" b="1" dirty="0">
              <a:solidFill>
                <a:srgbClr val="00B050"/>
              </a:solidFill>
              <a:latin typeface="Times New Roman" pitchFamily="18" charset="0"/>
              <a:cs typeface="Times New Roman" pitchFamily="18" charset="0"/>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33882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Advantages</a:t>
            </a:r>
            <a:endParaRPr lang="en-US" b="1" dirty="0">
              <a:latin typeface="Times New Roman" pitchFamily="18" charset="0"/>
              <a:cs typeface="Times New Roman" pitchFamily="18" charset="0"/>
            </a:endParaRPr>
          </a:p>
        </p:txBody>
      </p:sp>
      <p:sp>
        <p:nvSpPr>
          <p:cNvPr id="6" name="Rectangle 5"/>
          <p:cNvSpPr/>
          <p:nvPr/>
        </p:nvSpPr>
        <p:spPr>
          <a:xfrm>
            <a:off x="0" y="3429000"/>
            <a:ext cx="160813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Disadvantages</a:t>
            </a:r>
            <a:endParaRPr lang="en-US" b="1" dirty="0">
              <a:latin typeface="Times New Roman" pitchFamily="18" charset="0"/>
              <a:cs typeface="Times New Roman" pitchFamily="18" charset="0"/>
            </a:endParaRPr>
          </a:p>
        </p:txBody>
      </p:sp>
      <p:sp>
        <p:nvSpPr>
          <p:cNvPr id="7" name="Rectangle 6"/>
          <p:cNvSpPr/>
          <p:nvPr/>
        </p:nvSpPr>
        <p:spPr>
          <a:xfrm>
            <a:off x="1219200" y="1524000"/>
            <a:ext cx="71628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fontAlgn="base">
              <a:buFont typeface="+mj-lt"/>
              <a:buAutoNum type="arabicPeriod"/>
            </a:pPr>
            <a:r>
              <a:rPr lang="en-US" dirty="0" smtClean="0">
                <a:latin typeface="Times New Roman" pitchFamily="18" charset="0"/>
                <a:cs typeface="Times New Roman" pitchFamily="18" charset="0"/>
              </a:rPr>
              <a:t>By varying the two capacitor values simultaneously, by mounting them on the common shaft, </a:t>
            </a:r>
            <a:r>
              <a:rPr lang="en-US" b="1" dirty="0" smtClean="0">
                <a:latin typeface="Times New Roman" pitchFamily="18" charset="0"/>
                <a:cs typeface="Times New Roman" pitchFamily="18" charset="0"/>
              </a:rPr>
              <a:t>different frequency ranges </a:t>
            </a:r>
            <a:r>
              <a:rPr lang="en-US" dirty="0" smtClean="0">
                <a:latin typeface="Times New Roman" pitchFamily="18" charset="0"/>
                <a:cs typeface="Times New Roman" pitchFamily="18" charset="0"/>
              </a:rPr>
              <a:t>can be obtained.</a:t>
            </a:r>
          </a:p>
          <a:p>
            <a:pPr marL="342900" indent="-342900" algn="just" fontAlgn="base">
              <a:buFont typeface="+mj-lt"/>
              <a:buAutoNum type="arabicPeriod"/>
            </a:pPr>
            <a:r>
              <a:rPr lang="en-US" dirty="0" smtClean="0">
                <a:latin typeface="Times New Roman" pitchFamily="18" charset="0"/>
                <a:cs typeface="Times New Roman" pitchFamily="18" charset="0"/>
              </a:rPr>
              <a:t>The perfect sine wave output is possible.</a:t>
            </a:r>
          </a:p>
          <a:p>
            <a:pPr marL="342900" indent="-342900" algn="just" fontAlgn="base">
              <a:buFont typeface="+mj-lt"/>
              <a:buAutoNum type="arabicPeriod"/>
            </a:pPr>
            <a:r>
              <a:rPr lang="en-US" dirty="0" smtClean="0">
                <a:latin typeface="Times New Roman" pitchFamily="18" charset="0"/>
                <a:cs typeface="Times New Roman" pitchFamily="18" charset="0"/>
              </a:rPr>
              <a:t>It is useful audio frequency range i.e. 20 Hz to 100 kHz.</a:t>
            </a:r>
            <a:endParaRPr lang="en-US" dirty="0">
              <a:latin typeface="Times New Roman" pitchFamily="18" charset="0"/>
              <a:cs typeface="Times New Roman" pitchFamily="18" charset="0"/>
            </a:endParaRPr>
          </a:p>
        </p:txBody>
      </p:sp>
      <p:sp>
        <p:nvSpPr>
          <p:cNvPr id="8" name="Rectangle 7"/>
          <p:cNvSpPr/>
          <p:nvPr/>
        </p:nvSpPr>
        <p:spPr>
          <a:xfrm>
            <a:off x="1516030" y="4126468"/>
            <a:ext cx="3521220"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frequency stability </a:t>
            </a:r>
            <a:r>
              <a:rPr lang="en-US" dirty="0" smtClean="0">
                <a:latin typeface="Times New Roman" pitchFamily="18" charset="0"/>
                <a:cs typeface="Times New Roman" pitchFamily="18" charset="0"/>
              </a:rPr>
              <a:t>is poor.</a:t>
            </a:r>
            <a:endParaRPr lang="en-US" dirty="0">
              <a:latin typeface="Times New Roman" pitchFamily="18" charset="0"/>
              <a:cs typeface="Times New Roman" pitchFamily="18" charset="0"/>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Rectifiers</a:t>
            </a:r>
          </a:p>
        </p:txBody>
      </p:sp>
      <p:sp>
        <p:nvSpPr>
          <p:cNvPr id="5" name="Rectangle 4"/>
          <p:cNvSpPr/>
          <p:nvPr/>
        </p:nvSpPr>
        <p:spPr>
          <a:xfrm>
            <a:off x="0" y="914400"/>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General</a:t>
            </a:r>
            <a:endParaRPr lang="en-US" b="1" dirty="0">
              <a:latin typeface="Times New Roman" pitchFamily="18" charset="0"/>
              <a:cs typeface="Times New Roman" pitchFamily="18" charset="0"/>
            </a:endParaRPr>
          </a:p>
        </p:txBody>
      </p:sp>
      <p:sp>
        <p:nvSpPr>
          <p:cNvPr id="6" name="Rectangle 5"/>
          <p:cNvSpPr/>
          <p:nvPr/>
        </p:nvSpPr>
        <p:spPr>
          <a:xfrm>
            <a:off x="0" y="1447800"/>
            <a:ext cx="9144000"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Arial" pitchFamily="34" charset="0"/>
              <a:buChar char="•"/>
            </a:pPr>
            <a:r>
              <a:rPr lang="en-US" dirty="0" smtClean="0">
                <a:latin typeface="Times New Roman" pitchFamily="18" charset="0"/>
                <a:cs typeface="Times New Roman" pitchFamily="18" charset="0"/>
              </a:rPr>
              <a:t>A rectifier is a circuit that converts alternating current (AC) to Direct current (DC). An alternating current always changes its direction over time, but the direct current flows continuously in one direction. In a typical rectifier circuit, we use diodes to rectify AC to DC. But this rectification method can only be used if the input voltage to the circuit is greater than the forward voltage of the diode which is typically 0.7V. </a:t>
            </a:r>
            <a:endParaRPr lang="en-US" dirty="0">
              <a:latin typeface="Times New Roman" pitchFamily="18" charset="0"/>
              <a:cs typeface="Times New Roman" pitchFamily="18" charset="0"/>
            </a:endParaRPr>
          </a:p>
        </p:txBody>
      </p:sp>
      <p:sp>
        <p:nvSpPr>
          <p:cNvPr id="7" name="Rectangle 6"/>
          <p:cNvSpPr/>
          <p:nvPr/>
        </p:nvSpPr>
        <p:spPr>
          <a:xfrm>
            <a:off x="0" y="3124200"/>
            <a:ext cx="91440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To overcome this issue, the </a:t>
            </a:r>
            <a:r>
              <a:rPr lang="en-US" b="1" dirty="0" smtClean="0">
                <a:latin typeface="Times New Roman" pitchFamily="18" charset="0"/>
                <a:cs typeface="Times New Roman" pitchFamily="18" charset="0"/>
              </a:rPr>
              <a:t>Precision Rectifier Circuit</a:t>
            </a:r>
            <a:r>
              <a:rPr lang="en-US" dirty="0" smtClean="0">
                <a:latin typeface="Times New Roman" pitchFamily="18" charset="0"/>
                <a:cs typeface="Times New Roman" pitchFamily="18" charset="0"/>
              </a:rPr>
              <a:t> was introduced. The precision rectifier is another rectifier that converts AC to DC, but in a precision rectifier we use an op-amp to compensate for the voltage drop across the diode, that is why we are not losing the 0.6V or 0.7V voltage drop across the diode,</a:t>
            </a:r>
            <a:endParaRPr lang="en-US" dirty="0">
              <a:latin typeface="Times New Roman" pitchFamily="18" charset="0"/>
              <a:cs typeface="Times New Roman" pitchFamily="18"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cision diode"/>
          <p:cNvPicPr>
            <a:picLocks noChangeAspect="1" noChangeArrowheads="1"/>
          </p:cNvPicPr>
          <p:nvPr/>
        </p:nvPicPr>
        <p:blipFill>
          <a:blip r:embed="rId2" cstate="print"/>
          <a:srcRect/>
          <a:stretch>
            <a:fillRect/>
          </a:stretch>
        </p:blipFill>
        <p:spPr bwMode="auto">
          <a:xfrm>
            <a:off x="381000" y="2286000"/>
            <a:ext cx="2857500" cy="2324101"/>
          </a:xfrm>
          <a:prstGeom prst="rect">
            <a:avLst/>
          </a:prstGeom>
          <a:noFill/>
          <a:ln>
            <a:solidFill>
              <a:schemeClr val="accent6">
                <a:lumMod val="75000"/>
              </a:schemeClr>
            </a:solidFill>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Rectifiers</a:t>
            </a:r>
          </a:p>
        </p:txBody>
      </p:sp>
      <p:sp>
        <p:nvSpPr>
          <p:cNvPr id="6" name="Rectangle 5"/>
          <p:cNvSpPr/>
          <p:nvPr/>
        </p:nvSpPr>
        <p:spPr>
          <a:xfrm>
            <a:off x="0" y="914400"/>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General</a:t>
            </a:r>
            <a:endParaRPr lang="en-US" b="1" dirty="0">
              <a:latin typeface="Times New Roman" pitchFamily="18" charset="0"/>
              <a:cs typeface="Times New Roman" pitchFamily="18" charset="0"/>
            </a:endParaRPr>
          </a:p>
        </p:txBody>
      </p:sp>
      <p:sp>
        <p:nvSpPr>
          <p:cNvPr id="7" name="Rectangle 6"/>
          <p:cNvSpPr/>
          <p:nvPr/>
        </p:nvSpPr>
        <p:spPr>
          <a:xfrm>
            <a:off x="3581400" y="1676400"/>
            <a:ext cx="5562600" cy="258532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When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out</a:t>
            </a:r>
            <a:r>
              <a:rPr lang="en-US" dirty="0" smtClean="0">
                <a:latin typeface="Times New Roman" pitchFamily="18" charset="0"/>
                <a:cs typeface="Times New Roman" pitchFamily="18" charset="0"/>
              </a:rPr>
              <a:t> &lt;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out</a:t>
            </a:r>
            <a:r>
              <a:rPr lang="en-US" dirty="0" smtClean="0">
                <a:latin typeface="Times New Roman" pitchFamily="18" charset="0"/>
                <a:cs typeface="Times New Roman" pitchFamily="18" charset="0"/>
              </a:rPr>
              <a:t>, diode will be on and the circuit reduces to voltage follower in which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out</a:t>
            </a:r>
            <a:r>
              <a:rPr lang="en-US" dirty="0" smtClean="0">
                <a:latin typeface="Times New Roman" pitchFamily="18" charset="0"/>
                <a:cs typeface="Times New Roman" pitchFamily="18" charset="0"/>
              </a:rPr>
              <a:t> =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Because of high gain of op amps the input cut in voltage will be reduced to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γ</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A</a:t>
            </a:r>
            <a:r>
              <a:rPr lang="en-US" b="1" baseline="-25000" dirty="0" err="1" smtClean="0">
                <a:latin typeface="Times New Roman" pitchFamily="18" charset="0"/>
                <a:cs typeface="Times New Roman" pitchFamily="18" charset="0"/>
              </a:rPr>
              <a:t>vo</a:t>
            </a:r>
            <a:r>
              <a:rPr lang="en-US" dirty="0" smtClean="0">
                <a:latin typeface="Times New Roman" pitchFamily="18" charset="0"/>
                <a:cs typeface="Times New Roman" pitchFamily="18" charset="0"/>
              </a:rPr>
              <a:t>, where </a:t>
            </a:r>
            <a:r>
              <a:rPr lang="en-US" dirty="0" err="1" smtClean="0">
                <a:latin typeface="Times New Roman" pitchFamily="18" charset="0"/>
                <a:cs typeface="Times New Roman" pitchFamily="18" charset="0"/>
              </a:rPr>
              <a:t>A</a:t>
            </a:r>
            <a:r>
              <a:rPr lang="en-US" baseline="-25000" dirty="0" err="1" smtClean="0">
                <a:latin typeface="Times New Roman" pitchFamily="18" charset="0"/>
                <a:cs typeface="Times New Roman" pitchFamily="18" charset="0"/>
              </a:rPr>
              <a:t>vo</a:t>
            </a:r>
            <a:r>
              <a:rPr lang="en-US" dirty="0" smtClean="0">
                <a:latin typeface="Times New Roman" pitchFamily="18" charset="0"/>
                <a:cs typeface="Times New Roman" pitchFamily="18" charset="0"/>
              </a:rPr>
              <a:t> is the open loop gain of </a:t>
            </a:r>
            <a:r>
              <a:rPr lang="en-US" dirty="0" err="1" smtClean="0">
                <a:latin typeface="Times New Roman" pitchFamily="18" charset="0"/>
                <a:cs typeface="Times New Roman" pitchFamily="18" charset="0"/>
              </a:rPr>
              <a:t>opamp</a:t>
            </a:r>
            <a:r>
              <a:rPr lang="en-US" dirty="0" smtClean="0">
                <a:latin typeface="Times New Roman" pitchFamily="18" charset="0"/>
                <a:cs typeface="Times New Roman" pitchFamily="18" charset="0"/>
              </a:rPr>
              <a:t>. </a:t>
            </a:r>
          </a:p>
          <a:p>
            <a:pPr marL="342900" indent="-342900" algn="just">
              <a:buFont typeface="Wingdings" pitchFamily="2" charset="2"/>
              <a:buChar char="Ø"/>
            </a:pPr>
            <a:r>
              <a:rPr lang="en-US" dirty="0" smtClean="0">
                <a:latin typeface="Times New Roman" pitchFamily="18" charset="0"/>
                <a:cs typeface="Times New Roman" pitchFamily="18" charset="0"/>
              </a:rPr>
              <a:t>Thus for even for very small input positive voltages the output will be high, the combination of op amp and diode acts as diode with zero cut in voltage hence it is named as </a:t>
            </a:r>
            <a:r>
              <a:rPr lang="en-US" b="1" dirty="0" smtClean="0">
                <a:latin typeface="Times New Roman" pitchFamily="18" charset="0"/>
                <a:cs typeface="Times New Roman" pitchFamily="18" charset="0"/>
              </a:rPr>
              <a:t>precision diode</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Half Rectifiers</a:t>
            </a:r>
          </a:p>
        </p:txBody>
      </p:sp>
      <p:sp>
        <p:nvSpPr>
          <p:cNvPr id="5" name="Rectangle 4"/>
          <p:cNvSpPr/>
          <p:nvPr/>
        </p:nvSpPr>
        <p:spPr>
          <a:xfrm>
            <a:off x="0" y="9144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pic>
        <p:nvPicPr>
          <p:cNvPr id="98306" name="Picture 2"/>
          <p:cNvPicPr>
            <a:picLocks noChangeAspect="1" noChangeArrowheads="1"/>
          </p:cNvPicPr>
          <p:nvPr/>
        </p:nvPicPr>
        <p:blipFill>
          <a:blip r:embed="rId2" cstate="print"/>
          <a:srcRect/>
          <a:stretch>
            <a:fillRect/>
          </a:stretch>
        </p:blipFill>
        <p:spPr bwMode="auto">
          <a:xfrm>
            <a:off x="1714500" y="1819275"/>
            <a:ext cx="5715000" cy="3219450"/>
          </a:xfrm>
          <a:prstGeom prst="rect">
            <a:avLst/>
          </a:prstGeom>
          <a:noFill/>
          <a:ln w="9525">
            <a:noFill/>
            <a:miter lim="800000"/>
            <a:headEnd/>
            <a:tailEnd/>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600200"/>
            <a:ext cx="8839200"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Observe that the circuit diagram of a half wave rectifier shown above looks like an inverting amplifier, with two diodes D</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and D</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in addition</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Half Rectifiers</a:t>
            </a:r>
          </a:p>
        </p:txBody>
      </p:sp>
      <p:sp>
        <p:nvSpPr>
          <p:cNvPr id="6" name="Rectangle 5"/>
          <p:cNvSpPr/>
          <p:nvPr/>
        </p:nvSpPr>
        <p:spPr>
          <a:xfrm>
            <a:off x="0" y="9144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sp>
        <p:nvSpPr>
          <p:cNvPr id="99329" name="Rectangle 1"/>
          <p:cNvSpPr>
            <a:spLocks noChangeArrowheads="1"/>
          </p:cNvSpPr>
          <p:nvPr/>
        </p:nvSpPr>
        <p:spPr bwMode="auto">
          <a:xfrm>
            <a:off x="0" y="2554337"/>
            <a:ext cx="9144000" cy="3693319"/>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working</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half wave rectifier circuit shown above is explained below</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For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positive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sinusoidal input, the output of the op-amp will be negative. Hence, diode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will be forward biased.</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When diode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is in forward bias, output voltage of the op-amp will be -0.7 V. So, diode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2</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will be reverse biased. Hence,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output voltage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above circuit is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zero</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volts.</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Therefore, there is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no (zero) output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half wave rectifier for the positive half cycle of a sinusoidal input.</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For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negative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sinusoidal input, the output of the op-amp will be positive. Hence, the diodes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2</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will be reverse biased and forward biased respectively. So, the output voltage of above circuit will be −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RfR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Therefore, the output of a half wave rectifier will be a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positive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a negative half cycle of the sinusoidal input.</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Half Rectifiers</a:t>
            </a:r>
          </a:p>
        </p:txBody>
      </p:sp>
      <p:sp>
        <p:nvSpPr>
          <p:cNvPr id="5" name="Rectangle 4"/>
          <p:cNvSpPr/>
          <p:nvPr/>
        </p:nvSpPr>
        <p:spPr>
          <a:xfrm>
            <a:off x="0" y="914400"/>
            <a:ext cx="131324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Waveforms</a:t>
            </a:r>
            <a:endParaRPr lang="en-US" b="1" dirty="0">
              <a:latin typeface="Times New Roman" pitchFamily="18" charset="0"/>
              <a:cs typeface="Times New Roman" pitchFamily="18" charset="0"/>
            </a:endParaRPr>
          </a:p>
        </p:txBody>
      </p:sp>
      <p:pic>
        <p:nvPicPr>
          <p:cNvPr id="100354" name="Picture 2"/>
          <p:cNvPicPr>
            <a:picLocks noChangeAspect="1" noChangeArrowheads="1"/>
          </p:cNvPicPr>
          <p:nvPr/>
        </p:nvPicPr>
        <p:blipFill>
          <a:blip r:embed="rId2" cstate="print"/>
          <a:srcRect/>
          <a:stretch>
            <a:fillRect/>
          </a:stretch>
        </p:blipFill>
        <p:spPr bwMode="auto">
          <a:xfrm>
            <a:off x="76200" y="1438275"/>
            <a:ext cx="5715000" cy="4886325"/>
          </a:xfrm>
          <a:prstGeom prst="rect">
            <a:avLst/>
          </a:prstGeom>
          <a:noFill/>
          <a:ln w="9525">
            <a:solidFill>
              <a:schemeClr val="accent6">
                <a:lumMod val="75000"/>
              </a:schemeClr>
            </a:solidFill>
            <a:miter lim="800000"/>
            <a:headEnd/>
            <a:tailEnd/>
          </a:ln>
        </p:spPr>
      </p:pic>
      <p:sp>
        <p:nvSpPr>
          <p:cNvPr id="7" name="Rectangle 6"/>
          <p:cNvSpPr/>
          <p:nvPr/>
        </p:nvSpPr>
        <p:spPr>
          <a:xfrm>
            <a:off x="5943600" y="2514600"/>
            <a:ext cx="3200400" cy="258532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As you can see from the above graph, the half wave rectifier circuit diagram that we discussed will produce </a:t>
            </a:r>
            <a:r>
              <a:rPr lang="en-US" b="1" dirty="0" smtClean="0">
                <a:latin typeface="Times New Roman" pitchFamily="18" charset="0"/>
                <a:cs typeface="Times New Roman" pitchFamily="18" charset="0"/>
              </a:rPr>
              <a:t>positive half cycles</a:t>
            </a:r>
            <a:r>
              <a:rPr lang="en-US" dirty="0" smtClean="0">
                <a:latin typeface="Times New Roman" pitchFamily="18" charset="0"/>
                <a:cs typeface="Times New Roman" pitchFamily="18" charset="0"/>
              </a:rPr>
              <a:t> for negative half cycles of sinusoidal input and zero output for positive half cycles of sinusoidal input</a:t>
            </a:r>
            <a:endParaRPr lang="en-US" dirty="0">
              <a:latin typeface="Times New Roman" pitchFamily="18" charset="0"/>
              <a:cs typeface="Times New Roman" pitchFamily="18" charset="0"/>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Full Rectifiers</a:t>
            </a:r>
          </a:p>
        </p:txBody>
      </p:sp>
      <p:sp>
        <p:nvSpPr>
          <p:cNvPr id="5" name="Rectangle 4"/>
          <p:cNvSpPr/>
          <p:nvPr/>
        </p:nvSpPr>
        <p:spPr>
          <a:xfrm>
            <a:off x="0" y="9144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pic>
        <p:nvPicPr>
          <p:cNvPr id="101378" name="Picture 2"/>
          <p:cNvPicPr>
            <a:picLocks noChangeAspect="1" noChangeArrowheads="1"/>
          </p:cNvPicPr>
          <p:nvPr/>
        </p:nvPicPr>
        <p:blipFill>
          <a:blip r:embed="rId2" cstate="print"/>
          <a:srcRect/>
          <a:stretch>
            <a:fillRect/>
          </a:stretch>
        </p:blipFill>
        <p:spPr bwMode="auto">
          <a:xfrm>
            <a:off x="731114" y="1819274"/>
            <a:ext cx="7727086" cy="4352925"/>
          </a:xfrm>
          <a:prstGeom prst="rect">
            <a:avLst/>
          </a:prstGeom>
          <a:noFill/>
          <a:ln w="9525">
            <a:solidFill>
              <a:schemeClr val="accent6">
                <a:lumMod val="75000"/>
              </a:schemeClr>
            </a:solid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50000">
              <a:schemeClr val="accent1">
                <a:tint val="44500"/>
                <a:satMod val="160000"/>
              </a:schemeClr>
            </a:gs>
            <a:gs pos="95000">
              <a:schemeClr val="accent6"/>
            </a:gs>
          </a:gsLst>
          <a:lin ang="5400000" scaled="0"/>
        </a:gradFill>
        <a:effectLst/>
      </p:bgPr>
    </p:bg>
    <p:spTree>
      <p:nvGrpSpPr>
        <p:cNvPr id="1" name=""/>
        <p:cNvGrpSpPr/>
        <p:nvPr/>
      </p:nvGrpSpPr>
      <p:grpSpPr>
        <a:xfrm>
          <a:off x="0" y="0"/>
          <a:ext cx="0" cy="0"/>
          <a:chOff x="0" y="0"/>
          <a:chExt cx="0" cy="0"/>
        </a:xfrm>
      </p:grpSpPr>
      <p:sp>
        <p:nvSpPr>
          <p:cNvPr id="4" name="Rectangle 3"/>
          <p:cNvSpPr/>
          <p:nvPr/>
        </p:nvSpPr>
        <p:spPr>
          <a:xfrm>
            <a:off x="0" y="304800"/>
            <a:ext cx="9144000" cy="446276"/>
          </a:xfrm>
          <a:prstGeom prst="rect">
            <a:avLst/>
          </a:prstGeom>
        </p:spPr>
        <p:txBody>
          <a:bodyPr wrap="square">
            <a:spAutoFit/>
          </a:bodyPr>
          <a:lstStyle/>
          <a:p>
            <a:pPr algn="ctr"/>
            <a:r>
              <a:rPr lang="en-US" sz="23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UNIT </a:t>
            </a:r>
            <a:r>
              <a:rPr lang="en-US" sz="23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II</a:t>
            </a:r>
            <a:r>
              <a:rPr lang="en-US" sz="23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23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APPLICATIONS OF OPERATIONAL AMPLIFIERS</a:t>
            </a:r>
            <a:endParaRPr lang="en-IN" sz="23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sp>
        <p:nvSpPr>
          <p:cNvPr id="5" name="Rectangle 4"/>
          <p:cNvSpPr/>
          <p:nvPr/>
        </p:nvSpPr>
        <p:spPr>
          <a:xfrm>
            <a:off x="1187624" y="1720840"/>
            <a:ext cx="7128792" cy="4893647"/>
          </a:xfrm>
          <a:prstGeom prst="rect">
            <a:avLst/>
          </a:prstGeom>
        </p:spPr>
        <p:txBody>
          <a:bodyPr wrap="square">
            <a:spAutoFit/>
          </a:bodyPr>
          <a:lstStyle/>
          <a:p>
            <a:pPr marL="285750" indent="-285750">
              <a:buFont typeface="Arial" pitchFamily="34" charset="0"/>
              <a:buChar char="•"/>
            </a:pPr>
            <a:r>
              <a:rPr lang="en-US" sz="2400" b="1" dirty="0" smtClean="0">
                <a:solidFill>
                  <a:srgbClr val="00B050"/>
                </a:solidFill>
                <a:latin typeface="Times New Roman" pitchFamily="18" charset="0"/>
                <a:cs typeface="Times New Roman" pitchFamily="18" charset="0"/>
              </a:rPr>
              <a:t>Sign Changer </a:t>
            </a:r>
          </a:p>
          <a:p>
            <a:pPr marL="285750" indent="-285750">
              <a:buFont typeface="Arial" pitchFamily="34" charset="0"/>
              <a:buChar char="•"/>
            </a:pPr>
            <a:r>
              <a:rPr lang="en-US" sz="2400" b="1" dirty="0" smtClean="0">
                <a:solidFill>
                  <a:srgbClr val="00B050"/>
                </a:solidFill>
                <a:latin typeface="Times New Roman" pitchFamily="18" charset="0"/>
                <a:cs typeface="Times New Roman" pitchFamily="18" charset="0"/>
              </a:rPr>
              <a:t>Scale Changer </a:t>
            </a:r>
          </a:p>
          <a:p>
            <a:pPr marL="285750" indent="-285750">
              <a:buFont typeface="Arial" pitchFamily="34" charset="0"/>
              <a:buChar char="•"/>
            </a:pPr>
            <a:r>
              <a:rPr lang="en-US" sz="2400" b="1" dirty="0" smtClean="0">
                <a:solidFill>
                  <a:srgbClr val="00B050"/>
                </a:solidFill>
                <a:latin typeface="Times New Roman" pitchFamily="18" charset="0"/>
                <a:cs typeface="Times New Roman" pitchFamily="18" charset="0"/>
              </a:rPr>
              <a:t>Voltage Follower </a:t>
            </a:r>
          </a:p>
          <a:p>
            <a:pPr marL="285750" indent="-285750">
              <a:buFont typeface="Arial" pitchFamily="34" charset="0"/>
              <a:buChar char="•"/>
            </a:pPr>
            <a:r>
              <a:rPr lang="en-US" sz="2400" b="1" dirty="0" smtClean="0">
                <a:solidFill>
                  <a:srgbClr val="FF0000"/>
                </a:solidFill>
                <a:latin typeface="Times New Roman" pitchFamily="18" charset="0"/>
                <a:cs typeface="Times New Roman" pitchFamily="18" charset="0"/>
              </a:rPr>
              <a:t>Adder &amp; </a:t>
            </a:r>
            <a:r>
              <a:rPr lang="en-US" sz="2400" b="1" dirty="0" err="1" smtClean="0">
                <a:solidFill>
                  <a:srgbClr val="FF0000"/>
                </a:solidFill>
                <a:latin typeface="Times New Roman" pitchFamily="18" charset="0"/>
                <a:cs typeface="Times New Roman" pitchFamily="18" charset="0"/>
              </a:rPr>
              <a:t>Subtractor</a:t>
            </a:r>
            <a:r>
              <a:rPr lang="en-US" sz="2400" b="1" dirty="0" smtClean="0">
                <a:solidFill>
                  <a:srgbClr val="FF0000"/>
                </a:solidFill>
                <a:latin typeface="Times New Roman" pitchFamily="18" charset="0"/>
                <a:cs typeface="Times New Roman" pitchFamily="18" charset="0"/>
              </a:rPr>
              <a:t> </a:t>
            </a:r>
          </a:p>
          <a:p>
            <a:pPr marL="285750" indent="-285750">
              <a:buFont typeface="Arial" pitchFamily="34" charset="0"/>
              <a:buChar char="•"/>
            </a:pPr>
            <a:r>
              <a:rPr lang="en-US" sz="2400" b="1" dirty="0" smtClean="0">
                <a:solidFill>
                  <a:srgbClr val="0070C0"/>
                </a:solidFill>
                <a:latin typeface="Times New Roman" pitchFamily="18" charset="0"/>
                <a:cs typeface="Times New Roman" pitchFamily="18" charset="0"/>
              </a:rPr>
              <a:t>Instrumentation amplifier </a:t>
            </a:r>
          </a:p>
          <a:p>
            <a:pPr marL="285750" indent="-285750">
              <a:buFont typeface="Arial" pitchFamily="34" charset="0"/>
              <a:buChar char="•"/>
            </a:pPr>
            <a:r>
              <a:rPr lang="en-US" sz="2400" b="1" dirty="0" smtClean="0">
                <a:solidFill>
                  <a:schemeClr val="accent6">
                    <a:lumMod val="75000"/>
                  </a:schemeClr>
                </a:solidFill>
                <a:latin typeface="Times New Roman" pitchFamily="18" charset="0"/>
                <a:cs typeface="Times New Roman" pitchFamily="18" charset="0"/>
              </a:rPr>
              <a:t>Integrator &amp; Differentiator</a:t>
            </a:r>
            <a:r>
              <a:rPr lang="en-US" sz="2400" b="1" dirty="0" smtClean="0">
                <a:solidFill>
                  <a:srgbClr val="00B050"/>
                </a:solidFill>
                <a:latin typeface="Times New Roman" pitchFamily="18" charset="0"/>
                <a:cs typeface="Times New Roman" pitchFamily="18" charset="0"/>
              </a:rPr>
              <a:t> </a:t>
            </a:r>
          </a:p>
          <a:p>
            <a:pPr marL="285750" indent="-285750">
              <a:buFont typeface="Arial" pitchFamily="34" charset="0"/>
              <a:buChar char="•"/>
            </a:pPr>
            <a:r>
              <a:rPr lang="en-US" sz="2400" b="1" dirty="0" smtClean="0">
                <a:solidFill>
                  <a:schemeClr val="accent2"/>
                </a:solidFill>
                <a:latin typeface="Times New Roman" pitchFamily="18" charset="0"/>
                <a:cs typeface="Times New Roman" pitchFamily="18" charset="0"/>
              </a:rPr>
              <a:t>Low–pass, High–pass and Band–pass filters </a:t>
            </a:r>
          </a:p>
          <a:p>
            <a:pPr marL="285750" indent="-285750">
              <a:buFont typeface="Arial" pitchFamily="34" charset="0"/>
              <a:buChar char="•"/>
            </a:pPr>
            <a:r>
              <a:rPr lang="en-US" sz="2400" b="1" dirty="0" smtClean="0">
                <a:solidFill>
                  <a:srgbClr val="FF0000"/>
                </a:solidFill>
                <a:latin typeface="Times New Roman" pitchFamily="18" charset="0"/>
                <a:cs typeface="Times New Roman" pitchFamily="18" charset="0"/>
              </a:rPr>
              <a:t>Phase Shift Circuits </a:t>
            </a:r>
          </a:p>
          <a:p>
            <a:pPr marL="285750" indent="-285750">
              <a:buFont typeface="Arial" pitchFamily="34" charset="0"/>
              <a:buChar char="•"/>
            </a:pPr>
            <a:r>
              <a:rPr lang="en-US" sz="2400" b="1" dirty="0" smtClean="0">
                <a:solidFill>
                  <a:schemeClr val="accent3">
                    <a:lumMod val="50000"/>
                  </a:schemeClr>
                </a:solidFill>
                <a:latin typeface="Times New Roman" pitchFamily="18" charset="0"/>
                <a:cs typeface="Times New Roman" pitchFamily="18" charset="0"/>
              </a:rPr>
              <a:t>Comparators &amp; Schmitt trigger </a:t>
            </a:r>
          </a:p>
          <a:p>
            <a:pPr marL="285750" indent="-285750">
              <a:buFont typeface="Arial" pitchFamily="34" charset="0"/>
              <a:buChar char="•"/>
            </a:pPr>
            <a:r>
              <a:rPr lang="en-US" sz="2400" b="1" dirty="0" err="1" smtClean="0">
                <a:solidFill>
                  <a:schemeClr val="accent6">
                    <a:lumMod val="50000"/>
                  </a:schemeClr>
                </a:solidFill>
                <a:latin typeface="Times New Roman" pitchFamily="18" charset="0"/>
                <a:cs typeface="Times New Roman" pitchFamily="18" charset="0"/>
              </a:rPr>
              <a:t>Multivibrators</a:t>
            </a:r>
            <a:r>
              <a:rPr lang="en-US" sz="2400" b="1" dirty="0" smtClean="0">
                <a:solidFill>
                  <a:schemeClr val="accent6">
                    <a:lumMod val="50000"/>
                  </a:schemeClr>
                </a:solidFill>
                <a:latin typeface="Times New Roman" pitchFamily="18" charset="0"/>
                <a:cs typeface="Times New Roman" pitchFamily="18" charset="0"/>
              </a:rPr>
              <a:t> </a:t>
            </a:r>
          </a:p>
          <a:p>
            <a:pPr marL="285750" indent="-285750">
              <a:buFont typeface="Arial" pitchFamily="34" charset="0"/>
              <a:buChar char="•"/>
            </a:pPr>
            <a:r>
              <a:rPr lang="en-US" sz="2400" b="1" dirty="0" smtClean="0">
                <a:solidFill>
                  <a:srgbClr val="00B0F0"/>
                </a:solidFill>
                <a:latin typeface="Times New Roman" pitchFamily="18" charset="0"/>
                <a:cs typeface="Times New Roman" pitchFamily="18" charset="0"/>
              </a:rPr>
              <a:t>Sine–wave generators </a:t>
            </a:r>
          </a:p>
          <a:p>
            <a:pPr marL="285750" indent="-285750">
              <a:buFont typeface="Arial" pitchFamily="34" charset="0"/>
              <a:buChar char="•"/>
            </a:pPr>
            <a:r>
              <a:rPr lang="en-US" sz="2400" b="1" dirty="0" smtClean="0">
                <a:solidFill>
                  <a:srgbClr val="C00000"/>
                </a:solidFill>
                <a:latin typeface="Times New Roman" pitchFamily="18" charset="0"/>
                <a:cs typeface="Times New Roman" pitchFamily="18" charset="0"/>
              </a:rPr>
              <a:t>Precision rectifier </a:t>
            </a:r>
          </a:p>
          <a:p>
            <a:pPr marL="285750" indent="-285750">
              <a:buFont typeface="Arial" pitchFamily="34" charset="0"/>
              <a:buChar char="•"/>
            </a:pPr>
            <a:r>
              <a:rPr lang="en-US" sz="2400" b="1" dirty="0" smtClean="0">
                <a:solidFill>
                  <a:srgbClr val="7030A0"/>
                </a:solidFill>
                <a:latin typeface="Times New Roman" pitchFamily="18" charset="0"/>
                <a:cs typeface="Times New Roman" pitchFamily="18" charset="0"/>
              </a:rPr>
              <a:t>V to I and I to V converters.</a:t>
            </a:r>
            <a:endParaRPr lang="en-IN" sz="2400" b="1" dirty="0">
              <a:solidFill>
                <a:srgbClr val="7030A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169883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Adder - </a:t>
            </a:r>
            <a:r>
              <a:rPr lang="en-US" altLang="ko-KR" sz="3600" dirty="0" err="1" smtClean="0">
                <a:solidFill>
                  <a:srgbClr val="FF0000"/>
                </a:solidFill>
                <a:latin typeface="Times New Roman" pitchFamily="18" charset="0"/>
                <a:cs typeface="Times New Roman" pitchFamily="18" charset="0"/>
              </a:rPr>
              <a:t>Subtractor</a:t>
            </a:r>
            <a:endParaRPr lang="en-US" altLang="ko-KR" sz="3600" dirty="0" smtClean="0">
              <a:solidFill>
                <a:srgbClr val="FF0000"/>
              </a:solidFill>
              <a:latin typeface="Times New Roman" pitchFamily="18" charset="0"/>
              <a:cs typeface="Times New Roman" pitchFamily="18" charset="0"/>
            </a:endParaRPr>
          </a:p>
        </p:txBody>
      </p:sp>
      <p:sp>
        <p:nvSpPr>
          <p:cNvPr id="6" name="TextBox 5"/>
          <p:cNvSpPr txBox="1"/>
          <p:nvPr/>
        </p:nvSpPr>
        <p:spPr>
          <a:xfrm>
            <a:off x="0" y="2060848"/>
            <a:ext cx="3361818" cy="369332"/>
          </a:xfrm>
          <a:prstGeom prst="rect">
            <a:avLst/>
          </a:prstGeom>
          <a:solidFill>
            <a:schemeClr val="accent6">
              <a:lumMod val="40000"/>
              <a:lumOff val="60000"/>
            </a:schemeClr>
          </a:solidFill>
          <a:ln>
            <a:solidFill>
              <a:schemeClr val="accent6">
                <a:lumMod val="75000"/>
              </a:schemeClr>
            </a:solidFill>
          </a:ln>
        </p:spPr>
        <p:txBody>
          <a:bodyPr wrap="none" rtlCol="0">
            <a:spAutoFit/>
          </a:bodyPr>
          <a:lstStyle/>
          <a:p>
            <a:r>
              <a:rPr lang="en-US" dirty="0" smtClean="0">
                <a:latin typeface="Times New Roman" pitchFamily="18" charset="0"/>
                <a:cs typeface="Times New Roman" pitchFamily="18" charset="0"/>
              </a:rPr>
              <a:t>Use Superposition Principle, then </a:t>
            </a:r>
            <a:endParaRPr lang="en-US" dirty="0">
              <a:latin typeface="Times New Roman" pitchFamily="18" charset="0"/>
              <a:cs typeface="Times New Roman" pitchFamily="18" charset="0"/>
            </a:endParaRPr>
          </a:p>
        </p:txBody>
      </p:sp>
      <p:pic>
        <p:nvPicPr>
          <p:cNvPr id="78851" name="Picture 3"/>
          <p:cNvPicPr>
            <a:picLocks noChangeAspect="1" noChangeArrowheads="1"/>
          </p:cNvPicPr>
          <p:nvPr/>
        </p:nvPicPr>
        <p:blipFill>
          <a:blip r:embed="rId2" cstate="print"/>
          <a:srcRect/>
          <a:stretch>
            <a:fillRect/>
          </a:stretch>
        </p:blipFill>
        <p:spPr bwMode="auto">
          <a:xfrm>
            <a:off x="323528" y="2564904"/>
            <a:ext cx="3038475" cy="323850"/>
          </a:xfrm>
          <a:prstGeom prst="rect">
            <a:avLst/>
          </a:prstGeom>
          <a:noFill/>
          <a:ln w="9525">
            <a:noFill/>
            <a:miter lim="800000"/>
            <a:headEnd/>
            <a:tailEnd/>
          </a:ln>
        </p:spPr>
      </p:pic>
      <p:pic>
        <p:nvPicPr>
          <p:cNvPr id="78852" name="Picture 4"/>
          <p:cNvPicPr>
            <a:picLocks noChangeAspect="1" noChangeArrowheads="1"/>
          </p:cNvPicPr>
          <p:nvPr/>
        </p:nvPicPr>
        <p:blipFill>
          <a:blip r:embed="rId3" cstate="print"/>
          <a:srcRect/>
          <a:stretch>
            <a:fillRect/>
          </a:stretch>
        </p:blipFill>
        <p:spPr bwMode="auto">
          <a:xfrm>
            <a:off x="3433763" y="2701677"/>
            <a:ext cx="2276475" cy="590550"/>
          </a:xfrm>
          <a:prstGeom prst="rect">
            <a:avLst/>
          </a:prstGeom>
          <a:ln>
            <a:noFill/>
          </a:ln>
          <a:effectLst>
            <a:outerShdw blurRad="292100" dist="139700" dir="2700000" algn="tl" rotWithShape="0">
              <a:srgbClr val="333333">
                <a:alpha val="65000"/>
              </a:srgbClr>
            </a:outerShdw>
          </a:effectLst>
        </p:spPr>
      </p:pic>
      <p:pic>
        <p:nvPicPr>
          <p:cNvPr id="78853" name="Picture 5"/>
          <p:cNvPicPr>
            <a:picLocks noChangeAspect="1" noChangeArrowheads="1"/>
          </p:cNvPicPr>
          <p:nvPr/>
        </p:nvPicPr>
        <p:blipFill>
          <a:blip r:embed="rId4" cstate="print"/>
          <a:srcRect/>
          <a:stretch>
            <a:fillRect/>
          </a:stretch>
        </p:blipFill>
        <p:spPr bwMode="auto">
          <a:xfrm>
            <a:off x="611560" y="3645024"/>
            <a:ext cx="5486400" cy="704850"/>
          </a:xfrm>
          <a:prstGeom prst="rect">
            <a:avLst/>
          </a:prstGeom>
          <a:ln>
            <a:noFill/>
          </a:ln>
          <a:effectLst>
            <a:outerShdw blurRad="292100" dist="139700" dir="2700000" algn="tl" rotWithShape="0">
              <a:srgbClr val="333333">
                <a:alpha val="65000"/>
              </a:srgbClr>
            </a:outerShdw>
          </a:effectLst>
        </p:spPr>
      </p:pic>
      <p:pic>
        <p:nvPicPr>
          <p:cNvPr id="78854" name="Picture 6"/>
          <p:cNvPicPr>
            <a:picLocks noChangeAspect="1" noChangeArrowheads="1"/>
          </p:cNvPicPr>
          <p:nvPr/>
        </p:nvPicPr>
        <p:blipFill>
          <a:blip r:embed="rId5" cstate="print"/>
          <a:srcRect/>
          <a:stretch>
            <a:fillRect/>
          </a:stretch>
        </p:blipFill>
        <p:spPr bwMode="auto">
          <a:xfrm>
            <a:off x="1547664" y="4581128"/>
            <a:ext cx="3457575" cy="752475"/>
          </a:xfrm>
          <a:prstGeom prst="rect">
            <a:avLst/>
          </a:prstGeom>
          <a:ln>
            <a:noFill/>
          </a:ln>
          <a:effectLst>
            <a:outerShdw blurRad="292100" dist="139700" dir="2700000" algn="tl" rotWithShape="0">
              <a:srgbClr val="333333">
                <a:alpha val="65000"/>
              </a:srgbClr>
            </a:outerShdw>
          </a:effectLst>
        </p:spPr>
      </p:pic>
      <p:pic>
        <p:nvPicPr>
          <p:cNvPr id="78855" name="Picture 7"/>
          <p:cNvPicPr>
            <a:picLocks noChangeAspect="1" noChangeArrowheads="1"/>
          </p:cNvPicPr>
          <p:nvPr/>
        </p:nvPicPr>
        <p:blipFill>
          <a:blip r:embed="rId6" cstate="print"/>
          <a:srcRect/>
          <a:stretch>
            <a:fillRect/>
          </a:stretch>
        </p:blipFill>
        <p:spPr bwMode="auto">
          <a:xfrm>
            <a:off x="467544" y="5445224"/>
            <a:ext cx="7181850" cy="552450"/>
          </a:xfrm>
          <a:prstGeom prst="rect">
            <a:avLst/>
          </a:prstGeom>
          <a:noFill/>
          <a:ln w="9525">
            <a:noFill/>
            <a:miter lim="800000"/>
            <a:headEnd/>
            <a:tailEnd/>
          </a:ln>
        </p:spPr>
      </p:pic>
      <p:pic>
        <p:nvPicPr>
          <p:cNvPr id="78856" name="Picture 8"/>
          <p:cNvPicPr>
            <a:picLocks noChangeAspect="1" noChangeArrowheads="1"/>
          </p:cNvPicPr>
          <p:nvPr/>
        </p:nvPicPr>
        <p:blipFill>
          <a:blip r:embed="rId7" cstate="print"/>
          <a:srcRect/>
          <a:stretch>
            <a:fillRect/>
          </a:stretch>
        </p:blipFill>
        <p:spPr bwMode="auto">
          <a:xfrm>
            <a:off x="3438525" y="6093296"/>
            <a:ext cx="1133475" cy="476250"/>
          </a:xfrm>
          <a:prstGeom prst="rect">
            <a:avLst/>
          </a:prstGeom>
          <a:ln>
            <a:noFill/>
          </a:ln>
          <a:effectLst>
            <a:outerShdw blurRad="292100" dist="139700" dir="2700000" algn="tl" rotWithShape="0">
              <a:srgbClr val="333333">
                <a:alpha val="65000"/>
              </a:srgbClr>
            </a:outerShdw>
          </a:effectLst>
        </p:spPr>
      </p:pic>
      <p:sp>
        <p:nvSpPr>
          <p:cNvPr id="14" name="TextBox 13"/>
          <p:cNvSpPr txBox="1"/>
          <p:nvPr/>
        </p:nvSpPr>
        <p:spPr>
          <a:xfrm>
            <a:off x="0" y="1484784"/>
            <a:ext cx="1409360" cy="369332"/>
          </a:xfrm>
          <a:prstGeom prst="rect">
            <a:avLst/>
          </a:prstGeom>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latin typeface="Times New Roman" pitchFamily="18" charset="0"/>
                <a:cs typeface="Times New Roman" pitchFamily="18" charset="0"/>
              </a:rPr>
              <a:t>METHOD: 1</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Full Rectifiers</a:t>
            </a:r>
          </a:p>
        </p:txBody>
      </p:sp>
      <p:sp>
        <p:nvSpPr>
          <p:cNvPr id="5" name="Rectangle 4"/>
          <p:cNvSpPr/>
          <p:nvPr/>
        </p:nvSpPr>
        <p:spPr>
          <a:xfrm>
            <a:off x="0" y="9144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sp>
        <p:nvSpPr>
          <p:cNvPr id="102401" name="Rectangle 1"/>
          <p:cNvSpPr>
            <a:spLocks noChangeArrowheads="1"/>
          </p:cNvSpPr>
          <p:nvPr/>
        </p:nvSpPr>
        <p:spPr bwMode="auto">
          <a:xfrm>
            <a:off x="0" y="2060404"/>
            <a:ext cx="9144000" cy="397031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For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positive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a sinusoidal input, the output of the first op-amp will be negative. Hence, diodes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2</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will be forward biased and reverse biased respectively.</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Then, the output voltage of the first op-amp will be −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2/</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Observe that the output of the first op-amp is connected to a resistor R</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4</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which is connected to the inverting terminal of the second op-amp. The voltage present at the non-inverting terminal of second op-amp is 0 V. So, the second op-amp with resistors, R</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4</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R</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4</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acts as an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inverting amplifier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voltage of the second op-amp will be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Substituting</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 value of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 in the above equation, we get − </a:t>
            </a:r>
          </a:p>
          <a:p>
            <a:pPr marL="342900" marR="0" lvl="0" indent="-342900" algn="just" defTabSz="914400" rtl="0" eaLnBrk="0" fontAlgn="base" latinLnBrk="0" hangingPunct="0">
              <a:lnSpc>
                <a:spcPct val="100000"/>
              </a:lnSpc>
              <a:spcBef>
                <a:spcPct val="0"/>
              </a:spcBef>
              <a:spcAft>
                <a:spcPct val="0"/>
              </a:spcAft>
              <a:buClrTx/>
              <a:buSzTx/>
              <a:tabLst/>
            </a:pPr>
            <a:r>
              <a:rPr lang="en-US" dirty="0" smtClean="0">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=&gt;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2/</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t>
            </a:r>
          </a:p>
          <a:p>
            <a:pPr marL="342900" marR="0" lvl="0" indent="-342900" algn="just" defTabSz="914400" rtl="0" eaLnBrk="0" fontAlgn="base" latinLnBrk="0" hangingPunct="0">
              <a:lnSpc>
                <a:spcPct val="100000"/>
              </a:lnSpc>
              <a:spcBef>
                <a:spcPct val="0"/>
              </a:spcBef>
              <a:spcAft>
                <a:spcPct val="0"/>
              </a:spcAft>
              <a:buClrTx/>
              <a:buSzTx/>
              <a:tabLst/>
            </a:pPr>
            <a:r>
              <a:rPr lang="en-US" dirty="0" smtClean="0">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=&gt;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2</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Therefore, the output of a full wave rectifier will be a positive half cycle for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positive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a sinusoidal input. In this case, the gain of the output is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2</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If we consider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2=</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then the gain of the output will be one. </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1"/>
          <p:cNvSpPr>
            <a:spLocks noChangeArrowheads="1"/>
          </p:cNvSpPr>
          <p:nvPr/>
        </p:nvSpPr>
        <p:spPr bwMode="auto">
          <a:xfrm>
            <a:off x="0" y="1693306"/>
            <a:ext cx="9144000" cy="424731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For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negative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a sinusoidal input, the output of the first op-amp will be positive. Hence, diodes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2</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will be reverse biased and forward biased respectively.</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voltage of the first op-amp will be −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3/</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of the first op-amp is directly connected to the non-inverting terminal of the second op-amp. Now, the second op-amp with resistors, R</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4</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R</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5</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acts as a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non-inverting amplifier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voltage of the second op-amp will be − </a:t>
            </a:r>
          </a:p>
          <a:p>
            <a:pPr marL="342900" marR="0" lvl="0" indent="-342900" algn="just" defTabSz="914400" rtl="0" eaLnBrk="0" fontAlgn="base" latinLnBrk="0" hangingPunct="0">
              <a:lnSpc>
                <a:spcPct val="100000"/>
              </a:lnSpc>
              <a:spcBef>
                <a:spcPct val="0"/>
              </a:spcBef>
              <a:spcAft>
                <a:spcPct val="0"/>
              </a:spcAft>
              <a:buClrTx/>
              <a:buSzTx/>
              <a:tabLst/>
            </a:pPr>
            <a:r>
              <a:rPr lang="en-US" dirty="0" smtClean="0">
                <a:latin typeface="Times New Roman" pitchFamily="18" charset="0"/>
                <a:cs typeface="Times New Roman" pitchFamily="18" charset="0"/>
              </a:rPr>
              <a:t>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Substituting</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 value of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 in the above equation, we get</a:t>
            </a:r>
          </a:p>
          <a:p>
            <a:pPr marL="342900" marR="0" lvl="0" indent="-342900" algn="just" defTabSz="914400" rtl="0" eaLnBrk="0" fontAlgn="base" latinLnBrk="0" hangingPunct="0">
              <a:lnSpc>
                <a:spcPct val="100000"/>
              </a:lnSpc>
              <a:spcBef>
                <a:spcPct val="0"/>
              </a:spcBef>
              <a:spcAft>
                <a:spcPct val="0"/>
              </a:spcAft>
              <a:buClrTx/>
              <a:buSzTx/>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=&gt;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3/</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t>
            </a:r>
          </a:p>
          <a:p>
            <a:pPr marL="342900" marR="0" lvl="0" indent="-342900" algn="just" defTabSz="914400" rtl="0" eaLnBrk="0" fontAlgn="base" latinLnBrk="0" hangingPunct="0">
              <a:lnSpc>
                <a:spcPct val="100000"/>
              </a:lnSpc>
              <a:spcBef>
                <a:spcPct val="0"/>
              </a:spcBef>
              <a:spcAft>
                <a:spcPct val="0"/>
              </a:spcAft>
              <a:buClrTx/>
              <a:buSzTx/>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=&gt;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3/</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Therefore, the output of a full wave rectifier will be a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positive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the negative half cycle of sinusoidal input also. In this case, the magnitude of the gain of the output is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3/</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If we consider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1=2</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3=</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then the gain of the output will be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one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Full Rectifiers</a:t>
            </a:r>
          </a:p>
        </p:txBody>
      </p:sp>
      <p:sp>
        <p:nvSpPr>
          <p:cNvPr id="6" name="Rectangle 5"/>
          <p:cNvSpPr/>
          <p:nvPr/>
        </p:nvSpPr>
        <p:spPr>
          <a:xfrm>
            <a:off x="0" y="9144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2" cstate="print"/>
          <a:srcRect/>
          <a:stretch>
            <a:fillRect/>
          </a:stretch>
        </p:blipFill>
        <p:spPr bwMode="auto">
          <a:xfrm>
            <a:off x="228600" y="1600200"/>
            <a:ext cx="5715000" cy="5257800"/>
          </a:xfrm>
          <a:prstGeom prst="rect">
            <a:avLst/>
          </a:prstGeom>
          <a:noFill/>
          <a:ln w="9525">
            <a:solidFill>
              <a:schemeClr val="accent6">
                <a:lumMod val="75000"/>
              </a:schemeClr>
            </a:solid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Full Rectifiers</a:t>
            </a:r>
          </a:p>
        </p:txBody>
      </p:sp>
      <p:sp>
        <p:nvSpPr>
          <p:cNvPr id="6" name="Rectangle 5"/>
          <p:cNvSpPr/>
          <p:nvPr/>
        </p:nvSpPr>
        <p:spPr>
          <a:xfrm>
            <a:off x="0" y="914400"/>
            <a:ext cx="131324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Waveforms</a:t>
            </a:r>
            <a:endParaRPr lang="en-US" b="1" dirty="0">
              <a:latin typeface="Times New Roman" pitchFamily="18" charset="0"/>
              <a:cs typeface="Times New Roman" pitchFamily="18" charset="0"/>
            </a:endParaRPr>
          </a:p>
        </p:txBody>
      </p:sp>
      <p:sp>
        <p:nvSpPr>
          <p:cNvPr id="7" name="Rectangle 6"/>
          <p:cNvSpPr/>
          <p:nvPr/>
        </p:nvSpPr>
        <p:spPr>
          <a:xfrm>
            <a:off x="6172200" y="3124200"/>
            <a:ext cx="2971800"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full wave rectifier circuit diagram that we considered will produce only </a:t>
            </a:r>
            <a:r>
              <a:rPr lang="en-US" b="1" dirty="0" smtClean="0">
                <a:latin typeface="Times New Roman" pitchFamily="18" charset="0"/>
                <a:cs typeface="Times New Roman" pitchFamily="18" charset="0"/>
              </a:rPr>
              <a:t>positive half cycles</a:t>
            </a:r>
            <a:r>
              <a:rPr lang="en-US" dirty="0" smtClean="0">
                <a:latin typeface="Times New Roman" pitchFamily="18" charset="0"/>
                <a:cs typeface="Times New Roman" pitchFamily="18" charset="0"/>
              </a:rPr>
              <a:t> for both positive and negative half cycles of a sinusoidal input.</a:t>
            </a:r>
            <a:endParaRPr lang="en-US" dirty="0">
              <a:latin typeface="Times New Roman" pitchFamily="18" charset="0"/>
              <a:cs typeface="Times New Roman" pitchFamily="18" charset="0"/>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Peak Detector</a:t>
            </a:r>
          </a:p>
        </p:txBody>
      </p:sp>
      <p:sp>
        <p:nvSpPr>
          <p:cNvPr id="6" name="Rectangle 5"/>
          <p:cNvSpPr/>
          <p:nvPr/>
        </p:nvSpPr>
        <p:spPr>
          <a:xfrm>
            <a:off x="0" y="9144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pic>
        <p:nvPicPr>
          <p:cNvPr id="1028" name="Picture 4" descr="circuit diagram of peak detector"/>
          <p:cNvPicPr>
            <a:picLocks noChangeAspect="1" noChangeArrowheads="1"/>
          </p:cNvPicPr>
          <p:nvPr/>
        </p:nvPicPr>
        <p:blipFill>
          <a:blip r:embed="rId2" cstate="print"/>
          <a:srcRect b="4101"/>
          <a:stretch>
            <a:fillRect/>
          </a:stretch>
        </p:blipFill>
        <p:spPr bwMode="auto">
          <a:xfrm>
            <a:off x="1295400" y="2057400"/>
            <a:ext cx="6893092" cy="3810000"/>
          </a:xfrm>
          <a:prstGeom prst="rect">
            <a:avLst/>
          </a:prstGeom>
          <a:noFill/>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066800"/>
            <a:ext cx="883920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Peak detector detects and holds the most positive value of attained by the input signal prior to the time when the switch is closed. </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Peak Detector</a:t>
            </a:r>
          </a:p>
        </p:txBody>
      </p:sp>
      <p:sp>
        <p:nvSpPr>
          <p:cNvPr id="6" name="Rectangle 5"/>
          <p:cNvSpPr/>
          <p:nvPr/>
        </p:nvSpPr>
        <p:spPr>
          <a:xfrm>
            <a:off x="0" y="5334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pic>
        <p:nvPicPr>
          <p:cNvPr id="106498" name="Picture 2" descr="What is a peak detector? Definition, circuit working and applications of peak  detector - Electronics Coach"/>
          <p:cNvPicPr>
            <a:picLocks noChangeAspect="1" noChangeArrowheads="1"/>
          </p:cNvPicPr>
          <p:nvPr/>
        </p:nvPicPr>
        <p:blipFill>
          <a:blip r:embed="rId2" cstate="print"/>
          <a:srcRect/>
          <a:stretch>
            <a:fillRect/>
          </a:stretch>
        </p:blipFill>
        <p:spPr bwMode="auto">
          <a:xfrm>
            <a:off x="4487680" y="1828800"/>
            <a:ext cx="4762500" cy="3552825"/>
          </a:xfrm>
          <a:prstGeom prst="rect">
            <a:avLst/>
          </a:prstGeom>
          <a:noFill/>
        </p:spPr>
      </p:pic>
      <p:sp>
        <p:nvSpPr>
          <p:cNvPr id="10" name="Rectangle 9"/>
          <p:cNvSpPr/>
          <p:nvPr/>
        </p:nvSpPr>
        <p:spPr>
          <a:xfrm>
            <a:off x="0" y="1828800"/>
            <a:ext cx="4419600" cy="258532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Let us consider initially the </a:t>
            </a:r>
            <a:r>
              <a:rPr lang="en-US" b="1" dirty="0" smtClean="0">
                <a:latin typeface="Times New Roman" pitchFamily="18" charset="0"/>
                <a:cs typeface="Times New Roman" pitchFamily="18" charset="0"/>
              </a:rPr>
              <a:t>capacitor</a:t>
            </a:r>
            <a:r>
              <a:rPr lang="en-US" dirty="0" smtClean="0">
                <a:latin typeface="Times New Roman" pitchFamily="18" charset="0"/>
                <a:cs typeface="Times New Roman" pitchFamily="18" charset="0"/>
              </a:rPr>
              <a:t> is charged to voltage</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c</a:t>
            </a:r>
            <a:r>
              <a:rPr lang="en-US" dirty="0" smtClean="0">
                <a:latin typeface="Times New Roman" pitchFamily="18" charset="0"/>
                <a:cs typeface="Times New Roman" pitchFamily="18" charset="0"/>
              </a:rPr>
              <a:t>.</a:t>
            </a:r>
          </a:p>
          <a:p>
            <a:pPr marL="342900" indent="-342900" algn="just">
              <a:buFont typeface="Wingdings" pitchFamily="2" charset="2"/>
              <a:buChar char="Ø"/>
            </a:pPr>
            <a:r>
              <a:rPr lang="en-US" dirty="0" smtClean="0">
                <a:latin typeface="Times New Roman" pitchFamily="18" charset="0"/>
                <a:cs typeface="Times New Roman" pitchFamily="18" charset="0"/>
              </a:rPr>
              <a:t>The diode employed in the circuit gets forward biased when the applied </a:t>
            </a:r>
            <a:r>
              <a:rPr lang="en-US" b="1" dirty="0" smtClean="0">
                <a:latin typeface="Times New Roman" pitchFamily="18" charset="0"/>
                <a:cs typeface="Times New Roman" pitchFamily="18" charset="0"/>
              </a:rPr>
              <a:t>input voltage V</a:t>
            </a:r>
            <a:r>
              <a:rPr lang="en-US" b="1"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exceeds the capacitor voltage</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c</a:t>
            </a:r>
            <a:r>
              <a:rPr lang="en-US" dirty="0" smtClean="0">
                <a:latin typeface="Times New Roman" pitchFamily="18" charset="0"/>
                <a:cs typeface="Times New Roman" pitchFamily="18" charset="0"/>
              </a:rPr>
              <a:t>. Thereby allowing the circuit to behave as a </a:t>
            </a:r>
            <a:r>
              <a:rPr lang="en-US" b="1" dirty="0" smtClean="0">
                <a:latin typeface="Times New Roman" pitchFamily="18" charset="0"/>
                <a:cs typeface="Times New Roman" pitchFamily="18" charset="0"/>
              </a:rPr>
              <a:t>voltage follower</a:t>
            </a:r>
            <a:r>
              <a:rPr lang="en-US" dirty="0" smtClean="0">
                <a:latin typeface="Times New Roman" pitchFamily="18" charset="0"/>
                <a:cs typeface="Times New Roman" pitchFamily="18" charset="0"/>
              </a:rPr>
              <a:t>. The output voltage follows the applied input voltage until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is more than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c</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11" name="Rectangle 10"/>
          <p:cNvSpPr/>
          <p:nvPr/>
        </p:nvSpPr>
        <p:spPr>
          <a:xfrm>
            <a:off x="0" y="4419600"/>
            <a:ext cx="4800600"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As the input voltage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reduces below the value of capacitive voltage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c</a:t>
            </a:r>
            <a:r>
              <a:rPr lang="en-US" dirty="0" smtClean="0">
                <a:latin typeface="Times New Roman" pitchFamily="18" charset="0"/>
                <a:cs typeface="Times New Roman" pitchFamily="18" charset="0"/>
              </a:rPr>
              <a:t>, it causes the diode to get reverse biased. In such condition, the capacitor retains the value until the input again exceeds the value stored in the capacitor</a:t>
            </a:r>
            <a:endParaRPr lang="en-US" dirty="0">
              <a:latin typeface="Times New Roman" pitchFamily="18" charset="0"/>
              <a:cs typeface="Times New Roman" pitchFamily="18" charset="0"/>
            </a:endParaRPr>
          </a:p>
        </p:txBody>
      </p:sp>
      <p:sp>
        <p:nvSpPr>
          <p:cNvPr id="12" name="Rectangle 11"/>
          <p:cNvSpPr/>
          <p:nvPr/>
        </p:nvSpPr>
        <p:spPr>
          <a:xfrm>
            <a:off x="0" y="5943600"/>
            <a:ext cx="9144000" cy="92333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2900" indent="-342900" algn="just">
              <a:buFont typeface="Wingdings" pitchFamily="2" charset="2"/>
              <a:buChar char="ü"/>
            </a:pPr>
            <a:r>
              <a:rPr lang="en-US" dirty="0" smtClean="0">
                <a:latin typeface="Times New Roman" pitchFamily="18" charset="0"/>
                <a:cs typeface="Times New Roman" pitchFamily="18" charset="0"/>
              </a:rPr>
              <a:t>As it is a positive peak detector, one can also construct a negative peak detector circuit, that will hold the lowest or most negative signal voltage. This is basically done by</a:t>
            </a:r>
            <a:r>
              <a:rPr lang="en-US" b="1" dirty="0" smtClean="0">
                <a:latin typeface="Times New Roman" pitchFamily="18" charset="0"/>
                <a:cs typeface="Times New Roman" pitchFamily="18" charset="0"/>
              </a:rPr>
              <a:t> reversing</a:t>
            </a:r>
            <a:r>
              <a:rPr lang="en-US" dirty="0" smtClean="0">
                <a:latin typeface="Times New Roman" pitchFamily="18" charset="0"/>
                <a:cs typeface="Times New Roman" pitchFamily="18" charset="0"/>
              </a:rPr>
              <a:t> the </a:t>
            </a:r>
            <a:r>
              <a:rPr lang="en-US" b="1" dirty="0" smtClean="0">
                <a:latin typeface="Times New Roman" pitchFamily="18" charset="0"/>
                <a:cs typeface="Times New Roman" pitchFamily="18" charset="0"/>
              </a:rPr>
              <a:t>polarities</a:t>
            </a:r>
            <a:r>
              <a:rPr lang="en-US" dirty="0" smtClean="0">
                <a:latin typeface="Times New Roman" pitchFamily="18" charset="0"/>
                <a:cs typeface="Times New Roman" pitchFamily="18" charset="0"/>
              </a:rPr>
              <a:t> of the diode in the circuit.</a:t>
            </a:r>
            <a:endParaRPr lang="en-US" dirty="0">
              <a:latin typeface="Times New Roman" pitchFamily="18" charset="0"/>
              <a:cs typeface="Times New Roman" pitchFamily="18" charset="0"/>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Clippers</a:t>
            </a:r>
          </a:p>
        </p:txBody>
      </p:sp>
      <p:sp>
        <p:nvSpPr>
          <p:cNvPr id="5" name="Rectangle 4"/>
          <p:cNvSpPr/>
          <p:nvPr/>
        </p:nvSpPr>
        <p:spPr>
          <a:xfrm>
            <a:off x="0" y="914400"/>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General</a:t>
            </a:r>
            <a:endParaRPr lang="en-US" b="1" dirty="0">
              <a:latin typeface="Times New Roman" pitchFamily="18" charset="0"/>
              <a:cs typeface="Times New Roman" pitchFamily="18" charset="0"/>
            </a:endParaRPr>
          </a:p>
        </p:txBody>
      </p:sp>
      <p:sp>
        <p:nvSpPr>
          <p:cNvPr id="6" name="Rectangle 5"/>
          <p:cNvSpPr/>
          <p:nvPr/>
        </p:nvSpPr>
        <p:spPr>
          <a:xfrm>
            <a:off x="685800" y="1524000"/>
            <a:ext cx="7924800"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r>
              <a:rPr lang="en-US" b="1" dirty="0" smtClean="0">
                <a:latin typeface="Times New Roman" pitchFamily="18" charset="0"/>
                <a:cs typeface="Times New Roman" pitchFamily="18" charset="0"/>
              </a:rPr>
              <a:t>Wave shaping circuits</a:t>
            </a:r>
            <a:r>
              <a:rPr lang="en-US" dirty="0" smtClean="0">
                <a:latin typeface="Times New Roman" pitchFamily="18" charset="0"/>
                <a:cs typeface="Times New Roman" pitchFamily="18" charset="0"/>
              </a:rPr>
              <a:t> are the electronic circuits, which produce the desired shape at the output from the applied input wave form. These circuits perform two functions −</a:t>
            </a:r>
          </a:p>
          <a:p>
            <a:pPr marL="342900" indent="-342900" algn="just">
              <a:buFont typeface="+mj-lt"/>
              <a:buAutoNum type="arabicPeriod"/>
            </a:pPr>
            <a:r>
              <a:rPr lang="en-US" dirty="0" smtClean="0">
                <a:latin typeface="Times New Roman" pitchFamily="18" charset="0"/>
                <a:cs typeface="Times New Roman" pitchFamily="18" charset="0"/>
              </a:rPr>
              <a:t>Attenuate the applied wave</a:t>
            </a:r>
          </a:p>
          <a:p>
            <a:pPr marL="342900" indent="-342900" algn="just">
              <a:buFont typeface="+mj-lt"/>
              <a:buAutoNum type="arabicPeriod"/>
            </a:pPr>
            <a:r>
              <a:rPr lang="en-US" dirty="0" smtClean="0">
                <a:latin typeface="Times New Roman" pitchFamily="18" charset="0"/>
                <a:cs typeface="Times New Roman" pitchFamily="18" charset="0"/>
              </a:rPr>
              <a:t>Alter the dc level of the applied wave.</a:t>
            </a:r>
          </a:p>
          <a:p>
            <a:pPr algn="just"/>
            <a:r>
              <a:rPr lang="en-US" dirty="0" smtClean="0">
                <a:latin typeface="Times New Roman" pitchFamily="18" charset="0"/>
                <a:cs typeface="Times New Roman" pitchFamily="18" charset="0"/>
              </a:rPr>
              <a:t>There are two types of wave shaping circuits: </a:t>
            </a:r>
            <a:r>
              <a:rPr lang="en-US" b="1" dirty="0" smtClean="0">
                <a:latin typeface="Times New Roman" pitchFamily="18" charset="0"/>
                <a:cs typeface="Times New Roman" pitchFamily="18" charset="0"/>
              </a:rPr>
              <a:t>Clippers</a:t>
            </a:r>
            <a:r>
              <a:rPr lang="en-US" dirty="0" smtClean="0">
                <a:latin typeface="Times New Roman" pitchFamily="18" charset="0"/>
                <a:cs typeface="Times New Roman" pitchFamily="18" charset="0"/>
              </a:rPr>
              <a:t> and </a:t>
            </a:r>
            <a:r>
              <a:rPr lang="en-US" b="1" dirty="0" smtClean="0">
                <a:latin typeface="Times New Roman" pitchFamily="18" charset="0"/>
                <a:cs typeface="Times New Roman" pitchFamily="18" charset="0"/>
              </a:rPr>
              <a:t>Clampers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7" name="Rectangle 6"/>
          <p:cNvSpPr/>
          <p:nvPr/>
        </p:nvSpPr>
        <p:spPr>
          <a:xfrm>
            <a:off x="228600" y="3429000"/>
            <a:ext cx="84582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clipper</a:t>
            </a:r>
            <a:r>
              <a:rPr lang="en-US" dirty="0" smtClean="0">
                <a:latin typeface="Times New Roman" pitchFamily="18" charset="0"/>
                <a:cs typeface="Times New Roman" pitchFamily="18" charset="0"/>
              </a:rPr>
              <a:t> is an electronic circuit that produces an output by removing a part of the input above or below a reference value. That means, the output of a clipper will be same as that of the input for other than the clipped part. Due to this, the peak to peak amplitude of the output of a clipper will be always less than that of the input.</a:t>
            </a:r>
            <a:endParaRPr lang="en-US" dirty="0">
              <a:latin typeface="Times New Roman" pitchFamily="18" charset="0"/>
              <a:cs typeface="Times New Roman" pitchFamily="18" charset="0"/>
            </a:endParaRPr>
          </a:p>
        </p:txBody>
      </p:sp>
      <p:sp>
        <p:nvSpPr>
          <p:cNvPr id="8" name="Rectangle 7"/>
          <p:cNvSpPr/>
          <p:nvPr/>
        </p:nvSpPr>
        <p:spPr>
          <a:xfrm>
            <a:off x="609600" y="4800600"/>
            <a:ext cx="7696200"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Clippers can be classified into the following two types based on the clipping portion of the input.</a:t>
            </a:r>
          </a:p>
          <a:p>
            <a:pPr marL="342900" indent="-342900" algn="just">
              <a:buFont typeface="+mj-lt"/>
              <a:buAutoNum type="arabicPeriod"/>
            </a:pPr>
            <a:r>
              <a:rPr lang="en-US" dirty="0" smtClean="0">
                <a:latin typeface="Times New Roman" pitchFamily="18" charset="0"/>
                <a:cs typeface="Times New Roman" pitchFamily="18" charset="0"/>
              </a:rPr>
              <a:t>Positive Clipper</a:t>
            </a:r>
          </a:p>
          <a:p>
            <a:pPr marL="342900" indent="-342900" algn="just">
              <a:buFont typeface="+mj-lt"/>
              <a:buAutoNum type="arabicPeriod"/>
            </a:pPr>
            <a:r>
              <a:rPr lang="en-US" dirty="0" smtClean="0">
                <a:latin typeface="Times New Roman" pitchFamily="18" charset="0"/>
                <a:cs typeface="Times New Roman" pitchFamily="18" charset="0"/>
              </a:rPr>
              <a:t>Negative Clipper</a:t>
            </a:r>
            <a:endParaRPr lang="en-US" dirty="0">
              <a:latin typeface="Times New Roman" pitchFamily="18" charset="0"/>
              <a:cs typeface="Times New Roman" pitchFamily="18" charset="0"/>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14264"/>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Clippers</a:t>
            </a:r>
          </a:p>
        </p:txBody>
      </p:sp>
      <p:sp>
        <p:nvSpPr>
          <p:cNvPr id="5" name="Rectangle 4"/>
          <p:cNvSpPr/>
          <p:nvPr/>
        </p:nvSpPr>
        <p:spPr>
          <a:xfrm>
            <a:off x="0" y="926068"/>
            <a:ext cx="176843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Positive Clipper</a:t>
            </a:r>
          </a:p>
        </p:txBody>
      </p:sp>
      <p:pic>
        <p:nvPicPr>
          <p:cNvPr id="3074" name="Picture 2" descr="Positive Half Cycle"/>
          <p:cNvPicPr>
            <a:picLocks noChangeAspect="1" noChangeArrowheads="1"/>
          </p:cNvPicPr>
          <p:nvPr/>
        </p:nvPicPr>
        <p:blipFill>
          <a:blip r:embed="rId2" cstate="print"/>
          <a:srcRect/>
          <a:stretch>
            <a:fillRect/>
          </a:stretch>
        </p:blipFill>
        <p:spPr bwMode="auto">
          <a:xfrm>
            <a:off x="1752600" y="1600200"/>
            <a:ext cx="5715000" cy="4686300"/>
          </a:xfrm>
          <a:prstGeom prst="rect">
            <a:avLst/>
          </a:prstGeom>
          <a:noFill/>
          <a:ln>
            <a:solidFill>
              <a:srgbClr val="FF0000"/>
            </a:solid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447800"/>
            <a:ext cx="84582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positive clipper</a:t>
            </a:r>
            <a:r>
              <a:rPr lang="en-US" dirty="0" smtClean="0">
                <a:latin typeface="Times New Roman" pitchFamily="18" charset="0"/>
                <a:cs typeface="Times New Roman" pitchFamily="18" charset="0"/>
              </a:rPr>
              <a:t> is a clipper that clips only the positive portion(s) of the input signal.</a:t>
            </a:r>
            <a:endParaRPr lang="en-US" dirty="0">
              <a:latin typeface="Times New Roman" pitchFamily="18" charset="0"/>
              <a:cs typeface="Times New Roman" pitchFamily="18" charset="0"/>
            </a:endParaRPr>
          </a:p>
        </p:txBody>
      </p:sp>
      <p:sp>
        <p:nvSpPr>
          <p:cNvPr id="110593" name="Rectangle 1"/>
          <p:cNvSpPr>
            <a:spLocks noChangeArrowheads="1"/>
          </p:cNvSpPr>
          <p:nvPr/>
        </p:nvSpPr>
        <p:spPr bwMode="auto">
          <a:xfrm>
            <a:off x="0" y="1981200"/>
            <a:ext cx="914400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 sinusoidal voltage signal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is applied to the non-inverting terminal of the op-amp. The value of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can be chosen by varying the resistor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2. </a:t>
            </a:r>
          </a:p>
        </p:txBody>
      </p:sp>
      <p:sp>
        <p:nvSpPr>
          <p:cNvPr id="110594" name="Rectangle 2"/>
          <p:cNvSpPr>
            <a:spLocks noChangeArrowheads="1"/>
          </p:cNvSpPr>
          <p:nvPr/>
        </p:nvSpPr>
        <p:spPr bwMode="auto">
          <a:xfrm>
            <a:off x="0" y="2590800"/>
            <a:ext cx="9144000" cy="286232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circuit shown above is explained below −</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If the value of the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is less than the value of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then the diode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conducts. Then, the circuit given above behaves as a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voltage follower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Therefore, the output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 of the above circuit will be same as that of the input voltage </a:t>
            </a:r>
            <a:r>
              <a:rPr kumimoji="0" lang="en-US" b="1"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 for </a:t>
            </a:r>
            <a:r>
              <a:rPr kumimoji="0" lang="en-US" b="1"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 &lt; </a:t>
            </a:r>
            <a:r>
              <a:rPr kumimoji="0" lang="en-US" b="1" i="1" u="none" strike="noStrike" cap="none" normalizeH="0" baseline="0" dirty="0" err="1" smtClean="0">
                <a:ln>
                  <a:noFill/>
                </a:ln>
                <a:solidFill>
                  <a:schemeClr val="tx1"/>
                </a:solidFill>
                <a:effectLst/>
                <a:latin typeface="Times New Roman" pitchFamily="18" charset="0"/>
                <a:cs typeface="Times New Roman" pitchFamily="18" charset="0"/>
              </a:rPr>
              <a:t>Vref</a:t>
            </a:r>
            <a:endParaRPr kumimoji="0" lang="en-US"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If the value of the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is greater than the value of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then the diode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will be off. Now, the op-amp operates in an open loop since the feedback path was open. Therefore, the output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 of the above circuit will be equal to the value of the reference voltage </a:t>
            </a:r>
            <a:r>
              <a:rPr kumimoji="0" lang="en-US" b="1"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 for </a:t>
            </a:r>
            <a:r>
              <a:rPr kumimoji="0" lang="en-US" b="1"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 &gt; </a:t>
            </a:r>
            <a:r>
              <a:rPr kumimoji="0" lang="en-US" b="1"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 </a:t>
            </a:r>
          </a:p>
        </p:txBody>
      </p:sp>
      <p:sp>
        <p:nvSpPr>
          <p:cNvPr id="7"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Clippers</a:t>
            </a:r>
          </a:p>
        </p:txBody>
      </p:sp>
      <p:sp>
        <p:nvSpPr>
          <p:cNvPr id="8" name="Rectangle 7"/>
          <p:cNvSpPr/>
          <p:nvPr/>
        </p:nvSpPr>
        <p:spPr>
          <a:xfrm>
            <a:off x="0" y="914400"/>
            <a:ext cx="176843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Positive Clipper</a:t>
            </a: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Wave Form Corresponding"/>
          <p:cNvPicPr>
            <a:picLocks noChangeAspect="1" noChangeArrowheads="1"/>
          </p:cNvPicPr>
          <p:nvPr/>
        </p:nvPicPr>
        <p:blipFill>
          <a:blip r:embed="rId2" cstate="print"/>
          <a:srcRect/>
          <a:stretch>
            <a:fillRect/>
          </a:stretch>
        </p:blipFill>
        <p:spPr bwMode="auto">
          <a:xfrm>
            <a:off x="2057400" y="1143000"/>
            <a:ext cx="5715000" cy="5305426"/>
          </a:xfrm>
          <a:prstGeom prst="rect">
            <a:avLst/>
          </a:prstGeom>
          <a:noFill/>
          <a:ln>
            <a:solidFill>
              <a:srgbClr val="FF0000"/>
            </a:solidFill>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Clippers</a:t>
            </a:r>
          </a:p>
        </p:txBody>
      </p:sp>
      <p:sp>
        <p:nvSpPr>
          <p:cNvPr id="6" name="Rectangle 5"/>
          <p:cNvSpPr/>
          <p:nvPr/>
        </p:nvSpPr>
        <p:spPr>
          <a:xfrm>
            <a:off x="0" y="914400"/>
            <a:ext cx="176843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Positive Clipper</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Clippers</a:t>
            </a:r>
          </a:p>
        </p:txBody>
      </p:sp>
      <p:sp>
        <p:nvSpPr>
          <p:cNvPr id="5" name="Rectangle 4"/>
          <p:cNvSpPr/>
          <p:nvPr/>
        </p:nvSpPr>
        <p:spPr>
          <a:xfrm>
            <a:off x="0" y="914400"/>
            <a:ext cx="185820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Negative Clipper</a:t>
            </a:r>
          </a:p>
        </p:txBody>
      </p:sp>
      <p:pic>
        <p:nvPicPr>
          <p:cNvPr id="112642" name="Picture 2" descr="Negative Clipper"/>
          <p:cNvPicPr>
            <a:picLocks noChangeAspect="1" noChangeArrowheads="1"/>
          </p:cNvPicPr>
          <p:nvPr/>
        </p:nvPicPr>
        <p:blipFill>
          <a:blip r:embed="rId2" cstate="print"/>
          <a:srcRect/>
          <a:stretch>
            <a:fillRect/>
          </a:stretch>
        </p:blipFill>
        <p:spPr bwMode="auto">
          <a:xfrm>
            <a:off x="1676400" y="1600200"/>
            <a:ext cx="5715000" cy="4772025"/>
          </a:xfrm>
          <a:prstGeom prst="rect">
            <a:avLst/>
          </a:prstGeom>
          <a:noFill/>
          <a:ln>
            <a:solidFill>
              <a:srgbClr val="FF0000"/>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srcRect/>
          <a:stretch>
            <a:fillRect/>
          </a:stretch>
        </p:blipFill>
        <p:spPr bwMode="auto">
          <a:xfrm>
            <a:off x="1" y="2077219"/>
            <a:ext cx="9144000" cy="847725"/>
          </a:xfrm>
          <a:prstGeom prst="rect">
            <a:avLst/>
          </a:prstGeom>
          <a:noFill/>
          <a:ln w="9525">
            <a:noFill/>
            <a:miter lim="800000"/>
            <a:headEnd/>
            <a:tailEnd/>
          </a:ln>
        </p:spPr>
      </p:pic>
      <p:pic>
        <p:nvPicPr>
          <p:cNvPr id="80899" name="Picture 3"/>
          <p:cNvPicPr>
            <a:picLocks noChangeAspect="1" noChangeArrowheads="1"/>
          </p:cNvPicPr>
          <p:nvPr/>
        </p:nvPicPr>
        <p:blipFill>
          <a:blip r:embed="rId3" cstate="print"/>
          <a:srcRect/>
          <a:stretch>
            <a:fillRect/>
          </a:stretch>
        </p:blipFill>
        <p:spPr bwMode="auto">
          <a:xfrm>
            <a:off x="2555776" y="3140968"/>
            <a:ext cx="4124325" cy="1466850"/>
          </a:xfrm>
          <a:prstGeom prst="rect">
            <a:avLst/>
          </a:prstGeom>
          <a:noFill/>
          <a:ln w="9525">
            <a:noFill/>
            <a:miter lim="800000"/>
            <a:headEnd/>
            <a:tailEnd/>
          </a:ln>
        </p:spPr>
      </p:pic>
      <p:sp>
        <p:nvSpPr>
          <p:cNvPr id="6" name="Rectangle 5"/>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7"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Adder - </a:t>
            </a:r>
            <a:r>
              <a:rPr lang="en-US" altLang="ko-KR" sz="3600" dirty="0" err="1" smtClean="0">
                <a:solidFill>
                  <a:srgbClr val="FF0000"/>
                </a:solidFill>
                <a:latin typeface="Times New Roman" pitchFamily="18" charset="0"/>
                <a:cs typeface="Times New Roman" pitchFamily="18" charset="0"/>
              </a:rPr>
              <a:t>Subtractor</a:t>
            </a:r>
            <a:endParaRPr lang="en-US" altLang="ko-KR" sz="3600" dirty="0" smtClean="0">
              <a:solidFill>
                <a:srgbClr val="FF0000"/>
              </a:solidFill>
              <a:latin typeface="Times New Roman" pitchFamily="18" charset="0"/>
              <a:cs typeface="Times New Roman" pitchFamily="18" charset="0"/>
            </a:endParaRPr>
          </a:p>
        </p:txBody>
      </p:sp>
      <p:sp>
        <p:nvSpPr>
          <p:cNvPr id="8" name="TextBox 7"/>
          <p:cNvSpPr txBox="1"/>
          <p:nvPr/>
        </p:nvSpPr>
        <p:spPr>
          <a:xfrm>
            <a:off x="0" y="1484784"/>
            <a:ext cx="1409360" cy="369332"/>
          </a:xfrm>
          <a:prstGeom prst="rect">
            <a:avLst/>
          </a:prstGeom>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latin typeface="Times New Roman" pitchFamily="18" charset="0"/>
                <a:cs typeface="Times New Roman" pitchFamily="18" charset="0"/>
              </a:rPr>
              <a:t>METHOD: 1</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Clippers</a:t>
            </a:r>
          </a:p>
        </p:txBody>
      </p:sp>
      <p:sp>
        <p:nvSpPr>
          <p:cNvPr id="5" name="Rectangle 4"/>
          <p:cNvSpPr/>
          <p:nvPr/>
        </p:nvSpPr>
        <p:spPr>
          <a:xfrm>
            <a:off x="0" y="914400"/>
            <a:ext cx="185820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Negative Clipper</a:t>
            </a:r>
          </a:p>
        </p:txBody>
      </p:sp>
      <p:sp>
        <p:nvSpPr>
          <p:cNvPr id="6" name="Rectangle 5"/>
          <p:cNvSpPr/>
          <p:nvPr/>
        </p:nvSpPr>
        <p:spPr>
          <a:xfrm>
            <a:off x="457200" y="1524000"/>
            <a:ext cx="83058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v"/>
            </a:pPr>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negative clipper</a:t>
            </a:r>
            <a:r>
              <a:rPr lang="en-US" dirty="0" smtClean="0">
                <a:latin typeface="Times New Roman" pitchFamily="18" charset="0"/>
                <a:cs typeface="Times New Roman" pitchFamily="18" charset="0"/>
              </a:rPr>
              <a:t> is a clipper that clips only the negative portion(s) of the input signal. You can obtain the circuit of the negative clipper just by reversing the diode and taking the reverse polarity of the reference voltage, in the circuit that you have seen for a positive clipper.</a:t>
            </a:r>
            <a:endParaRPr lang="en-US" dirty="0">
              <a:latin typeface="Times New Roman" pitchFamily="18" charset="0"/>
              <a:cs typeface="Times New Roman" pitchFamily="18" charset="0"/>
            </a:endParaRPr>
          </a:p>
        </p:txBody>
      </p:sp>
      <p:sp>
        <p:nvSpPr>
          <p:cNvPr id="113665" name="Rectangle 1"/>
          <p:cNvSpPr>
            <a:spLocks noChangeArrowheads="1"/>
          </p:cNvSpPr>
          <p:nvPr/>
        </p:nvSpPr>
        <p:spPr bwMode="auto">
          <a:xfrm>
            <a:off x="0" y="3048744"/>
            <a:ext cx="9144000" cy="258532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a negative clipper circuit is explained below −</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If the value of the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is greater than the value of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then the diode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conducts. Then, the above circuit behaves as a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voltage follower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Therefore, the output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 of the above circuit will be same as that of the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a:t>
            </a:r>
            <a:r>
              <a:rPr kumimoji="0" lang="en-US" b="1"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&gt; </a:t>
            </a:r>
            <a:r>
              <a:rPr kumimoji="0" lang="en-US" b="1" i="1" u="none" strike="noStrike" cap="none" normalizeH="0" baseline="0" dirty="0" err="1" smtClean="0">
                <a:ln>
                  <a:noFill/>
                </a:ln>
                <a:solidFill>
                  <a:schemeClr val="tx1"/>
                </a:solidFill>
                <a:effectLst/>
                <a:latin typeface="Times New Roman" pitchFamily="18" charset="0"/>
                <a:cs typeface="Times New Roman" pitchFamily="18" charset="0"/>
              </a:rPr>
              <a:t>Vref</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If the value of the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is less than the value of reference voltage , then the diode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will be off. Now, the op-amp operates in an open loop since the feedback path is open. Therefore, the output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 of the above circuit will be equal to the value of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a:t>
            </a:r>
            <a:r>
              <a:rPr kumimoji="0" lang="en-US" b="1"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 &lt; </a:t>
            </a:r>
            <a:r>
              <a:rPr kumimoji="0" lang="en-US" b="1"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Negative Clipper Circuit"/>
          <p:cNvPicPr>
            <a:picLocks noChangeAspect="1" noChangeArrowheads="1"/>
          </p:cNvPicPr>
          <p:nvPr/>
        </p:nvPicPr>
        <p:blipFill>
          <a:blip r:embed="rId2" cstate="print"/>
          <a:srcRect/>
          <a:stretch>
            <a:fillRect/>
          </a:stretch>
        </p:blipFill>
        <p:spPr bwMode="auto">
          <a:xfrm>
            <a:off x="2057400" y="1343024"/>
            <a:ext cx="5715000" cy="5438776"/>
          </a:xfrm>
          <a:prstGeom prst="rect">
            <a:avLst/>
          </a:prstGeom>
          <a:noFill/>
          <a:ln>
            <a:solidFill>
              <a:srgbClr val="FF0000"/>
            </a:solidFill>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Clippers</a:t>
            </a:r>
          </a:p>
        </p:txBody>
      </p:sp>
      <p:sp>
        <p:nvSpPr>
          <p:cNvPr id="6" name="Rectangle 5"/>
          <p:cNvSpPr/>
          <p:nvPr/>
        </p:nvSpPr>
        <p:spPr>
          <a:xfrm>
            <a:off x="0" y="914400"/>
            <a:ext cx="185820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Negative Clipper</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Clampers</a:t>
            </a:r>
          </a:p>
        </p:txBody>
      </p:sp>
      <p:sp>
        <p:nvSpPr>
          <p:cNvPr id="5" name="Rectangle 4"/>
          <p:cNvSpPr/>
          <p:nvPr/>
        </p:nvSpPr>
        <p:spPr>
          <a:xfrm>
            <a:off x="0" y="914400"/>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General</a:t>
            </a:r>
          </a:p>
        </p:txBody>
      </p:sp>
      <p:sp>
        <p:nvSpPr>
          <p:cNvPr id="6" name="Rectangle 5"/>
          <p:cNvSpPr/>
          <p:nvPr/>
        </p:nvSpPr>
        <p:spPr>
          <a:xfrm>
            <a:off x="609600" y="1600200"/>
            <a:ext cx="83820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clamper</a:t>
            </a:r>
            <a:r>
              <a:rPr lang="en-US" dirty="0" smtClean="0">
                <a:latin typeface="Times New Roman" pitchFamily="18" charset="0"/>
                <a:cs typeface="Times New Roman" pitchFamily="18" charset="0"/>
              </a:rPr>
              <a:t> is an electronic circuit that produces an output, which is similar to the input but with a shift in the DC level. In other words, the output of a clamper is an exact replica of the input. Hence, the peak to peak amplitude of the output of a clamper will be always equal to that of the input.</a:t>
            </a:r>
            <a:endParaRPr lang="en-US" dirty="0">
              <a:latin typeface="Times New Roman" pitchFamily="18" charset="0"/>
              <a:cs typeface="Times New Roman" pitchFamily="18" charset="0"/>
            </a:endParaRPr>
          </a:p>
        </p:txBody>
      </p:sp>
      <p:sp>
        <p:nvSpPr>
          <p:cNvPr id="7" name="Rectangle 6"/>
          <p:cNvSpPr/>
          <p:nvPr/>
        </p:nvSpPr>
        <p:spPr>
          <a:xfrm>
            <a:off x="609600" y="3200400"/>
            <a:ext cx="8153400" cy="163121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sz="2000" dirty="0" smtClean="0">
                <a:latin typeface="Times New Roman" pitchFamily="18" charset="0"/>
                <a:cs typeface="Times New Roman" pitchFamily="18" charset="0"/>
              </a:rPr>
              <a:t>Clampers are used to introduce or restore the DC level of input signal at the output. There are </a:t>
            </a:r>
            <a:r>
              <a:rPr lang="en-US" sz="2000" b="1" dirty="0" smtClean="0">
                <a:latin typeface="Times New Roman" pitchFamily="18" charset="0"/>
                <a:cs typeface="Times New Roman" pitchFamily="18" charset="0"/>
              </a:rPr>
              <a:t>two types</a:t>
            </a:r>
            <a:r>
              <a:rPr lang="en-US" sz="2000" dirty="0" smtClean="0">
                <a:latin typeface="Times New Roman" pitchFamily="18" charset="0"/>
                <a:cs typeface="Times New Roman" pitchFamily="18" charset="0"/>
              </a:rPr>
              <a:t> of op-amp based clampers based on the DC shift of the input.</a:t>
            </a:r>
          </a:p>
          <a:p>
            <a:pPr marL="800100" lvl="1" indent="-342900">
              <a:buFont typeface="+mj-lt"/>
              <a:buAutoNum type="arabicPeriod"/>
            </a:pPr>
            <a:r>
              <a:rPr lang="en-US" sz="2000" dirty="0" smtClean="0">
                <a:latin typeface="Times New Roman" pitchFamily="18" charset="0"/>
                <a:cs typeface="Times New Roman" pitchFamily="18" charset="0"/>
              </a:rPr>
              <a:t>Positive Clamper</a:t>
            </a:r>
          </a:p>
          <a:p>
            <a:pPr marL="800100" lvl="1" indent="-342900">
              <a:buFont typeface="+mj-lt"/>
              <a:buAutoNum type="arabicPeriod"/>
            </a:pPr>
            <a:r>
              <a:rPr lang="en-US" sz="2000" dirty="0" smtClean="0">
                <a:latin typeface="Times New Roman" pitchFamily="18" charset="0"/>
                <a:cs typeface="Times New Roman" pitchFamily="18" charset="0"/>
              </a:rPr>
              <a:t>Negative Clamper</a:t>
            </a:r>
            <a:endParaRPr lang="en-US" sz="2000" dirty="0">
              <a:latin typeface="Times New Roman" pitchFamily="18" charset="0"/>
              <a:cs typeface="Times New Roman" pitchFamily="18" charset="0"/>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Clampers</a:t>
            </a:r>
          </a:p>
        </p:txBody>
      </p:sp>
      <p:sp>
        <p:nvSpPr>
          <p:cNvPr id="5" name="Rectangle 4"/>
          <p:cNvSpPr/>
          <p:nvPr/>
        </p:nvSpPr>
        <p:spPr>
          <a:xfrm>
            <a:off x="0" y="838200"/>
            <a:ext cx="188384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Positive Clamper</a:t>
            </a:r>
          </a:p>
        </p:txBody>
      </p:sp>
      <p:pic>
        <p:nvPicPr>
          <p:cNvPr id="115714" name="Picture 2" descr="Positive Clipper Circuit"/>
          <p:cNvPicPr>
            <a:picLocks noChangeAspect="1" noChangeArrowheads="1"/>
          </p:cNvPicPr>
          <p:nvPr/>
        </p:nvPicPr>
        <p:blipFill>
          <a:blip r:embed="rId2" cstate="print"/>
          <a:srcRect/>
          <a:stretch>
            <a:fillRect/>
          </a:stretch>
        </p:blipFill>
        <p:spPr bwMode="auto">
          <a:xfrm>
            <a:off x="1128067" y="1315593"/>
            <a:ext cx="7406333" cy="5542407"/>
          </a:xfrm>
          <a:prstGeom prst="rect">
            <a:avLst/>
          </a:prstGeom>
          <a:noFill/>
          <a:ln>
            <a:solidFill>
              <a:srgbClr val="FF0000"/>
            </a:solid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524000"/>
            <a:ext cx="8534400" cy="70788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sz="2000" b="1" dirty="0" smtClean="0">
                <a:solidFill>
                  <a:srgbClr val="FFFF00"/>
                </a:solidFill>
                <a:latin typeface="Times New Roman" pitchFamily="18" charset="0"/>
                <a:cs typeface="Times New Roman" pitchFamily="18" charset="0"/>
              </a:rPr>
              <a:t>A positive clamper is a clamper circuit that produces an output in such a way that the input signal gets shifted vertically by a positive DC value.</a:t>
            </a:r>
            <a:endParaRPr lang="en-US" sz="2000" b="1" dirty="0">
              <a:solidFill>
                <a:srgbClr val="FFFF00"/>
              </a:solidFill>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Clampers</a:t>
            </a:r>
          </a:p>
        </p:txBody>
      </p:sp>
      <p:sp>
        <p:nvSpPr>
          <p:cNvPr id="6" name="Rectangle 5"/>
          <p:cNvSpPr/>
          <p:nvPr/>
        </p:nvSpPr>
        <p:spPr>
          <a:xfrm>
            <a:off x="0" y="838200"/>
            <a:ext cx="188384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Positive Clamper</a:t>
            </a:r>
          </a:p>
        </p:txBody>
      </p:sp>
      <p:sp>
        <p:nvSpPr>
          <p:cNvPr id="117761" name="Rectangle 1"/>
          <p:cNvSpPr>
            <a:spLocks noChangeArrowheads="1"/>
          </p:cNvSpPr>
          <p:nvPr/>
        </p:nvSpPr>
        <p:spPr bwMode="auto">
          <a:xfrm>
            <a:off x="0" y="2575678"/>
            <a:ext cx="9144000" cy="286232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342900" marR="0" lvl="0" indent="-342900" algn="just" defTabSz="914400" rtl="0" eaLnBrk="1" fontAlgn="base" latinLnBrk="0" hangingPunct="1">
              <a:lnSpc>
                <a:spcPct val="100000"/>
              </a:lnSpc>
              <a:spcBef>
                <a:spcPct val="0"/>
              </a:spcBef>
              <a:spcAft>
                <a:spcPct val="0"/>
              </a:spcAft>
              <a:buClrTx/>
              <a:buSzTx/>
              <a:buFont typeface="Wingdings" pitchFamily="2" charset="2"/>
              <a:buChar char="Ø"/>
              <a:tabLst/>
            </a:pPr>
            <a:r>
              <a:rPr lang="en-US" dirty="0" smtClean="0">
                <a:solidFill>
                  <a:schemeClr val="tx1"/>
                </a:solidFill>
                <a:latin typeface="Times New Roman" pitchFamily="18" charset="0"/>
                <a:cs typeface="Times New Roman" pitchFamily="18" charset="0"/>
              </a:rPr>
              <a:t>A</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sinusoidal voltage signal</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is applied to the inverting terminal of op-amp through a network that consists of a capacitor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C</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 and a resistor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 That means, AC voltage signal is applied to the inverting terminal of the op-amp.</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DC reference voltage </a:t>
            </a:r>
            <a:r>
              <a:rPr kumimoji="0" lang="en-US" b="1"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1"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is applied to the non-inverting terminal of the op-amp. The value of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can be chosen by varying the resistor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2. In this case, we will get a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of a positive value.</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above circuit produces an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output,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which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is the combination (resultant sum)</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sinusoidal voltage signal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and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That means, the clamper circuit produces an output in such a way that the sinusoidal voltage signal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gets shifted vertically upwards by the value of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Positive Clipper Circuit"/>
          <p:cNvPicPr>
            <a:picLocks noChangeAspect="1" noChangeArrowheads="1"/>
          </p:cNvPicPr>
          <p:nvPr/>
        </p:nvPicPr>
        <p:blipFill>
          <a:blip r:embed="rId2" cstate="print"/>
          <a:srcRect/>
          <a:stretch>
            <a:fillRect/>
          </a:stretch>
        </p:blipFill>
        <p:spPr bwMode="auto">
          <a:xfrm>
            <a:off x="3200400" y="1219200"/>
            <a:ext cx="5715000" cy="5295900"/>
          </a:xfrm>
          <a:prstGeom prst="rect">
            <a:avLst/>
          </a:prstGeom>
          <a:noFill/>
          <a:ln>
            <a:solidFill>
              <a:srgbClr val="FF0000"/>
            </a:solidFill>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Clampers</a:t>
            </a:r>
          </a:p>
        </p:txBody>
      </p:sp>
      <p:sp>
        <p:nvSpPr>
          <p:cNvPr id="6" name="Rectangle 5"/>
          <p:cNvSpPr/>
          <p:nvPr/>
        </p:nvSpPr>
        <p:spPr>
          <a:xfrm>
            <a:off x="0" y="838200"/>
            <a:ext cx="188384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Positive Clamper</a:t>
            </a:r>
          </a:p>
        </p:txBody>
      </p:sp>
      <p:sp>
        <p:nvSpPr>
          <p:cNvPr id="7" name="Rectangle 6"/>
          <p:cNvSpPr/>
          <p:nvPr/>
        </p:nvSpPr>
        <p:spPr>
          <a:xfrm>
            <a:off x="0" y="2971800"/>
            <a:ext cx="3048000" cy="255454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342900" indent="-342900" algn="just">
              <a:buFont typeface="Wingdings" pitchFamily="2" charset="2"/>
              <a:buChar char="v"/>
            </a:pPr>
            <a:r>
              <a:rPr lang="en-US" sz="2000" dirty="0" smtClean="0">
                <a:solidFill>
                  <a:srgbClr val="FFFF00"/>
                </a:solidFill>
                <a:latin typeface="Times New Roman" pitchFamily="18" charset="0"/>
                <a:cs typeface="Times New Roman" pitchFamily="18" charset="0"/>
              </a:rPr>
              <a:t>The positive clamper shifts the applied input waveform </a:t>
            </a:r>
            <a:r>
              <a:rPr lang="en-US" sz="2000" b="1" dirty="0" smtClean="0">
                <a:solidFill>
                  <a:srgbClr val="FFFF00"/>
                </a:solidFill>
                <a:latin typeface="Times New Roman" pitchFamily="18" charset="0"/>
                <a:cs typeface="Times New Roman" pitchFamily="18" charset="0"/>
              </a:rPr>
              <a:t>vertically upward</a:t>
            </a:r>
            <a:r>
              <a:rPr lang="en-US" sz="2000" dirty="0" smtClean="0">
                <a:solidFill>
                  <a:srgbClr val="FFFF00"/>
                </a:solidFill>
                <a:latin typeface="Times New Roman" pitchFamily="18" charset="0"/>
                <a:cs typeface="Times New Roman" pitchFamily="18" charset="0"/>
              </a:rPr>
              <a:t> at the output. The amount of shift will depend on the value of the DC reference voltage.</a:t>
            </a:r>
            <a:endParaRPr lang="en-US" sz="2000" dirty="0">
              <a:solidFill>
                <a:srgbClr val="FFFF00"/>
              </a:solidFill>
              <a:latin typeface="Times New Roman" pitchFamily="18" charset="0"/>
              <a:cs typeface="Times New Roman" pitchFamily="18" charset="0"/>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362200"/>
            <a:ext cx="2895600" cy="224676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buFont typeface="Wingdings" pitchFamily="2" charset="2"/>
              <a:buChar char="Ø"/>
            </a:pPr>
            <a:r>
              <a:rPr lang="en-US" sz="2000" dirty="0" smtClean="0">
                <a:latin typeface="Times New Roman" pitchFamily="18" charset="0"/>
                <a:cs typeface="Times New Roman" pitchFamily="18" charset="0"/>
              </a:rPr>
              <a:t>A </a:t>
            </a:r>
            <a:r>
              <a:rPr lang="en-US" sz="2000" b="1" dirty="0" smtClean="0">
                <a:latin typeface="Times New Roman" pitchFamily="18" charset="0"/>
                <a:cs typeface="Times New Roman" pitchFamily="18" charset="0"/>
              </a:rPr>
              <a:t>negative clamper</a:t>
            </a:r>
            <a:r>
              <a:rPr lang="en-US" sz="2000" dirty="0" smtClean="0">
                <a:latin typeface="Times New Roman" pitchFamily="18" charset="0"/>
                <a:cs typeface="Times New Roman" pitchFamily="18" charset="0"/>
              </a:rPr>
              <a:t> is a clamper circuit that produces an output in such a way that the input signal gets shifted vertically by a negative DC value.</a:t>
            </a:r>
            <a:endParaRPr lang="en-US" sz="2000"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Clampers</a:t>
            </a:r>
          </a:p>
        </p:txBody>
      </p:sp>
      <p:sp>
        <p:nvSpPr>
          <p:cNvPr id="6" name="Rectangle 5"/>
          <p:cNvSpPr/>
          <p:nvPr/>
        </p:nvSpPr>
        <p:spPr>
          <a:xfrm>
            <a:off x="0" y="838200"/>
            <a:ext cx="197361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Negative Clamper</a:t>
            </a:r>
          </a:p>
        </p:txBody>
      </p:sp>
      <p:pic>
        <p:nvPicPr>
          <p:cNvPr id="119810" name="Picture 2" descr="Positive Clipper Circuit"/>
          <p:cNvPicPr>
            <a:picLocks noChangeAspect="1" noChangeArrowheads="1"/>
          </p:cNvPicPr>
          <p:nvPr/>
        </p:nvPicPr>
        <p:blipFill>
          <a:blip r:embed="rId2" cstate="print"/>
          <a:srcRect/>
          <a:stretch>
            <a:fillRect/>
          </a:stretch>
        </p:blipFill>
        <p:spPr bwMode="auto">
          <a:xfrm>
            <a:off x="2971800" y="1600200"/>
            <a:ext cx="5715000" cy="4352926"/>
          </a:xfrm>
          <a:prstGeom prst="rect">
            <a:avLst/>
          </a:prstGeom>
          <a:noFill/>
          <a:ln>
            <a:solidFill>
              <a:srgbClr val="FF0000"/>
            </a:solidFill>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Negative Clampler Eg"/>
          <p:cNvPicPr>
            <a:picLocks noChangeAspect="1" noChangeArrowheads="1"/>
          </p:cNvPicPr>
          <p:nvPr/>
        </p:nvPicPr>
        <p:blipFill>
          <a:blip r:embed="rId2" cstate="print"/>
          <a:srcRect/>
          <a:stretch>
            <a:fillRect/>
          </a:stretch>
        </p:blipFill>
        <p:spPr bwMode="auto">
          <a:xfrm>
            <a:off x="3429000" y="866774"/>
            <a:ext cx="5715000" cy="5991226"/>
          </a:xfrm>
          <a:prstGeom prst="rect">
            <a:avLst/>
          </a:prstGeom>
          <a:noFill/>
          <a:ln>
            <a:solidFill>
              <a:srgbClr val="FF0000"/>
            </a:solidFill>
          </a:ln>
        </p:spPr>
      </p:pic>
      <p:sp>
        <p:nvSpPr>
          <p:cNvPr id="5" name="Rectangle 4"/>
          <p:cNvSpPr/>
          <p:nvPr/>
        </p:nvSpPr>
        <p:spPr>
          <a:xfrm>
            <a:off x="0" y="2590800"/>
            <a:ext cx="3200400" cy="378565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457200" indent="-457200" algn="just">
              <a:buFont typeface="Wingdings" pitchFamily="2" charset="2"/>
              <a:buChar char="v"/>
            </a:pPr>
            <a:r>
              <a:rPr lang="en-US" sz="2400" dirty="0" smtClean="0">
                <a:solidFill>
                  <a:srgbClr val="FFFF00"/>
                </a:solidFill>
                <a:latin typeface="Times New Roman" pitchFamily="18" charset="0"/>
                <a:cs typeface="Times New Roman" pitchFamily="18" charset="0"/>
              </a:rPr>
              <a:t>The negative clamper shifts the applied input waveform </a:t>
            </a:r>
            <a:r>
              <a:rPr lang="en-US" sz="2400" b="1" dirty="0" smtClean="0">
                <a:solidFill>
                  <a:srgbClr val="FFFF00"/>
                </a:solidFill>
                <a:latin typeface="Times New Roman" pitchFamily="18" charset="0"/>
                <a:cs typeface="Times New Roman" pitchFamily="18" charset="0"/>
              </a:rPr>
              <a:t>vertically downward</a:t>
            </a:r>
            <a:r>
              <a:rPr lang="en-US" sz="2400" dirty="0" smtClean="0">
                <a:solidFill>
                  <a:srgbClr val="FFFF00"/>
                </a:solidFill>
                <a:latin typeface="Times New Roman" pitchFamily="18" charset="0"/>
                <a:cs typeface="Times New Roman" pitchFamily="18" charset="0"/>
              </a:rPr>
              <a:t> at the output. The amount of shifting will depend on the value of DC reference voltage</a:t>
            </a:r>
            <a:endParaRPr lang="en-US" sz="2400" dirty="0">
              <a:solidFill>
                <a:srgbClr val="FFFF00"/>
              </a:solidFill>
              <a:latin typeface="Times New Roman" pitchFamily="18" charset="0"/>
              <a:cs typeface="Times New Roman" pitchFamily="18" charset="0"/>
            </a:endParaRPr>
          </a:p>
        </p:txBody>
      </p:sp>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Clampers</a:t>
            </a:r>
          </a:p>
        </p:txBody>
      </p:sp>
      <p:sp>
        <p:nvSpPr>
          <p:cNvPr id="7" name="Rectangle 6"/>
          <p:cNvSpPr/>
          <p:nvPr/>
        </p:nvSpPr>
        <p:spPr>
          <a:xfrm>
            <a:off x="0" y="838200"/>
            <a:ext cx="197361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Negative Clamper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Adder - </a:t>
            </a:r>
            <a:r>
              <a:rPr lang="en-US" altLang="ko-KR" sz="3600" dirty="0" err="1" smtClean="0">
                <a:solidFill>
                  <a:srgbClr val="FF0000"/>
                </a:solidFill>
                <a:latin typeface="Times New Roman" pitchFamily="18" charset="0"/>
                <a:cs typeface="Times New Roman" pitchFamily="18" charset="0"/>
              </a:rPr>
              <a:t>Subtractor</a:t>
            </a:r>
            <a:endParaRPr lang="en-US" altLang="ko-KR" sz="3600" dirty="0" smtClean="0">
              <a:solidFill>
                <a:srgbClr val="FF0000"/>
              </a:solidFill>
              <a:latin typeface="Times New Roman" pitchFamily="18" charset="0"/>
              <a:cs typeface="Times New Roman" pitchFamily="18" charset="0"/>
            </a:endParaRPr>
          </a:p>
        </p:txBody>
      </p:sp>
      <p:sp>
        <p:nvSpPr>
          <p:cNvPr id="6" name="TextBox 5"/>
          <p:cNvSpPr txBox="1"/>
          <p:nvPr/>
        </p:nvSpPr>
        <p:spPr>
          <a:xfrm>
            <a:off x="395536" y="2276872"/>
            <a:ext cx="2589235" cy="369332"/>
          </a:xfrm>
          <a:prstGeom prst="rect">
            <a:avLst/>
          </a:prstGeom>
          <a:solidFill>
            <a:schemeClr val="accent6">
              <a:lumMod val="40000"/>
              <a:lumOff val="60000"/>
            </a:schemeClr>
          </a:solidFill>
          <a:ln>
            <a:solidFill>
              <a:schemeClr val="accent6">
                <a:lumMod val="75000"/>
              </a:schemeClr>
            </a:solidFill>
          </a:ln>
        </p:spPr>
        <p:txBody>
          <a:bodyPr wrap="none" rtlCol="0">
            <a:spAutoFit/>
          </a:bodyPr>
          <a:lstStyle/>
          <a:p>
            <a:r>
              <a:rPr lang="en-US" dirty="0" smtClean="0">
                <a:latin typeface="Times New Roman" pitchFamily="18" charset="0"/>
                <a:cs typeface="Times New Roman" pitchFamily="18" charset="0"/>
              </a:rPr>
              <a:t>Use Nodal Analysis, then </a:t>
            </a:r>
            <a:endParaRPr lang="en-US" dirty="0">
              <a:latin typeface="Times New Roman" pitchFamily="18" charset="0"/>
              <a:cs typeface="Times New Roman" pitchFamily="18" charset="0"/>
            </a:endParaRPr>
          </a:p>
        </p:txBody>
      </p:sp>
      <p:sp>
        <p:nvSpPr>
          <p:cNvPr id="7" name="TextBox 6"/>
          <p:cNvSpPr txBox="1"/>
          <p:nvPr/>
        </p:nvSpPr>
        <p:spPr>
          <a:xfrm>
            <a:off x="0" y="1619508"/>
            <a:ext cx="1409360" cy="369332"/>
          </a:xfrm>
          <a:prstGeom prst="rect">
            <a:avLst/>
          </a:prstGeom>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latin typeface="Times New Roman" pitchFamily="18" charset="0"/>
                <a:cs typeface="Times New Roman" pitchFamily="18" charset="0"/>
              </a:rPr>
              <a:t>METHOD: 2</a:t>
            </a:r>
            <a:endParaRPr lang="en-US" dirty="0">
              <a:latin typeface="Times New Roman" pitchFamily="18" charset="0"/>
              <a:cs typeface="Times New Roman" pitchFamily="18" charset="0"/>
            </a:endParaRPr>
          </a:p>
        </p:txBody>
      </p:sp>
      <p:sp>
        <p:nvSpPr>
          <p:cNvPr id="8" name="TextBox 7"/>
          <p:cNvSpPr txBox="1"/>
          <p:nvPr/>
        </p:nvSpPr>
        <p:spPr>
          <a:xfrm>
            <a:off x="262426" y="3356992"/>
            <a:ext cx="8702062" cy="249299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marL="342900" indent="-342900">
              <a:buFont typeface="+mj-lt"/>
              <a:buAutoNum type="arabicPeriod"/>
            </a:pPr>
            <a:r>
              <a:rPr lang="en-US" sz="2600" dirty="0" smtClean="0">
                <a:latin typeface="Times New Roman" pitchFamily="18" charset="0"/>
                <a:cs typeface="Times New Roman" pitchFamily="18" charset="0"/>
              </a:rPr>
              <a:t>Write Nodal equation at Node ‘a’ (</a:t>
            </a:r>
            <a:r>
              <a:rPr lang="en-US" sz="2600" b="1" dirty="0" smtClean="0">
                <a:latin typeface="Times New Roman" pitchFamily="18" charset="0"/>
                <a:cs typeface="Times New Roman" pitchFamily="18" charset="0"/>
              </a:rPr>
              <a:t>Inverting Terminal</a:t>
            </a:r>
            <a:r>
              <a:rPr lang="en-US" sz="2600" dirty="0" smtClean="0">
                <a:latin typeface="Times New Roman" pitchFamily="18" charset="0"/>
                <a:cs typeface="Times New Roman" pitchFamily="18" charset="0"/>
              </a:rPr>
              <a:t>)</a:t>
            </a:r>
          </a:p>
          <a:p>
            <a:pPr marL="342900" indent="-342900">
              <a:buFont typeface="+mj-lt"/>
              <a:buAutoNum type="arabicPeriod"/>
            </a:pPr>
            <a:r>
              <a:rPr lang="en-US" sz="2600" dirty="0" smtClean="0">
                <a:latin typeface="Times New Roman" pitchFamily="18" charset="0"/>
                <a:cs typeface="Times New Roman" pitchFamily="18" charset="0"/>
              </a:rPr>
              <a:t>Write Nodal equation at Node ‘b’ (</a:t>
            </a:r>
            <a:r>
              <a:rPr lang="en-US" sz="2600" b="1" dirty="0" smtClean="0">
                <a:latin typeface="Times New Roman" pitchFamily="18" charset="0"/>
                <a:cs typeface="Times New Roman" pitchFamily="18" charset="0"/>
              </a:rPr>
              <a:t>Non-Inverting Terminal</a:t>
            </a:r>
            <a:r>
              <a:rPr lang="en-US" sz="2600" dirty="0" smtClean="0">
                <a:latin typeface="Times New Roman" pitchFamily="18" charset="0"/>
                <a:cs typeface="Times New Roman" pitchFamily="18" charset="0"/>
              </a:rPr>
              <a:t>)</a:t>
            </a:r>
          </a:p>
          <a:p>
            <a:pPr marL="342900" indent="-342900">
              <a:buFont typeface="+mj-lt"/>
              <a:buAutoNum type="arabicPeriod"/>
            </a:pPr>
            <a:r>
              <a:rPr lang="en-US" sz="2600" dirty="0" smtClean="0">
                <a:latin typeface="Times New Roman" pitchFamily="18" charset="0"/>
                <a:cs typeface="Times New Roman" pitchFamily="18" charset="0"/>
              </a:rPr>
              <a:t>Consider, </a:t>
            </a:r>
            <a:r>
              <a:rPr lang="en-US" sz="2600" dirty="0" err="1" smtClean="0">
                <a:latin typeface="Times New Roman" pitchFamily="18" charset="0"/>
                <a:cs typeface="Times New Roman" pitchFamily="18" charset="0"/>
              </a:rPr>
              <a:t>V</a:t>
            </a:r>
            <a:r>
              <a:rPr lang="en-US" sz="2600" baseline="-25000" dirty="0" err="1" smtClean="0">
                <a:latin typeface="Times New Roman" pitchFamily="18" charset="0"/>
                <a:cs typeface="Times New Roman" pitchFamily="18" charset="0"/>
              </a:rPr>
              <a:t>a</a:t>
            </a:r>
            <a:r>
              <a:rPr lang="en-US" sz="2600" dirty="0" smtClean="0">
                <a:latin typeface="Times New Roman" pitchFamily="18" charset="0"/>
                <a:cs typeface="Times New Roman" pitchFamily="18" charset="0"/>
              </a:rPr>
              <a:t> = </a:t>
            </a:r>
            <a:r>
              <a:rPr lang="en-US" sz="2600" dirty="0" err="1" smtClean="0">
                <a:latin typeface="Times New Roman" pitchFamily="18" charset="0"/>
                <a:cs typeface="Times New Roman" pitchFamily="18" charset="0"/>
              </a:rPr>
              <a:t>V</a:t>
            </a:r>
            <a:r>
              <a:rPr lang="en-US" sz="2600" baseline="-25000" dirty="0" err="1" smtClean="0">
                <a:latin typeface="Times New Roman" pitchFamily="18" charset="0"/>
                <a:cs typeface="Times New Roman" pitchFamily="18" charset="0"/>
              </a:rPr>
              <a:t>b</a:t>
            </a:r>
            <a:r>
              <a:rPr lang="en-US" sz="2600" dirty="0" smtClean="0">
                <a:latin typeface="Times New Roman" pitchFamily="18" charset="0"/>
                <a:cs typeface="Times New Roman" pitchFamily="18" charset="0"/>
              </a:rPr>
              <a:t> </a:t>
            </a:r>
            <a:r>
              <a:rPr lang="en-US" sz="2600" dirty="0" smtClean="0">
                <a:latin typeface="Times New Roman" pitchFamily="18" charset="0"/>
                <a:cs typeface="Times New Roman" pitchFamily="18" charset="0"/>
                <a:sym typeface="Wingdings" pitchFamily="2" charset="2"/>
              </a:rPr>
              <a:t> </a:t>
            </a:r>
            <a:r>
              <a:rPr lang="en-US" sz="2600" dirty="0" err="1" smtClean="0">
                <a:latin typeface="Times New Roman" pitchFamily="18" charset="0"/>
                <a:cs typeface="Times New Roman" pitchFamily="18" charset="0"/>
                <a:sym typeface="Wingdings" pitchFamily="2" charset="2"/>
              </a:rPr>
              <a:t>V</a:t>
            </a:r>
            <a:r>
              <a:rPr lang="en-US" sz="2600" baseline="-25000" dirty="0" err="1" smtClean="0">
                <a:latin typeface="Times New Roman" pitchFamily="18" charset="0"/>
                <a:cs typeface="Times New Roman" pitchFamily="18" charset="0"/>
                <a:sym typeface="Wingdings" pitchFamily="2" charset="2"/>
              </a:rPr>
              <a:t>a</a:t>
            </a:r>
            <a:r>
              <a:rPr lang="en-US" sz="2600" dirty="0" smtClean="0">
                <a:latin typeface="Times New Roman" pitchFamily="18" charset="0"/>
                <a:cs typeface="Times New Roman" pitchFamily="18" charset="0"/>
                <a:sym typeface="Wingdings" pitchFamily="2" charset="2"/>
              </a:rPr>
              <a:t> in the above two equations.</a:t>
            </a:r>
          </a:p>
          <a:p>
            <a:pPr marL="342900" indent="-342900">
              <a:buFont typeface="+mj-lt"/>
              <a:buAutoNum type="arabicPeriod"/>
            </a:pPr>
            <a:r>
              <a:rPr lang="en-US" sz="2600" dirty="0" smtClean="0">
                <a:latin typeface="Times New Roman" pitchFamily="18" charset="0"/>
                <a:cs typeface="Times New Roman" pitchFamily="18" charset="0"/>
                <a:sym typeface="Wingdings" pitchFamily="2" charset="2"/>
              </a:rPr>
              <a:t>Then, </a:t>
            </a:r>
            <a:r>
              <a:rPr lang="en-US" sz="2600" dirty="0" err="1" smtClean="0">
                <a:latin typeface="Times New Roman" pitchFamily="18" charset="0"/>
                <a:cs typeface="Times New Roman" pitchFamily="18" charset="0"/>
                <a:sym typeface="Wingdings" pitchFamily="2" charset="2"/>
              </a:rPr>
              <a:t>V</a:t>
            </a:r>
            <a:r>
              <a:rPr lang="en-US" sz="2600" baseline="-25000" dirty="0" err="1" smtClean="0">
                <a:latin typeface="Times New Roman" pitchFamily="18" charset="0"/>
                <a:cs typeface="Times New Roman" pitchFamily="18" charset="0"/>
                <a:sym typeface="Wingdings" pitchFamily="2" charset="2"/>
              </a:rPr>
              <a:t>a</a:t>
            </a:r>
            <a:r>
              <a:rPr lang="en-US" sz="2600" dirty="0" smtClean="0">
                <a:latin typeface="Times New Roman" pitchFamily="18" charset="0"/>
                <a:cs typeface="Times New Roman" pitchFamily="18" charset="0"/>
                <a:sym typeface="Wingdings" pitchFamily="2" charset="2"/>
              </a:rPr>
              <a:t> from the Step 3.</a:t>
            </a:r>
          </a:p>
          <a:p>
            <a:pPr marL="342900" indent="-342900">
              <a:buFont typeface="+mj-lt"/>
              <a:buAutoNum type="arabicPeriod"/>
            </a:pPr>
            <a:r>
              <a:rPr lang="en-US" sz="2600" dirty="0" smtClean="0">
                <a:latin typeface="Times New Roman" pitchFamily="18" charset="0"/>
                <a:cs typeface="Times New Roman" pitchFamily="18" charset="0"/>
                <a:sym typeface="Wingdings" pitchFamily="2" charset="2"/>
              </a:rPr>
              <a:t>Find V</a:t>
            </a:r>
            <a:r>
              <a:rPr lang="en-US" sz="2600" baseline="-25000" dirty="0" smtClean="0">
                <a:latin typeface="Times New Roman" pitchFamily="18" charset="0"/>
                <a:cs typeface="Times New Roman" pitchFamily="18" charset="0"/>
                <a:sym typeface="Wingdings" pitchFamily="2" charset="2"/>
              </a:rPr>
              <a:t>0</a:t>
            </a:r>
            <a:r>
              <a:rPr lang="en-US" sz="2600" dirty="0" smtClean="0">
                <a:latin typeface="Times New Roman" pitchFamily="18" charset="0"/>
                <a:cs typeface="Times New Roman" pitchFamily="18" charset="0"/>
                <a:sym typeface="Wingdings" pitchFamily="2" charset="2"/>
              </a:rPr>
              <a:t> from Step 4.</a:t>
            </a:r>
          </a:p>
          <a:p>
            <a:pPr marL="342900" indent="-342900">
              <a:buFont typeface="+mj-lt"/>
              <a:buAutoNum type="arabicPeriod"/>
            </a:pPr>
            <a:r>
              <a:rPr lang="en-US" sz="2600" dirty="0" smtClean="0">
                <a:latin typeface="Times New Roman" pitchFamily="18" charset="0"/>
                <a:cs typeface="Times New Roman" pitchFamily="18" charset="0"/>
                <a:sym typeface="Wingdings" pitchFamily="2" charset="2"/>
              </a:rPr>
              <a:t>End.</a:t>
            </a:r>
            <a:endParaRPr lang="en-US" sz="26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cstate="print"/>
          <a:srcRect/>
          <a:stretch>
            <a:fillRect/>
          </a:stretch>
        </p:blipFill>
        <p:spPr bwMode="auto">
          <a:xfrm>
            <a:off x="1519238" y="2736676"/>
            <a:ext cx="6105525" cy="4076700"/>
          </a:xfrm>
          <a:prstGeom prst="rect">
            <a:avLst/>
          </a:prstGeom>
          <a:noFill/>
          <a:ln w="9525">
            <a:noFill/>
            <a:miter lim="800000"/>
            <a:headEnd/>
            <a:tailEnd/>
          </a:ln>
        </p:spPr>
      </p:pic>
      <p:sp>
        <p:nvSpPr>
          <p:cNvPr id="5" name="Rectangle 4"/>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6"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Adder - </a:t>
            </a:r>
            <a:r>
              <a:rPr lang="en-US" altLang="ko-KR" sz="3600" dirty="0" err="1" smtClean="0">
                <a:solidFill>
                  <a:srgbClr val="FF0000"/>
                </a:solidFill>
                <a:latin typeface="Times New Roman" pitchFamily="18" charset="0"/>
                <a:cs typeface="Times New Roman" pitchFamily="18" charset="0"/>
              </a:rPr>
              <a:t>Subtractor</a:t>
            </a:r>
            <a:endParaRPr lang="en-US" altLang="ko-KR" sz="3600" dirty="0" smtClean="0">
              <a:solidFill>
                <a:srgbClr val="FF0000"/>
              </a:solidFill>
              <a:latin typeface="Times New Roman" pitchFamily="18" charset="0"/>
              <a:cs typeface="Times New Roman" pitchFamily="18" charset="0"/>
            </a:endParaRPr>
          </a:p>
        </p:txBody>
      </p:sp>
      <p:pic>
        <p:nvPicPr>
          <p:cNvPr id="81923" name="Picture 3"/>
          <p:cNvPicPr>
            <a:picLocks noChangeAspect="1" noChangeArrowheads="1"/>
          </p:cNvPicPr>
          <p:nvPr/>
        </p:nvPicPr>
        <p:blipFill>
          <a:blip r:embed="rId3" cstate="print"/>
          <a:srcRect r="8056" b="2453"/>
          <a:stretch>
            <a:fillRect/>
          </a:stretch>
        </p:blipFill>
        <p:spPr bwMode="auto">
          <a:xfrm>
            <a:off x="966788" y="2132856"/>
            <a:ext cx="6629548" cy="576064"/>
          </a:xfrm>
          <a:prstGeom prst="rect">
            <a:avLst/>
          </a:prstGeom>
          <a:noFill/>
          <a:ln w="9525">
            <a:noFill/>
            <a:miter lim="800000"/>
            <a:headEnd/>
            <a:tailEnd/>
          </a:ln>
        </p:spPr>
      </p:pic>
      <p:sp>
        <p:nvSpPr>
          <p:cNvPr id="8" name="TextBox 7"/>
          <p:cNvSpPr txBox="1"/>
          <p:nvPr/>
        </p:nvSpPr>
        <p:spPr>
          <a:xfrm>
            <a:off x="35496" y="1609636"/>
            <a:ext cx="1933606" cy="523220"/>
          </a:xfrm>
          <a:prstGeom prst="rect">
            <a:avLst/>
          </a:prstGeom>
          <a:solidFill>
            <a:srgbClr val="FF9393"/>
          </a:solidFill>
        </p:spPr>
        <p:txBody>
          <a:bodyPr wrap="none" rtlCol="0">
            <a:spAutoFit/>
          </a:bodyPr>
          <a:lstStyle/>
          <a:p>
            <a:r>
              <a:rPr lang="en-IN" sz="2800" dirty="0" smtClean="0">
                <a:latin typeface="Times New Roman" pitchFamily="18" charset="0"/>
                <a:cs typeface="Times New Roman" pitchFamily="18" charset="0"/>
              </a:rPr>
              <a:t>Home Work</a:t>
            </a:r>
            <a:endParaRPr lang="en-IN" sz="2800" dirty="0">
              <a:latin typeface="Times New Roman" pitchFamily="18" charset="0"/>
              <a:cs typeface="Times New Roman" pitchFamily="18" charset="0"/>
            </a:endParaRPr>
          </a:p>
        </p:txBody>
      </p:sp>
      <p:sp>
        <p:nvSpPr>
          <p:cNvPr id="2" name="TextBox 1"/>
          <p:cNvSpPr txBox="1"/>
          <p:nvPr/>
        </p:nvSpPr>
        <p:spPr>
          <a:xfrm>
            <a:off x="6588224" y="5661248"/>
            <a:ext cx="1837362"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IN" sz="2800" b="1" dirty="0" smtClean="0">
                <a:latin typeface="Times New Roman" pitchFamily="18" charset="0"/>
                <a:cs typeface="Times New Roman" pitchFamily="18" charset="0"/>
              </a:rPr>
              <a:t>V</a:t>
            </a:r>
            <a:r>
              <a:rPr lang="en-IN" sz="2800" b="1" baseline="-25000" dirty="0" smtClean="0">
                <a:latin typeface="Times New Roman" pitchFamily="18" charset="0"/>
                <a:cs typeface="Times New Roman" pitchFamily="18" charset="0"/>
              </a:rPr>
              <a:t>0</a:t>
            </a:r>
            <a:r>
              <a:rPr lang="en-IN" sz="2800" b="1" dirty="0" smtClean="0">
                <a:latin typeface="Times New Roman" pitchFamily="18" charset="0"/>
                <a:cs typeface="Times New Roman" pitchFamily="18" charset="0"/>
              </a:rPr>
              <a:t> = 6.58V</a:t>
            </a:r>
            <a:endParaRPr lang="en-IN" sz="28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Instrumentation Amplifier</a:t>
            </a:r>
          </a:p>
        </p:txBody>
      </p:sp>
      <p:sp>
        <p:nvSpPr>
          <p:cNvPr id="6" name="Rectangle 5"/>
          <p:cNvSpPr/>
          <p:nvPr/>
        </p:nvSpPr>
        <p:spPr>
          <a:xfrm>
            <a:off x="0" y="1988840"/>
            <a:ext cx="9144000" cy="1477328"/>
          </a:xfrm>
          <a:prstGeom prst="rect">
            <a:avLst/>
          </a:prstGeom>
          <a:solidFill>
            <a:schemeClr val="accent2">
              <a:lumMod val="40000"/>
              <a:lumOff val="60000"/>
            </a:schemeClr>
          </a:solidFill>
          <a:ln>
            <a:solidFill>
              <a:schemeClr val="accent2">
                <a:lumMod val="75000"/>
              </a:schemeClr>
            </a:solidFill>
          </a:ln>
        </p:spPr>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Instrumentation amplifier is a kind of differential amplifier with additional input buffer stages. </a:t>
            </a:r>
          </a:p>
          <a:p>
            <a:pPr marL="465138" indent="-465138" algn="just">
              <a:buFont typeface="Wingdings" pitchFamily="2" charset="2"/>
              <a:buChar char="Ø"/>
            </a:pPr>
            <a:r>
              <a:rPr lang="en-US" dirty="0" smtClean="0">
                <a:latin typeface="Times New Roman" pitchFamily="18" charset="0"/>
                <a:cs typeface="Times New Roman" pitchFamily="18" charset="0"/>
              </a:rPr>
              <a:t>The addition of input buffer stages makes it easy to match (impedance matching) the amplifier with the preceding stage. </a:t>
            </a:r>
          </a:p>
          <a:p>
            <a:pPr marL="465138" indent="-465138" algn="just">
              <a:buFont typeface="Wingdings" pitchFamily="2" charset="2"/>
              <a:buChar char="Ø"/>
            </a:pPr>
            <a:r>
              <a:rPr lang="en-US" dirty="0" smtClean="0">
                <a:latin typeface="Times New Roman" pitchFamily="18" charset="0"/>
                <a:cs typeface="Times New Roman" pitchFamily="18" charset="0"/>
              </a:rPr>
              <a:t>Instrumentation are commonly used in industrial test and measurement application.</a:t>
            </a:r>
            <a:endParaRPr lang="en-US" dirty="0">
              <a:latin typeface="Times New Roman" pitchFamily="18" charset="0"/>
              <a:cs typeface="Times New Roman" pitchFamily="18" charset="0"/>
            </a:endParaRPr>
          </a:p>
        </p:txBody>
      </p:sp>
      <p:sp>
        <p:nvSpPr>
          <p:cNvPr id="7" name="Rectangle 6"/>
          <p:cNvSpPr/>
          <p:nvPr/>
        </p:nvSpPr>
        <p:spPr>
          <a:xfrm>
            <a:off x="1043608" y="4005064"/>
            <a:ext cx="7200800" cy="2554545"/>
          </a:xfrm>
          <a:prstGeom prst="rect">
            <a:avLst/>
          </a:prstGeom>
          <a:solidFill>
            <a:schemeClr val="accent4">
              <a:lumMod val="40000"/>
              <a:lumOff val="60000"/>
            </a:schemeClr>
          </a:solidFill>
          <a:ln>
            <a:solidFill>
              <a:schemeClr val="accent4">
                <a:lumMod val="50000"/>
              </a:schemeClr>
            </a:solidFill>
          </a:ln>
        </p:spPr>
        <p:txBody>
          <a:bodyPr wrap="square">
            <a:spAutoFit/>
          </a:bodyPr>
          <a:lstStyle/>
          <a:p>
            <a:pPr algn="just"/>
            <a:r>
              <a:rPr lang="en-US" sz="2000" dirty="0" smtClean="0">
                <a:latin typeface="Times New Roman" pitchFamily="18" charset="0"/>
                <a:cs typeface="Times New Roman" pitchFamily="18" charset="0"/>
              </a:rPr>
              <a:t>The instrumentation amplifier also has some useful features,</a:t>
            </a:r>
          </a:p>
          <a:p>
            <a:pPr marL="792163" indent="-342900" algn="just">
              <a:buFont typeface="+mj-lt"/>
              <a:buAutoNum type="arabicPeriod"/>
            </a:pPr>
            <a:r>
              <a:rPr lang="en-US" sz="2000" dirty="0" smtClean="0">
                <a:latin typeface="Times New Roman" pitchFamily="18" charset="0"/>
                <a:cs typeface="Times New Roman" pitchFamily="18" charset="0"/>
              </a:rPr>
              <a:t>Low offset voltage </a:t>
            </a:r>
          </a:p>
          <a:p>
            <a:pPr marL="792163" indent="-342900" algn="just">
              <a:buFont typeface="+mj-lt"/>
              <a:buAutoNum type="arabicPeriod"/>
            </a:pPr>
            <a:r>
              <a:rPr lang="en-US" sz="2000" dirty="0" smtClean="0">
                <a:latin typeface="Times New Roman" pitchFamily="18" charset="0"/>
                <a:cs typeface="Times New Roman" pitchFamily="18" charset="0"/>
              </a:rPr>
              <a:t>High CMRR (Common mode rejection ratio) </a:t>
            </a:r>
          </a:p>
          <a:p>
            <a:pPr marL="792163" indent="-342900" algn="just">
              <a:buFont typeface="+mj-lt"/>
              <a:buAutoNum type="arabicPeriod"/>
            </a:pPr>
            <a:r>
              <a:rPr lang="en-US" sz="2000" dirty="0" smtClean="0">
                <a:latin typeface="Times New Roman" pitchFamily="18" charset="0"/>
                <a:cs typeface="Times New Roman" pitchFamily="18" charset="0"/>
              </a:rPr>
              <a:t>High input resistance</a:t>
            </a:r>
          </a:p>
          <a:p>
            <a:pPr marL="792163" indent="-342900" algn="just">
              <a:buFont typeface="+mj-lt"/>
              <a:buAutoNum type="arabicPeriod"/>
            </a:pPr>
            <a:r>
              <a:rPr lang="en-US" sz="2000" dirty="0" smtClean="0">
                <a:latin typeface="Times New Roman" pitchFamily="18" charset="0"/>
                <a:cs typeface="Times New Roman" pitchFamily="18" charset="0"/>
              </a:rPr>
              <a:t>High gain </a:t>
            </a:r>
          </a:p>
          <a:p>
            <a:pPr marL="792163" indent="-342900" algn="just">
              <a:buFont typeface="+mj-lt"/>
              <a:buAutoNum type="arabicPeriod"/>
            </a:pPr>
            <a:r>
              <a:rPr lang="en-US" sz="2000" dirty="0" smtClean="0">
                <a:latin typeface="Times New Roman" pitchFamily="18" charset="0"/>
                <a:cs typeface="Times New Roman" pitchFamily="18" charset="0"/>
              </a:rPr>
              <a:t>High accuracy </a:t>
            </a:r>
          </a:p>
          <a:p>
            <a:pPr marL="792163" indent="-342900" algn="just">
              <a:buFont typeface="+mj-lt"/>
              <a:buAutoNum type="arabicPeriod"/>
            </a:pPr>
            <a:r>
              <a:rPr lang="en-US" sz="2000" dirty="0" smtClean="0">
                <a:latin typeface="Times New Roman" pitchFamily="18" charset="0"/>
                <a:cs typeface="Times New Roman" pitchFamily="18" charset="0"/>
              </a:rPr>
              <a:t>High gain stability </a:t>
            </a:r>
          </a:p>
          <a:p>
            <a:pPr marL="792163" indent="-342900" algn="just">
              <a:buFont typeface="+mj-lt"/>
              <a:buAutoNum type="arabicPeriod"/>
            </a:pPr>
            <a:r>
              <a:rPr lang="en-US" sz="2000" dirty="0" smtClean="0">
                <a:latin typeface="Times New Roman" pitchFamily="18" charset="0"/>
                <a:cs typeface="Times New Roman" pitchFamily="18" charset="0"/>
              </a:rPr>
              <a:t>Low output Resistance etc. </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Instrumentation Amplifier</a:t>
            </a:r>
          </a:p>
        </p:txBody>
      </p:sp>
      <p:sp>
        <p:nvSpPr>
          <p:cNvPr id="82952" name="AutoShape 8" descr="Instrumentation Amplifier using Opamp,Circuit Diagram,Working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2955" name="AutoShape 11" descr="https://www.electronicshub.org/wp-content/uploads/2014/08/1.-Instrumentation-Amp-Circuit.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2956" name="Picture 12"/>
          <p:cNvPicPr>
            <a:picLocks noChangeAspect="1" noChangeArrowheads="1"/>
          </p:cNvPicPr>
          <p:nvPr/>
        </p:nvPicPr>
        <p:blipFill>
          <a:blip r:embed="rId2" cstate="print"/>
          <a:srcRect/>
          <a:stretch>
            <a:fillRect/>
          </a:stretch>
        </p:blipFill>
        <p:spPr bwMode="auto">
          <a:xfrm>
            <a:off x="613399" y="1800796"/>
            <a:ext cx="8351089" cy="4436516"/>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3808" y="764704"/>
            <a:ext cx="4402680" cy="40011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2000" b="1" dirty="0" smtClean="0">
                <a:latin typeface="Times New Roman" pitchFamily="18" charset="0"/>
                <a:cs typeface="Times New Roman" pitchFamily="18" charset="0"/>
              </a:rPr>
              <a:t>Working of Instrumentation Amplifier</a:t>
            </a:r>
            <a:endParaRPr lang="en-US" sz="2000" b="1" dirty="0">
              <a:latin typeface="Times New Roman" pitchFamily="18" charset="0"/>
              <a:cs typeface="Times New Roman" pitchFamily="18" charset="0"/>
            </a:endParaRPr>
          </a:p>
        </p:txBody>
      </p:sp>
      <p:sp>
        <p:nvSpPr>
          <p:cNvPr id="5"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Instrumentation Amplifier</a:t>
            </a:r>
          </a:p>
        </p:txBody>
      </p:sp>
      <p:sp>
        <p:nvSpPr>
          <p:cNvPr id="6" name="Rectangle 5"/>
          <p:cNvSpPr/>
          <p:nvPr/>
        </p:nvSpPr>
        <p:spPr>
          <a:xfrm>
            <a:off x="179512" y="1732746"/>
            <a:ext cx="8712968" cy="1938992"/>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a:spAutoFit/>
          </a:bodyPr>
          <a:lstStyle/>
          <a:p>
            <a:pPr marL="344488" indent="-344488" algn="just">
              <a:buFont typeface="Wingdings" pitchFamily="2" charset="2"/>
              <a:buChar char="Ø"/>
            </a:pPr>
            <a:r>
              <a:rPr lang="en-US" sz="2400" dirty="0" smtClean="0">
                <a:latin typeface="Times New Roman" pitchFamily="18" charset="0"/>
                <a:cs typeface="Times New Roman" pitchFamily="18" charset="0"/>
              </a:rPr>
              <a:t>The output stage of the instrumentation amplifier is a difference amplifier, </a:t>
            </a:r>
          </a:p>
          <a:p>
            <a:pPr marL="344488" indent="-344488" algn="just">
              <a:buFont typeface="Wingdings" pitchFamily="2" charset="2"/>
              <a:buChar char="Ø"/>
            </a:pPr>
            <a:r>
              <a:rPr lang="en-US" sz="2400" dirty="0" smtClean="0">
                <a:latin typeface="Times New Roman" pitchFamily="18" charset="0"/>
                <a:cs typeface="Times New Roman" pitchFamily="18" charset="0"/>
              </a:rPr>
              <a:t>Hence, output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out</a:t>
            </a:r>
            <a:r>
              <a:rPr lang="en-US" sz="2400" dirty="0" smtClean="0">
                <a:latin typeface="Times New Roman" pitchFamily="18" charset="0"/>
                <a:cs typeface="Times New Roman" pitchFamily="18" charset="0"/>
              </a:rPr>
              <a:t> is the amplified difference of the input signals applied to its input terminals. </a:t>
            </a:r>
          </a:p>
          <a:p>
            <a:pPr marL="344488" indent="-344488" algn="just">
              <a:buFont typeface="Wingdings" pitchFamily="2" charset="2"/>
              <a:buChar char="Ø"/>
            </a:pPr>
            <a:r>
              <a:rPr lang="en-US" sz="2400" dirty="0" smtClean="0">
                <a:latin typeface="Times New Roman" pitchFamily="18" charset="0"/>
                <a:cs typeface="Times New Roman" pitchFamily="18" charset="0"/>
              </a:rPr>
              <a:t>The outputs of op-amp 1 and op-amp 2 are V</a:t>
            </a:r>
            <a:r>
              <a:rPr lang="en-US" sz="2400" baseline="-25000" dirty="0" smtClean="0">
                <a:latin typeface="Times New Roman" pitchFamily="18" charset="0"/>
                <a:cs typeface="Times New Roman" pitchFamily="18" charset="0"/>
              </a:rPr>
              <a:t>o1</a:t>
            </a:r>
            <a:r>
              <a:rPr lang="en-US" sz="2400" dirty="0" smtClean="0">
                <a:latin typeface="Times New Roman" pitchFamily="18" charset="0"/>
                <a:cs typeface="Times New Roman" pitchFamily="18" charset="0"/>
              </a:rPr>
              <a:t> and V</a:t>
            </a:r>
            <a:r>
              <a:rPr lang="en-US" sz="2400" baseline="-25000" dirty="0" smtClean="0">
                <a:latin typeface="Times New Roman" pitchFamily="18" charset="0"/>
                <a:cs typeface="Times New Roman" pitchFamily="18" charset="0"/>
              </a:rPr>
              <a:t>o2</a:t>
            </a:r>
            <a:r>
              <a:rPr lang="en-US" sz="2400" dirty="0" smtClean="0">
                <a:latin typeface="Times New Roman" pitchFamily="18" charset="0"/>
                <a:cs typeface="Times New Roman" pitchFamily="18" charset="0"/>
              </a:rPr>
              <a:t> respectively</a:t>
            </a:r>
            <a:endParaRPr lang="en-US" sz="2400" dirty="0">
              <a:latin typeface="Times New Roman" pitchFamily="18" charset="0"/>
              <a:cs typeface="Times New Roman" pitchFamily="18" charset="0"/>
            </a:endParaRPr>
          </a:p>
        </p:txBody>
      </p:sp>
      <p:sp>
        <p:nvSpPr>
          <p:cNvPr id="7" name="Rectangle 6"/>
          <p:cNvSpPr/>
          <p:nvPr/>
        </p:nvSpPr>
        <p:spPr>
          <a:xfrm>
            <a:off x="3524475" y="4581128"/>
            <a:ext cx="3041345" cy="46166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400" b="1" dirty="0" err="1" smtClean="0">
                <a:latin typeface="Times New Roman" pitchFamily="18" charset="0"/>
                <a:cs typeface="Times New Roman" pitchFamily="18" charset="0"/>
              </a:rPr>
              <a:t>V</a:t>
            </a:r>
            <a:r>
              <a:rPr lang="en-US" sz="2400" b="1" baseline="-25000" dirty="0" err="1" smtClean="0">
                <a:latin typeface="Times New Roman" pitchFamily="18" charset="0"/>
                <a:cs typeface="Times New Roman" pitchFamily="18" charset="0"/>
              </a:rPr>
              <a:t>out</a:t>
            </a:r>
            <a:r>
              <a:rPr lang="en-US" sz="2400" b="1" dirty="0" smtClean="0">
                <a:latin typeface="Times New Roman" pitchFamily="18" charset="0"/>
                <a:cs typeface="Times New Roman" pitchFamily="18" charset="0"/>
              </a:rPr>
              <a:t> = (R</a:t>
            </a:r>
            <a:r>
              <a:rPr lang="en-US" sz="2400" b="1" baseline="-25000" dirty="0" smtClean="0">
                <a:latin typeface="Times New Roman" pitchFamily="18" charset="0"/>
                <a:cs typeface="Times New Roman" pitchFamily="18" charset="0"/>
              </a:rPr>
              <a:t>3</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o1</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o2</a:t>
            </a:r>
            <a:r>
              <a:rPr lang="en-US" sz="2400" b="1"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3808" y="764704"/>
            <a:ext cx="4402680" cy="40011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2000" b="1" dirty="0" smtClean="0">
                <a:latin typeface="Times New Roman" pitchFamily="18" charset="0"/>
                <a:cs typeface="Times New Roman" pitchFamily="18" charset="0"/>
              </a:rPr>
              <a:t>Working of Instrumentation Amplifier</a:t>
            </a:r>
            <a:endParaRPr lang="en-US" sz="2000" b="1" dirty="0">
              <a:latin typeface="Times New Roman" pitchFamily="18" charset="0"/>
              <a:cs typeface="Times New Roman" pitchFamily="18" charset="0"/>
            </a:endParaRPr>
          </a:p>
        </p:txBody>
      </p:sp>
      <p:sp>
        <p:nvSpPr>
          <p:cNvPr id="5"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Instrumentation Amplifier</a:t>
            </a:r>
          </a:p>
        </p:txBody>
      </p:sp>
      <p:sp>
        <p:nvSpPr>
          <p:cNvPr id="97282" name="AutoShape 2" descr="2. Input Stage"/>
          <p:cNvSpPr>
            <a:spLocks noChangeAspect="1" noChangeArrowheads="1"/>
          </p:cNvSpPr>
          <p:nvPr/>
        </p:nvSpPr>
        <p:spPr bwMode="auto">
          <a:xfrm>
            <a:off x="155575" y="-1554163"/>
            <a:ext cx="2333625" cy="32385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7283" name="Picture 3"/>
          <p:cNvPicPr>
            <a:picLocks noChangeAspect="1" noChangeArrowheads="1"/>
          </p:cNvPicPr>
          <p:nvPr/>
        </p:nvPicPr>
        <p:blipFill>
          <a:blip r:embed="rId2" cstate="print"/>
          <a:srcRect/>
          <a:stretch>
            <a:fillRect/>
          </a:stretch>
        </p:blipFill>
        <p:spPr bwMode="auto">
          <a:xfrm>
            <a:off x="3540450" y="1497380"/>
            <a:ext cx="3543077" cy="4916923"/>
          </a:xfrm>
          <a:prstGeom prst="rect">
            <a:avLst/>
          </a:prstGeom>
          <a:ln w="88900" cap="sq" cmpd="thickThin">
            <a:solidFill>
              <a:srgbClr val="000000"/>
            </a:solidFill>
            <a:prstDash val="solid"/>
            <a:miter lim="800000"/>
          </a:ln>
          <a:effectLst>
            <a:innerShdw blurRad="76200">
              <a:srgbClr val="000000"/>
            </a:innerShdw>
          </a:effectLst>
        </p:spPr>
      </p:pic>
      <p:sp>
        <p:nvSpPr>
          <p:cNvPr id="8" name="Rectangle 7"/>
          <p:cNvSpPr/>
          <p:nvPr/>
        </p:nvSpPr>
        <p:spPr>
          <a:xfrm>
            <a:off x="0" y="2276872"/>
            <a:ext cx="3635896" cy="707886"/>
          </a:xfrm>
          <a:prstGeom prst="rect">
            <a:avLst/>
          </a:prstGeom>
        </p:spPr>
        <p:txBody>
          <a:bodyPr wrap="square">
            <a:spAutoFit/>
          </a:bodyPr>
          <a:lstStyle/>
          <a:p>
            <a:r>
              <a:rPr lang="en-US" sz="2000" dirty="0" smtClean="0">
                <a:solidFill>
                  <a:srgbClr val="FF0000"/>
                </a:solidFill>
                <a:latin typeface="Times New Roman" pitchFamily="18" charset="0"/>
                <a:cs typeface="Times New Roman" pitchFamily="18" charset="0"/>
              </a:rPr>
              <a:t>Consider the input stage of the instrumentation amplifier,</a:t>
            </a:r>
            <a:endParaRPr lang="en-US" sz="2000"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3808" y="764704"/>
            <a:ext cx="4402680" cy="40011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2000" b="1" dirty="0" smtClean="0">
                <a:latin typeface="Times New Roman" pitchFamily="18" charset="0"/>
                <a:cs typeface="Times New Roman" pitchFamily="18" charset="0"/>
              </a:rPr>
              <a:t>Working of Instrumentation Amplifier</a:t>
            </a:r>
            <a:endParaRPr lang="en-US" sz="2000" b="1" dirty="0">
              <a:latin typeface="Times New Roman" pitchFamily="18" charset="0"/>
              <a:cs typeface="Times New Roman" pitchFamily="18" charset="0"/>
            </a:endParaRPr>
          </a:p>
        </p:txBody>
      </p:sp>
      <p:sp>
        <p:nvSpPr>
          <p:cNvPr id="5"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Instrumentation Amplifier</a:t>
            </a:r>
          </a:p>
        </p:txBody>
      </p:sp>
      <p:sp>
        <p:nvSpPr>
          <p:cNvPr id="6" name="Rectangle 5"/>
          <p:cNvSpPr/>
          <p:nvPr/>
        </p:nvSpPr>
        <p:spPr>
          <a:xfrm>
            <a:off x="-36512" y="1484784"/>
            <a:ext cx="9180512"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344488" indent="-344488" algn="just">
              <a:buFont typeface="Wingdings" pitchFamily="2" charset="2"/>
              <a:buChar char="Ø"/>
            </a:pPr>
            <a:r>
              <a:rPr lang="en-US" dirty="0" smtClean="0">
                <a:latin typeface="Times New Roman" pitchFamily="18" charset="0"/>
                <a:cs typeface="Times New Roman" pitchFamily="18" charset="0"/>
              </a:rPr>
              <a:t>The potential at node A is the input voltage 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Hence the potential at node B is also 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from the virtual ground concept. Thus, the potential at node G is also 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p>
          <a:p>
            <a:pPr marL="344488" indent="-344488" algn="just">
              <a:buFont typeface="Wingdings" pitchFamily="2" charset="2"/>
              <a:buChar char="Ø"/>
            </a:pPr>
            <a:r>
              <a:rPr lang="en-US" dirty="0" smtClean="0">
                <a:latin typeface="Times New Roman" pitchFamily="18" charset="0"/>
                <a:cs typeface="Times New Roman" pitchFamily="18" charset="0"/>
              </a:rPr>
              <a:t>The potential at node D is the input voltage V</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Hence the potential at node C is also V</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from the virtual ground. Thus, the potential at node H is also V</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p>
          <a:p>
            <a:pPr marL="344488" indent="-344488" algn="just">
              <a:buFont typeface="Wingdings" pitchFamily="2" charset="2"/>
              <a:buChar char="Ø"/>
            </a:pPr>
            <a:r>
              <a:rPr lang="en-US" dirty="0" smtClean="0">
                <a:latin typeface="Times New Roman" pitchFamily="18" charset="0"/>
                <a:cs typeface="Times New Roman" pitchFamily="18" charset="0"/>
              </a:rPr>
              <a:t>Ideally the </a:t>
            </a:r>
            <a:r>
              <a:rPr lang="en-US" b="1" dirty="0" smtClean="0">
                <a:latin typeface="Times New Roman" pitchFamily="18" charset="0"/>
                <a:cs typeface="Times New Roman" pitchFamily="18" charset="0"/>
              </a:rPr>
              <a:t>current to the input stage op-amps is zero</a:t>
            </a:r>
            <a:r>
              <a:rPr lang="en-US" dirty="0" smtClean="0">
                <a:latin typeface="Times New Roman" pitchFamily="18" charset="0"/>
                <a:cs typeface="Times New Roman" pitchFamily="18" charset="0"/>
              </a:rPr>
              <a:t>. Therefore the current </a:t>
            </a:r>
            <a:r>
              <a:rPr lang="en-US" i="1"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 through the resistors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gain</a:t>
            </a:r>
            <a:r>
              <a:rPr lang="en-US" dirty="0" smtClean="0">
                <a:latin typeface="Times New Roman" pitchFamily="18" charset="0"/>
                <a:cs typeface="Times New Roman" pitchFamily="18" charset="0"/>
              </a:rPr>
              <a:t> and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remains the same.</a:t>
            </a:r>
            <a:endParaRPr lang="en-US" dirty="0">
              <a:latin typeface="Times New Roman" pitchFamily="18" charset="0"/>
              <a:cs typeface="Times New Roman" pitchFamily="18" charset="0"/>
            </a:endParaRPr>
          </a:p>
        </p:txBody>
      </p:sp>
      <p:sp>
        <p:nvSpPr>
          <p:cNvPr id="7" name="Rectangle 6"/>
          <p:cNvSpPr/>
          <p:nvPr/>
        </p:nvSpPr>
        <p:spPr>
          <a:xfrm>
            <a:off x="251520" y="3430741"/>
            <a:ext cx="6480720" cy="369332"/>
          </a:xfrm>
          <a:prstGeom prst="rect">
            <a:avLst/>
          </a:prstGeom>
        </p:spPr>
        <p:txBody>
          <a:bodyPr wrap="square">
            <a:spAutoFit/>
          </a:bodyPr>
          <a:lstStyle/>
          <a:p>
            <a:pPr marL="225425" indent="-225425">
              <a:buFont typeface="Wingdings" pitchFamily="2" charset="2"/>
              <a:buChar char="Ø"/>
            </a:pPr>
            <a:r>
              <a:rPr lang="en-US" dirty="0" smtClean="0">
                <a:latin typeface="Times New Roman" pitchFamily="18" charset="0"/>
                <a:cs typeface="Times New Roman" pitchFamily="18" charset="0"/>
              </a:rPr>
              <a:t>Applying Ohm’s law between the nodes E and F,</a:t>
            </a:r>
            <a:endParaRPr lang="en-US" dirty="0">
              <a:latin typeface="Times New Roman" pitchFamily="18" charset="0"/>
              <a:cs typeface="Times New Roman" pitchFamily="18" charset="0"/>
            </a:endParaRPr>
          </a:p>
        </p:txBody>
      </p:sp>
      <p:sp>
        <p:nvSpPr>
          <p:cNvPr id="8" name="Rectangle 7"/>
          <p:cNvSpPr/>
          <p:nvPr/>
        </p:nvSpPr>
        <p:spPr>
          <a:xfrm>
            <a:off x="1331640" y="3934797"/>
            <a:ext cx="5526360"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pt-BR" sz="2000" b="1" dirty="0" smtClean="0">
                <a:latin typeface="Times New Roman" pitchFamily="18" charset="0"/>
                <a:cs typeface="Times New Roman" pitchFamily="18" charset="0"/>
              </a:rPr>
              <a:t>I = (V</a:t>
            </a:r>
            <a:r>
              <a:rPr lang="pt-BR" sz="2000" b="1" baseline="-25000" dirty="0" smtClean="0">
                <a:latin typeface="Times New Roman" pitchFamily="18" charset="0"/>
                <a:cs typeface="Times New Roman" pitchFamily="18" charset="0"/>
              </a:rPr>
              <a:t>o1</a:t>
            </a:r>
            <a:r>
              <a:rPr lang="pt-BR" sz="2000" b="1" dirty="0" smtClean="0">
                <a:latin typeface="Times New Roman" pitchFamily="18" charset="0"/>
                <a:cs typeface="Times New Roman" pitchFamily="18" charset="0"/>
              </a:rPr>
              <a:t>-V</a:t>
            </a:r>
            <a:r>
              <a:rPr lang="pt-BR" sz="2000" b="1" baseline="-25000" dirty="0" smtClean="0">
                <a:latin typeface="Times New Roman" pitchFamily="18" charset="0"/>
                <a:cs typeface="Times New Roman" pitchFamily="18" charset="0"/>
              </a:rPr>
              <a:t>o2</a:t>
            </a:r>
            <a:r>
              <a:rPr lang="pt-BR" sz="2000" b="1" dirty="0" smtClean="0">
                <a:latin typeface="Times New Roman" pitchFamily="18" charset="0"/>
                <a:cs typeface="Times New Roman" pitchFamily="18" charset="0"/>
              </a:rPr>
              <a:t>)/(R</a:t>
            </a:r>
            <a:r>
              <a:rPr lang="pt-BR" sz="2000" b="1" baseline="-25000" dirty="0" smtClean="0">
                <a:latin typeface="Times New Roman" pitchFamily="18" charset="0"/>
                <a:cs typeface="Times New Roman" pitchFamily="18" charset="0"/>
              </a:rPr>
              <a:t>1</a:t>
            </a:r>
            <a:r>
              <a:rPr lang="pt-BR" sz="2000" b="1" dirty="0" smtClean="0">
                <a:latin typeface="Times New Roman" pitchFamily="18" charset="0"/>
                <a:cs typeface="Times New Roman" pitchFamily="18" charset="0"/>
              </a:rPr>
              <a:t>+R</a:t>
            </a:r>
            <a:r>
              <a:rPr lang="pt-BR" sz="2000" b="1" baseline="-25000" dirty="0" smtClean="0">
                <a:latin typeface="Times New Roman" pitchFamily="18" charset="0"/>
                <a:cs typeface="Times New Roman" pitchFamily="18" charset="0"/>
              </a:rPr>
              <a:t>gain</a:t>
            </a:r>
            <a:r>
              <a:rPr lang="pt-BR" sz="2000" b="1" dirty="0" smtClean="0">
                <a:latin typeface="Times New Roman" pitchFamily="18" charset="0"/>
                <a:cs typeface="Times New Roman" pitchFamily="18" charset="0"/>
              </a:rPr>
              <a:t>+R</a:t>
            </a:r>
            <a:r>
              <a:rPr lang="pt-BR" sz="2000" b="1" baseline="-25000" dirty="0" smtClean="0">
                <a:latin typeface="Times New Roman" pitchFamily="18" charset="0"/>
                <a:cs typeface="Times New Roman" pitchFamily="18" charset="0"/>
              </a:rPr>
              <a:t>1</a:t>
            </a:r>
            <a:r>
              <a:rPr lang="pt-BR" sz="2000" b="1" dirty="0" smtClean="0">
                <a:latin typeface="Times New Roman" pitchFamily="18" charset="0"/>
                <a:cs typeface="Times New Roman" pitchFamily="18" charset="0"/>
              </a:rPr>
              <a:t>) </a:t>
            </a:r>
          </a:p>
          <a:p>
            <a:r>
              <a:rPr lang="pt-BR" sz="2000" b="1" dirty="0" smtClean="0">
                <a:latin typeface="Times New Roman" pitchFamily="18" charset="0"/>
                <a:cs typeface="Times New Roman" pitchFamily="18" charset="0"/>
              </a:rPr>
              <a:t>I = (V</a:t>
            </a:r>
            <a:r>
              <a:rPr lang="pt-BR" sz="2000" b="1" baseline="-25000" dirty="0" smtClean="0">
                <a:latin typeface="Times New Roman" pitchFamily="18" charset="0"/>
                <a:cs typeface="Times New Roman" pitchFamily="18" charset="0"/>
              </a:rPr>
              <a:t>o1</a:t>
            </a:r>
            <a:r>
              <a:rPr lang="pt-BR" sz="2000" b="1" dirty="0" smtClean="0">
                <a:latin typeface="Times New Roman" pitchFamily="18" charset="0"/>
                <a:cs typeface="Times New Roman" pitchFamily="18" charset="0"/>
              </a:rPr>
              <a:t>-V</a:t>
            </a:r>
            <a:r>
              <a:rPr lang="pt-BR" sz="2000" b="1" baseline="-25000" dirty="0" smtClean="0">
                <a:latin typeface="Times New Roman" pitchFamily="18" charset="0"/>
                <a:cs typeface="Times New Roman" pitchFamily="18" charset="0"/>
              </a:rPr>
              <a:t>o2</a:t>
            </a:r>
            <a:r>
              <a:rPr lang="pt-BR" sz="2000" b="1" dirty="0" smtClean="0">
                <a:latin typeface="Times New Roman" pitchFamily="18" charset="0"/>
                <a:cs typeface="Times New Roman" pitchFamily="18" charset="0"/>
              </a:rPr>
              <a:t>)/(2R</a:t>
            </a:r>
            <a:r>
              <a:rPr lang="pt-BR" sz="2000" b="1" baseline="-25000" dirty="0" smtClean="0">
                <a:latin typeface="Times New Roman" pitchFamily="18" charset="0"/>
                <a:cs typeface="Times New Roman" pitchFamily="18" charset="0"/>
              </a:rPr>
              <a:t>1</a:t>
            </a:r>
            <a:r>
              <a:rPr lang="pt-BR" sz="2000" b="1" dirty="0" smtClean="0">
                <a:latin typeface="Times New Roman" pitchFamily="18" charset="0"/>
                <a:cs typeface="Times New Roman" pitchFamily="18" charset="0"/>
              </a:rPr>
              <a:t>+R</a:t>
            </a:r>
            <a:r>
              <a:rPr lang="pt-BR" sz="2000" b="1" baseline="-25000" dirty="0" smtClean="0">
                <a:latin typeface="Times New Roman" pitchFamily="18" charset="0"/>
                <a:cs typeface="Times New Roman" pitchFamily="18" charset="0"/>
              </a:rPr>
              <a:t>gain</a:t>
            </a:r>
            <a:r>
              <a:rPr lang="pt-BR" sz="2000" b="1" dirty="0" smtClean="0">
                <a:latin typeface="Times New Roman" pitchFamily="18" charset="0"/>
                <a:cs typeface="Times New Roman" pitchFamily="18" charset="0"/>
              </a:rPr>
              <a:t>)  ——————— 1</a:t>
            </a:r>
          </a:p>
        </p:txBody>
      </p:sp>
      <p:sp>
        <p:nvSpPr>
          <p:cNvPr id="9" name="Rectangle 8"/>
          <p:cNvSpPr/>
          <p:nvPr/>
        </p:nvSpPr>
        <p:spPr>
          <a:xfrm>
            <a:off x="323528" y="5025950"/>
            <a:ext cx="8352928" cy="646331"/>
          </a:xfrm>
          <a:prstGeom prst="rect">
            <a:avLst/>
          </a:prstGeom>
        </p:spPr>
        <p:txBody>
          <a:bodyPr wrap="square">
            <a:spAutoFit/>
          </a:bodyPr>
          <a:lstStyle/>
          <a:p>
            <a:pPr marL="344488" indent="-344488">
              <a:buFont typeface="Wingdings" pitchFamily="2" charset="2"/>
              <a:buChar char="Ø"/>
            </a:pPr>
            <a:r>
              <a:rPr lang="en-US" dirty="0" smtClean="0">
                <a:latin typeface="Times New Roman" pitchFamily="18" charset="0"/>
                <a:cs typeface="Times New Roman" pitchFamily="18" charset="0"/>
              </a:rPr>
              <a:t>Since no current is flowing to the input of the op-amps 1 &amp; 2, the current I between the nodes G and H can be given as,</a:t>
            </a:r>
            <a:endParaRPr lang="en-US" dirty="0">
              <a:latin typeface="Times New Roman" pitchFamily="18" charset="0"/>
              <a:cs typeface="Times New Roman" pitchFamily="18" charset="0"/>
            </a:endParaRPr>
          </a:p>
        </p:txBody>
      </p:sp>
      <p:sp>
        <p:nvSpPr>
          <p:cNvPr id="10" name="Rectangle 9"/>
          <p:cNvSpPr/>
          <p:nvPr/>
        </p:nvSpPr>
        <p:spPr>
          <a:xfrm>
            <a:off x="1691680" y="6021288"/>
            <a:ext cx="6480720" cy="40011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2000" b="1" dirty="0" smtClean="0">
                <a:latin typeface="Times New Roman" pitchFamily="18" charset="0"/>
                <a:cs typeface="Times New Roman" pitchFamily="18" charset="0"/>
              </a:rPr>
              <a:t>I = (V</a:t>
            </a:r>
            <a:r>
              <a:rPr lang="en-US" sz="2000" b="1" baseline="-25000" dirty="0" smtClean="0">
                <a:latin typeface="Times New Roman" pitchFamily="18" charset="0"/>
                <a:cs typeface="Times New Roman" pitchFamily="18" charset="0"/>
              </a:rPr>
              <a:t>G</a:t>
            </a:r>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H</a:t>
            </a:r>
            <a:r>
              <a:rPr lang="en-US" sz="2000" b="1" dirty="0" smtClean="0">
                <a:latin typeface="Times New Roman" pitchFamily="18" charset="0"/>
                <a:cs typeface="Times New Roman" pitchFamily="18" charset="0"/>
              </a:rPr>
              <a:t>)/</a:t>
            </a:r>
            <a:r>
              <a:rPr lang="en-US" sz="2000" b="1" dirty="0" err="1" smtClean="0">
                <a:latin typeface="Times New Roman" pitchFamily="18" charset="0"/>
                <a:cs typeface="Times New Roman" pitchFamily="18" charset="0"/>
              </a:rPr>
              <a:t>R</a:t>
            </a:r>
            <a:r>
              <a:rPr lang="en-US" sz="2000" b="1" baseline="-25000" dirty="0" err="1" smtClean="0">
                <a:latin typeface="Times New Roman" pitchFamily="18" charset="0"/>
                <a:cs typeface="Times New Roman" pitchFamily="18" charset="0"/>
              </a:rPr>
              <a:t>gain</a:t>
            </a:r>
            <a:r>
              <a:rPr lang="en-US" sz="2000" b="1" dirty="0" smtClean="0">
                <a:latin typeface="Times New Roman" pitchFamily="18" charset="0"/>
                <a:cs typeface="Times New Roman" pitchFamily="18" charset="0"/>
              </a:rPr>
              <a:t> = (V</a:t>
            </a:r>
            <a:r>
              <a:rPr lang="en-US" sz="2000" b="1" baseline="-25000" dirty="0" smtClean="0">
                <a:latin typeface="Times New Roman" pitchFamily="18" charset="0"/>
                <a:cs typeface="Times New Roman" pitchFamily="18" charset="0"/>
              </a:rPr>
              <a:t>1</a:t>
            </a:r>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a:t>
            </a:r>
            <a:r>
              <a:rPr lang="en-US" sz="2000" b="1" dirty="0" err="1" smtClean="0">
                <a:latin typeface="Times New Roman" pitchFamily="18" charset="0"/>
                <a:cs typeface="Times New Roman" pitchFamily="18" charset="0"/>
              </a:rPr>
              <a:t>R</a:t>
            </a:r>
            <a:r>
              <a:rPr lang="en-US" sz="2000" b="1" baseline="-25000" dirty="0" err="1" smtClean="0">
                <a:latin typeface="Times New Roman" pitchFamily="18" charset="0"/>
                <a:cs typeface="Times New Roman" pitchFamily="18" charset="0"/>
              </a:rPr>
              <a:t>gain</a:t>
            </a:r>
            <a:r>
              <a:rPr lang="en-US" sz="2000" b="1" baseline="-25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————————- 2</a:t>
            </a:r>
            <a:endParaRPr lang="en-US" sz="2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3808" y="764704"/>
            <a:ext cx="4402680" cy="40011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2000" b="1" dirty="0" smtClean="0">
                <a:latin typeface="Times New Roman" pitchFamily="18" charset="0"/>
                <a:cs typeface="Times New Roman" pitchFamily="18" charset="0"/>
              </a:rPr>
              <a:t>Working of Instrumentation Amplifier</a:t>
            </a:r>
            <a:endParaRPr lang="en-US" sz="2000" b="1" dirty="0">
              <a:latin typeface="Times New Roman" pitchFamily="18" charset="0"/>
              <a:cs typeface="Times New Roman" pitchFamily="18" charset="0"/>
            </a:endParaRPr>
          </a:p>
        </p:txBody>
      </p:sp>
      <p:sp>
        <p:nvSpPr>
          <p:cNvPr id="5"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Instrumentation Amplifier</a:t>
            </a:r>
          </a:p>
        </p:txBody>
      </p:sp>
      <p:sp>
        <p:nvSpPr>
          <p:cNvPr id="6" name="Rectangle 5"/>
          <p:cNvSpPr/>
          <p:nvPr/>
        </p:nvSpPr>
        <p:spPr>
          <a:xfrm>
            <a:off x="0" y="1412776"/>
            <a:ext cx="2983509" cy="369332"/>
          </a:xfrm>
          <a:prstGeom prst="rect">
            <a:avLst/>
          </a:prstGeom>
        </p:spPr>
        <p:txBody>
          <a:bodyPr wrap="none">
            <a:spAutoFit/>
          </a:bodyPr>
          <a:lstStyle/>
          <a:p>
            <a:pPr marL="225425" indent="-225425">
              <a:buFont typeface="Wingdings" pitchFamily="2" charset="2"/>
              <a:buChar char="Ø"/>
            </a:pPr>
            <a:r>
              <a:rPr lang="en-US" dirty="0" smtClean="0">
                <a:latin typeface="Times New Roman" pitchFamily="18" charset="0"/>
                <a:cs typeface="Times New Roman" pitchFamily="18" charset="0"/>
              </a:rPr>
              <a:t>Equating equations 1 and 2,</a:t>
            </a:r>
            <a:endParaRPr lang="en-US" dirty="0">
              <a:latin typeface="Times New Roman" pitchFamily="18" charset="0"/>
              <a:cs typeface="Times New Roman" pitchFamily="18" charset="0"/>
            </a:endParaRPr>
          </a:p>
        </p:txBody>
      </p:sp>
      <p:sp>
        <p:nvSpPr>
          <p:cNvPr id="7" name="Rectangle 6"/>
          <p:cNvSpPr/>
          <p:nvPr/>
        </p:nvSpPr>
        <p:spPr>
          <a:xfrm>
            <a:off x="1547664" y="1885474"/>
            <a:ext cx="6336704"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o1</a:t>
            </a:r>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o2</a:t>
            </a:r>
            <a:r>
              <a:rPr lang="en-US" sz="2000" b="1" dirty="0" smtClean="0">
                <a:latin typeface="Times New Roman" pitchFamily="18" charset="0"/>
                <a:cs typeface="Times New Roman" pitchFamily="18" charset="0"/>
              </a:rPr>
              <a:t>)/(2R</a:t>
            </a:r>
            <a:r>
              <a:rPr lang="en-US" sz="2000" b="1" baseline="-25000" dirty="0" smtClean="0">
                <a:latin typeface="Times New Roman" pitchFamily="18" charset="0"/>
                <a:cs typeface="Times New Roman" pitchFamily="18" charset="0"/>
              </a:rPr>
              <a:t>1</a:t>
            </a:r>
            <a:r>
              <a:rPr lang="en-US" sz="2000" b="1" dirty="0" smtClean="0">
                <a:latin typeface="Times New Roman" pitchFamily="18" charset="0"/>
                <a:cs typeface="Times New Roman" pitchFamily="18" charset="0"/>
              </a:rPr>
              <a:t>+R</a:t>
            </a:r>
            <a:r>
              <a:rPr lang="en-US" sz="2000" b="1" baseline="-25000" dirty="0" smtClean="0">
                <a:latin typeface="Times New Roman" pitchFamily="18" charset="0"/>
                <a:cs typeface="Times New Roman" pitchFamily="18" charset="0"/>
              </a:rPr>
              <a:t>gain</a:t>
            </a:r>
            <a:r>
              <a:rPr lang="en-US" sz="2000" b="1" dirty="0" smtClean="0">
                <a:latin typeface="Times New Roman" pitchFamily="18" charset="0"/>
                <a:cs typeface="Times New Roman" pitchFamily="18" charset="0"/>
              </a:rPr>
              <a:t>) =  (V1-V</a:t>
            </a:r>
            <a:r>
              <a:rPr lang="en-US" sz="2000" b="1" baseline="-25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a:t>
            </a:r>
            <a:r>
              <a:rPr lang="en-US" sz="2000" b="1" dirty="0" err="1" smtClean="0">
                <a:latin typeface="Times New Roman" pitchFamily="18" charset="0"/>
                <a:cs typeface="Times New Roman" pitchFamily="18" charset="0"/>
              </a:rPr>
              <a:t>R</a:t>
            </a:r>
            <a:r>
              <a:rPr lang="en-US" sz="2000" b="1" baseline="-25000" dirty="0" err="1" smtClean="0">
                <a:latin typeface="Times New Roman" pitchFamily="18" charset="0"/>
                <a:cs typeface="Times New Roman" pitchFamily="18" charset="0"/>
              </a:rPr>
              <a:t>gain</a:t>
            </a:r>
            <a:r>
              <a:rPr lang="en-US" sz="2000" b="1" baseline="-25000" dirty="0" smtClean="0">
                <a:latin typeface="Times New Roman" pitchFamily="18" charset="0"/>
                <a:cs typeface="Times New Roman" pitchFamily="18" charset="0"/>
              </a:rPr>
              <a:t> </a:t>
            </a:r>
            <a:endParaRPr lang="en-US" sz="2000" b="1" dirty="0" smtClean="0">
              <a:latin typeface="Times New Roman" pitchFamily="18" charset="0"/>
              <a:cs typeface="Times New Roman" pitchFamily="18" charset="0"/>
            </a:endParaRPr>
          </a:p>
          <a:p>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o1</a:t>
            </a:r>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o2</a:t>
            </a:r>
            <a:r>
              <a:rPr lang="en-US" sz="2000" b="1" dirty="0" smtClean="0">
                <a:latin typeface="Times New Roman" pitchFamily="18" charset="0"/>
                <a:cs typeface="Times New Roman" pitchFamily="18" charset="0"/>
              </a:rPr>
              <a:t>) = (2R</a:t>
            </a:r>
            <a:r>
              <a:rPr lang="en-US" sz="2000" b="1" baseline="-25000" dirty="0" smtClean="0">
                <a:latin typeface="Times New Roman" pitchFamily="18" charset="0"/>
                <a:cs typeface="Times New Roman" pitchFamily="18" charset="0"/>
              </a:rPr>
              <a:t>1</a:t>
            </a:r>
            <a:r>
              <a:rPr lang="en-US" sz="2000" b="1" dirty="0" smtClean="0">
                <a:latin typeface="Times New Roman" pitchFamily="18" charset="0"/>
                <a:cs typeface="Times New Roman" pitchFamily="18" charset="0"/>
              </a:rPr>
              <a:t>+R</a:t>
            </a:r>
            <a:r>
              <a:rPr lang="en-US" sz="2000" b="1" baseline="-25000" dirty="0" smtClean="0">
                <a:latin typeface="Times New Roman" pitchFamily="18" charset="0"/>
                <a:cs typeface="Times New Roman" pitchFamily="18" charset="0"/>
              </a:rPr>
              <a:t>gain</a:t>
            </a:r>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1</a:t>
            </a:r>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a:t>
            </a:r>
            <a:r>
              <a:rPr lang="en-US" sz="2000" b="1" dirty="0" err="1" smtClean="0">
                <a:latin typeface="Times New Roman" pitchFamily="18" charset="0"/>
                <a:cs typeface="Times New Roman" pitchFamily="18" charset="0"/>
              </a:rPr>
              <a:t>R</a:t>
            </a:r>
            <a:r>
              <a:rPr lang="en-US" sz="2000" b="1" baseline="-25000" dirty="0" err="1" smtClean="0">
                <a:latin typeface="Times New Roman" pitchFamily="18" charset="0"/>
                <a:cs typeface="Times New Roman" pitchFamily="18" charset="0"/>
              </a:rPr>
              <a:t>gain</a:t>
            </a:r>
            <a:r>
              <a:rPr lang="en-US" sz="2000" b="1" dirty="0" smtClean="0">
                <a:latin typeface="Times New Roman" pitchFamily="18" charset="0"/>
                <a:cs typeface="Times New Roman" pitchFamily="18" charset="0"/>
              </a:rPr>
              <a:t> —————— 3</a:t>
            </a:r>
            <a:endParaRPr lang="en-US" sz="2000" b="1" dirty="0">
              <a:latin typeface="Times New Roman" pitchFamily="18" charset="0"/>
              <a:cs typeface="Times New Roman" pitchFamily="18" charset="0"/>
            </a:endParaRPr>
          </a:p>
        </p:txBody>
      </p:sp>
      <p:sp>
        <p:nvSpPr>
          <p:cNvPr id="8" name="Rectangle 7"/>
          <p:cNvSpPr/>
          <p:nvPr/>
        </p:nvSpPr>
        <p:spPr>
          <a:xfrm>
            <a:off x="179512" y="2823319"/>
            <a:ext cx="5688632" cy="369332"/>
          </a:xfrm>
          <a:prstGeom prst="rect">
            <a:avLst/>
          </a:prstGeom>
        </p:spPr>
        <p:txBody>
          <a:bodyPr wrap="square">
            <a:spAutoFit/>
          </a:bodyPr>
          <a:lstStyle/>
          <a:p>
            <a:pPr marL="284163" indent="-284163">
              <a:buFont typeface="Wingdings" pitchFamily="2" charset="2"/>
              <a:buChar char="Ø"/>
            </a:pPr>
            <a:r>
              <a:rPr lang="en-US" dirty="0" smtClean="0">
                <a:latin typeface="Times New Roman" pitchFamily="18" charset="0"/>
                <a:cs typeface="Times New Roman" pitchFamily="18" charset="0"/>
              </a:rPr>
              <a:t>The output of the difference amplifier is given as,</a:t>
            </a:r>
            <a:endParaRPr lang="en-US" dirty="0">
              <a:latin typeface="Times New Roman" pitchFamily="18" charset="0"/>
              <a:cs typeface="Times New Roman" pitchFamily="18" charset="0"/>
            </a:endParaRPr>
          </a:p>
        </p:txBody>
      </p:sp>
      <p:sp>
        <p:nvSpPr>
          <p:cNvPr id="9" name="Rectangle 8"/>
          <p:cNvSpPr/>
          <p:nvPr/>
        </p:nvSpPr>
        <p:spPr>
          <a:xfrm>
            <a:off x="1907704" y="3214717"/>
            <a:ext cx="7110536"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pt-BR" sz="2000" b="1" dirty="0" smtClean="0">
                <a:latin typeface="Times New Roman" pitchFamily="18" charset="0"/>
                <a:cs typeface="Times New Roman" pitchFamily="18" charset="0"/>
              </a:rPr>
              <a:t>V</a:t>
            </a:r>
            <a:r>
              <a:rPr lang="pt-BR" sz="2000" b="1" baseline="-25000" dirty="0" smtClean="0">
                <a:latin typeface="Times New Roman" pitchFamily="18" charset="0"/>
                <a:cs typeface="Times New Roman" pitchFamily="18" charset="0"/>
              </a:rPr>
              <a:t>out</a:t>
            </a:r>
            <a:r>
              <a:rPr lang="pt-BR" sz="2000" b="1" dirty="0" smtClean="0">
                <a:latin typeface="Times New Roman" pitchFamily="18" charset="0"/>
                <a:cs typeface="Times New Roman" pitchFamily="18" charset="0"/>
              </a:rPr>
              <a:t> = (R</a:t>
            </a:r>
            <a:r>
              <a:rPr lang="pt-BR" sz="2000" b="1" baseline="-25000" dirty="0" smtClean="0">
                <a:latin typeface="Times New Roman" pitchFamily="18" charset="0"/>
                <a:cs typeface="Times New Roman" pitchFamily="18" charset="0"/>
              </a:rPr>
              <a:t>3</a:t>
            </a:r>
            <a:r>
              <a:rPr lang="pt-BR" sz="2000" b="1" dirty="0" smtClean="0">
                <a:latin typeface="Times New Roman" pitchFamily="18" charset="0"/>
                <a:cs typeface="Times New Roman" pitchFamily="18" charset="0"/>
              </a:rPr>
              <a:t>/R</a:t>
            </a:r>
            <a:r>
              <a:rPr lang="pt-BR" sz="2000" b="1" baseline="-25000" dirty="0" smtClean="0">
                <a:latin typeface="Times New Roman" pitchFamily="18" charset="0"/>
                <a:cs typeface="Times New Roman" pitchFamily="18" charset="0"/>
              </a:rPr>
              <a:t>2</a:t>
            </a:r>
            <a:r>
              <a:rPr lang="pt-BR" sz="2000" b="1" dirty="0" smtClean="0">
                <a:latin typeface="Times New Roman" pitchFamily="18" charset="0"/>
                <a:cs typeface="Times New Roman" pitchFamily="18" charset="0"/>
              </a:rPr>
              <a:t>) (V</a:t>
            </a:r>
            <a:r>
              <a:rPr lang="pt-BR" sz="2000" b="1" baseline="-25000" dirty="0" smtClean="0">
                <a:latin typeface="Times New Roman" pitchFamily="18" charset="0"/>
                <a:cs typeface="Times New Roman" pitchFamily="18" charset="0"/>
              </a:rPr>
              <a:t>o1</a:t>
            </a:r>
            <a:r>
              <a:rPr lang="pt-BR" sz="2000" b="1" dirty="0" smtClean="0">
                <a:latin typeface="Times New Roman" pitchFamily="18" charset="0"/>
                <a:cs typeface="Times New Roman" pitchFamily="18" charset="0"/>
              </a:rPr>
              <a:t>-V</a:t>
            </a:r>
            <a:r>
              <a:rPr lang="pt-BR" sz="2000" b="1" baseline="-25000" dirty="0" smtClean="0">
                <a:latin typeface="Times New Roman" pitchFamily="18" charset="0"/>
                <a:cs typeface="Times New Roman" pitchFamily="18" charset="0"/>
              </a:rPr>
              <a:t>o2</a:t>
            </a:r>
            <a:r>
              <a:rPr lang="pt-BR" sz="2000" b="1" dirty="0" smtClean="0">
                <a:latin typeface="Times New Roman" pitchFamily="18" charset="0"/>
                <a:cs typeface="Times New Roman" pitchFamily="18" charset="0"/>
              </a:rPr>
              <a:t>)</a:t>
            </a:r>
          </a:p>
          <a:p>
            <a:r>
              <a:rPr lang="pt-BR" sz="2000" b="1" dirty="0" smtClean="0">
                <a:latin typeface="Times New Roman" pitchFamily="18" charset="0"/>
                <a:cs typeface="Times New Roman" pitchFamily="18" charset="0"/>
              </a:rPr>
              <a:t>Therefore, (V</a:t>
            </a:r>
            <a:r>
              <a:rPr lang="pt-BR" sz="2000" b="1" baseline="-25000" dirty="0" smtClean="0">
                <a:latin typeface="Times New Roman" pitchFamily="18" charset="0"/>
                <a:cs typeface="Times New Roman" pitchFamily="18" charset="0"/>
              </a:rPr>
              <a:t>o1</a:t>
            </a:r>
            <a:r>
              <a:rPr lang="pt-BR" sz="2000" b="1" dirty="0" smtClean="0">
                <a:latin typeface="Times New Roman" pitchFamily="18" charset="0"/>
                <a:cs typeface="Times New Roman" pitchFamily="18" charset="0"/>
              </a:rPr>
              <a:t> – V</a:t>
            </a:r>
            <a:r>
              <a:rPr lang="pt-BR" sz="2000" b="1" baseline="-25000" dirty="0" smtClean="0">
                <a:latin typeface="Times New Roman" pitchFamily="18" charset="0"/>
                <a:cs typeface="Times New Roman" pitchFamily="18" charset="0"/>
              </a:rPr>
              <a:t>o2</a:t>
            </a:r>
            <a:r>
              <a:rPr lang="pt-BR" sz="2000" b="1" dirty="0" smtClean="0">
                <a:latin typeface="Times New Roman" pitchFamily="18" charset="0"/>
                <a:cs typeface="Times New Roman" pitchFamily="18" charset="0"/>
              </a:rPr>
              <a:t>) =  (R</a:t>
            </a:r>
            <a:r>
              <a:rPr lang="pt-BR" sz="2000" b="1" baseline="-25000" dirty="0" smtClean="0">
                <a:latin typeface="Times New Roman" pitchFamily="18" charset="0"/>
                <a:cs typeface="Times New Roman" pitchFamily="18" charset="0"/>
              </a:rPr>
              <a:t>2</a:t>
            </a:r>
            <a:r>
              <a:rPr lang="pt-BR" sz="2000" b="1" dirty="0" smtClean="0">
                <a:latin typeface="Times New Roman" pitchFamily="18" charset="0"/>
                <a:cs typeface="Times New Roman" pitchFamily="18" charset="0"/>
              </a:rPr>
              <a:t>/R</a:t>
            </a:r>
            <a:r>
              <a:rPr lang="pt-BR" sz="2000" b="1" baseline="-25000" dirty="0" smtClean="0">
                <a:latin typeface="Times New Roman" pitchFamily="18" charset="0"/>
                <a:cs typeface="Times New Roman" pitchFamily="18" charset="0"/>
              </a:rPr>
              <a:t>3</a:t>
            </a:r>
            <a:r>
              <a:rPr lang="pt-BR" sz="2000" b="1" dirty="0" smtClean="0">
                <a:latin typeface="Times New Roman" pitchFamily="18" charset="0"/>
                <a:cs typeface="Times New Roman" pitchFamily="18" charset="0"/>
              </a:rPr>
              <a:t>)V</a:t>
            </a:r>
            <a:r>
              <a:rPr lang="pt-BR" sz="2000" b="1" baseline="-25000" dirty="0" smtClean="0">
                <a:latin typeface="Times New Roman" pitchFamily="18" charset="0"/>
                <a:cs typeface="Times New Roman" pitchFamily="18" charset="0"/>
              </a:rPr>
              <a:t>out 	</a:t>
            </a:r>
            <a:r>
              <a:rPr lang="en-US" sz="2000" b="1" dirty="0" smtClean="0">
                <a:latin typeface="Times New Roman" pitchFamily="18" charset="0"/>
                <a:cs typeface="Times New Roman" pitchFamily="18" charset="0"/>
              </a:rPr>
              <a:t>—————— 4</a:t>
            </a:r>
            <a:endParaRPr lang="pt-BR" sz="2000" b="1" dirty="0">
              <a:latin typeface="Times New Roman" pitchFamily="18" charset="0"/>
              <a:cs typeface="Times New Roman" pitchFamily="18" charset="0"/>
            </a:endParaRPr>
          </a:p>
        </p:txBody>
      </p:sp>
      <p:sp>
        <p:nvSpPr>
          <p:cNvPr id="10" name="Rectangle 9"/>
          <p:cNvSpPr/>
          <p:nvPr/>
        </p:nvSpPr>
        <p:spPr>
          <a:xfrm>
            <a:off x="467544" y="4150821"/>
            <a:ext cx="5976664" cy="369332"/>
          </a:xfrm>
          <a:prstGeom prst="rect">
            <a:avLst/>
          </a:prstGeom>
        </p:spPr>
        <p:txBody>
          <a:bodyPr wrap="square">
            <a:spAutoFit/>
          </a:bodyPr>
          <a:lstStyle/>
          <a:p>
            <a:pPr marL="344488" indent="-344488">
              <a:buFont typeface="Wingdings" pitchFamily="2" charset="2"/>
              <a:buChar char="Ø"/>
            </a:pPr>
            <a:r>
              <a:rPr lang="en-US" dirty="0" smtClean="0">
                <a:latin typeface="Times New Roman" pitchFamily="18" charset="0"/>
                <a:cs typeface="Times New Roman" pitchFamily="18" charset="0"/>
              </a:rPr>
              <a:t>Substituting (V</a:t>
            </a:r>
            <a:r>
              <a:rPr lang="en-US" baseline="-25000" dirty="0" smtClean="0">
                <a:latin typeface="Times New Roman" pitchFamily="18" charset="0"/>
                <a:cs typeface="Times New Roman" pitchFamily="18" charset="0"/>
              </a:rPr>
              <a:t>o1</a:t>
            </a:r>
            <a:r>
              <a:rPr lang="en-US" dirty="0" smtClean="0">
                <a:latin typeface="Times New Roman" pitchFamily="18" charset="0"/>
                <a:cs typeface="Times New Roman" pitchFamily="18" charset="0"/>
              </a:rPr>
              <a:t> – V</a:t>
            </a:r>
            <a:r>
              <a:rPr lang="en-US" baseline="-25000" dirty="0" smtClean="0">
                <a:latin typeface="Times New Roman" pitchFamily="18" charset="0"/>
                <a:cs typeface="Times New Roman" pitchFamily="18" charset="0"/>
              </a:rPr>
              <a:t>o2</a:t>
            </a:r>
            <a:r>
              <a:rPr lang="en-US" dirty="0" smtClean="0">
                <a:latin typeface="Times New Roman" pitchFamily="18" charset="0"/>
                <a:cs typeface="Times New Roman" pitchFamily="18" charset="0"/>
              </a:rPr>
              <a:t>) value in the equation 3, we get</a:t>
            </a:r>
            <a:endParaRPr lang="en-US" dirty="0">
              <a:latin typeface="Times New Roman" pitchFamily="18" charset="0"/>
              <a:cs typeface="Times New Roman" pitchFamily="18" charset="0"/>
            </a:endParaRPr>
          </a:p>
        </p:txBody>
      </p:sp>
      <p:sp>
        <p:nvSpPr>
          <p:cNvPr id="11" name="Rectangle 10"/>
          <p:cNvSpPr/>
          <p:nvPr/>
        </p:nvSpPr>
        <p:spPr>
          <a:xfrm>
            <a:off x="2195736" y="4653136"/>
            <a:ext cx="4572000" cy="646331"/>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r>
              <a:rPr lang="pt-BR" b="1" dirty="0" smtClean="0">
                <a:latin typeface="Times New Roman" pitchFamily="18" charset="0"/>
                <a:cs typeface="Times New Roman" pitchFamily="18" charset="0"/>
              </a:rPr>
              <a:t>(R</a:t>
            </a:r>
            <a:r>
              <a:rPr lang="pt-BR" b="1" baseline="-25000" dirty="0" smtClean="0">
                <a:latin typeface="Times New Roman" pitchFamily="18" charset="0"/>
                <a:cs typeface="Times New Roman" pitchFamily="18" charset="0"/>
              </a:rPr>
              <a:t>2</a:t>
            </a:r>
            <a:r>
              <a:rPr lang="pt-BR" b="1" dirty="0" smtClean="0">
                <a:latin typeface="Times New Roman" pitchFamily="18" charset="0"/>
                <a:cs typeface="Times New Roman" pitchFamily="18" charset="0"/>
              </a:rPr>
              <a:t>/R</a:t>
            </a:r>
            <a:r>
              <a:rPr lang="pt-BR" b="1" baseline="-25000" dirty="0" smtClean="0">
                <a:latin typeface="Times New Roman" pitchFamily="18" charset="0"/>
                <a:cs typeface="Times New Roman" pitchFamily="18" charset="0"/>
              </a:rPr>
              <a:t>3</a:t>
            </a:r>
            <a:r>
              <a:rPr lang="pt-BR" b="1" dirty="0" smtClean="0">
                <a:latin typeface="Times New Roman" pitchFamily="18" charset="0"/>
                <a:cs typeface="Times New Roman" pitchFamily="18" charset="0"/>
              </a:rPr>
              <a:t>)V</a:t>
            </a:r>
            <a:r>
              <a:rPr lang="pt-BR" b="1" baseline="-25000" dirty="0" smtClean="0">
                <a:latin typeface="Times New Roman" pitchFamily="18" charset="0"/>
                <a:cs typeface="Times New Roman" pitchFamily="18" charset="0"/>
              </a:rPr>
              <a:t>out</a:t>
            </a:r>
            <a:r>
              <a:rPr lang="pt-BR" b="1" dirty="0" smtClean="0">
                <a:latin typeface="Times New Roman" pitchFamily="18" charset="0"/>
                <a:cs typeface="Times New Roman" pitchFamily="18" charset="0"/>
              </a:rPr>
              <a:t> = (2R</a:t>
            </a:r>
            <a:r>
              <a:rPr lang="pt-BR" b="1" baseline="-25000" dirty="0" smtClean="0">
                <a:latin typeface="Times New Roman" pitchFamily="18" charset="0"/>
                <a:cs typeface="Times New Roman" pitchFamily="18" charset="0"/>
              </a:rPr>
              <a:t>1</a:t>
            </a:r>
            <a:r>
              <a:rPr lang="pt-BR" b="1" dirty="0" smtClean="0">
                <a:latin typeface="Times New Roman" pitchFamily="18" charset="0"/>
                <a:cs typeface="Times New Roman" pitchFamily="18" charset="0"/>
              </a:rPr>
              <a:t>+R</a:t>
            </a:r>
            <a:r>
              <a:rPr lang="pt-BR" b="1" baseline="-25000" dirty="0" smtClean="0">
                <a:latin typeface="Times New Roman" pitchFamily="18" charset="0"/>
                <a:cs typeface="Times New Roman" pitchFamily="18" charset="0"/>
              </a:rPr>
              <a:t>gain</a:t>
            </a:r>
            <a:r>
              <a:rPr lang="pt-BR" b="1" dirty="0" smtClean="0">
                <a:latin typeface="Times New Roman" pitchFamily="18" charset="0"/>
                <a:cs typeface="Times New Roman" pitchFamily="18" charset="0"/>
              </a:rPr>
              <a:t>)(V1-V</a:t>
            </a:r>
            <a:r>
              <a:rPr lang="pt-BR" b="1" baseline="-25000" dirty="0" smtClean="0">
                <a:latin typeface="Times New Roman" pitchFamily="18" charset="0"/>
                <a:cs typeface="Times New Roman" pitchFamily="18" charset="0"/>
              </a:rPr>
              <a:t>2</a:t>
            </a:r>
            <a:r>
              <a:rPr lang="pt-BR" b="1" dirty="0" smtClean="0">
                <a:latin typeface="Times New Roman" pitchFamily="18" charset="0"/>
                <a:cs typeface="Times New Roman" pitchFamily="18" charset="0"/>
              </a:rPr>
              <a:t>)/R</a:t>
            </a:r>
            <a:r>
              <a:rPr lang="pt-BR" b="1" baseline="-25000" dirty="0" smtClean="0">
                <a:latin typeface="Times New Roman" pitchFamily="18" charset="0"/>
                <a:cs typeface="Times New Roman" pitchFamily="18" charset="0"/>
              </a:rPr>
              <a:t>gain</a:t>
            </a:r>
            <a:endParaRPr lang="pt-BR" b="1" dirty="0" smtClean="0">
              <a:latin typeface="Times New Roman" pitchFamily="18" charset="0"/>
              <a:cs typeface="Times New Roman" pitchFamily="18" charset="0"/>
            </a:endParaRPr>
          </a:p>
          <a:p>
            <a:r>
              <a:rPr lang="pt-BR" b="1" dirty="0" smtClean="0">
                <a:latin typeface="Times New Roman" pitchFamily="18" charset="0"/>
                <a:cs typeface="Times New Roman" pitchFamily="18" charset="0"/>
              </a:rPr>
              <a:t>i.e. V</a:t>
            </a:r>
            <a:r>
              <a:rPr lang="pt-BR" b="1" baseline="-25000" dirty="0" smtClean="0">
                <a:latin typeface="Times New Roman" pitchFamily="18" charset="0"/>
                <a:cs typeface="Times New Roman" pitchFamily="18" charset="0"/>
              </a:rPr>
              <a:t>out</a:t>
            </a:r>
            <a:r>
              <a:rPr lang="pt-BR" b="1" dirty="0" smtClean="0">
                <a:latin typeface="Times New Roman" pitchFamily="18" charset="0"/>
                <a:cs typeface="Times New Roman" pitchFamily="18" charset="0"/>
              </a:rPr>
              <a:t> = (R</a:t>
            </a:r>
            <a:r>
              <a:rPr lang="pt-BR" b="1" baseline="-25000" dirty="0" smtClean="0">
                <a:latin typeface="Times New Roman" pitchFamily="18" charset="0"/>
                <a:cs typeface="Times New Roman" pitchFamily="18" charset="0"/>
              </a:rPr>
              <a:t>3</a:t>
            </a:r>
            <a:r>
              <a:rPr lang="pt-BR" b="1" dirty="0" smtClean="0">
                <a:latin typeface="Times New Roman" pitchFamily="18" charset="0"/>
                <a:cs typeface="Times New Roman" pitchFamily="18" charset="0"/>
              </a:rPr>
              <a:t>/R2){(2R</a:t>
            </a:r>
            <a:r>
              <a:rPr lang="pt-BR" b="1" baseline="-25000" dirty="0" smtClean="0">
                <a:latin typeface="Times New Roman" pitchFamily="18" charset="0"/>
                <a:cs typeface="Times New Roman" pitchFamily="18" charset="0"/>
              </a:rPr>
              <a:t>1</a:t>
            </a:r>
            <a:r>
              <a:rPr lang="pt-BR" b="1" dirty="0" smtClean="0">
                <a:latin typeface="Times New Roman" pitchFamily="18" charset="0"/>
                <a:cs typeface="Times New Roman" pitchFamily="18" charset="0"/>
              </a:rPr>
              <a:t>+R</a:t>
            </a:r>
            <a:r>
              <a:rPr lang="pt-BR" b="1" baseline="-25000" dirty="0" smtClean="0">
                <a:latin typeface="Times New Roman" pitchFamily="18" charset="0"/>
                <a:cs typeface="Times New Roman" pitchFamily="18" charset="0"/>
              </a:rPr>
              <a:t>gain</a:t>
            </a:r>
            <a:r>
              <a:rPr lang="pt-BR" b="1" dirty="0" smtClean="0">
                <a:latin typeface="Times New Roman" pitchFamily="18" charset="0"/>
                <a:cs typeface="Times New Roman" pitchFamily="18" charset="0"/>
              </a:rPr>
              <a:t>)/R</a:t>
            </a:r>
            <a:r>
              <a:rPr lang="pt-BR" b="1" baseline="-25000" dirty="0" smtClean="0">
                <a:latin typeface="Times New Roman" pitchFamily="18" charset="0"/>
                <a:cs typeface="Times New Roman" pitchFamily="18" charset="0"/>
              </a:rPr>
              <a:t>gain</a:t>
            </a:r>
            <a:r>
              <a:rPr lang="pt-BR" b="1" dirty="0" smtClean="0">
                <a:latin typeface="Times New Roman" pitchFamily="18" charset="0"/>
                <a:cs typeface="Times New Roman" pitchFamily="18" charset="0"/>
              </a:rPr>
              <a:t>}(V1-V</a:t>
            </a:r>
            <a:r>
              <a:rPr lang="pt-BR" b="1" baseline="-25000" dirty="0" smtClean="0">
                <a:latin typeface="Times New Roman" pitchFamily="18" charset="0"/>
                <a:cs typeface="Times New Roman" pitchFamily="18" charset="0"/>
              </a:rPr>
              <a:t>2</a:t>
            </a:r>
            <a:r>
              <a:rPr lang="pt-BR" b="1" dirty="0" smtClean="0">
                <a:latin typeface="Times New Roman" pitchFamily="18" charset="0"/>
                <a:cs typeface="Times New Roman" pitchFamily="18" charset="0"/>
              </a:rPr>
              <a:t>)</a:t>
            </a:r>
            <a:endParaRPr lang="pt-BR" b="1" dirty="0">
              <a:latin typeface="Times New Roman" pitchFamily="18" charset="0"/>
              <a:cs typeface="Times New Roman" pitchFamily="18" charset="0"/>
            </a:endParaRPr>
          </a:p>
        </p:txBody>
      </p:sp>
      <p:sp>
        <p:nvSpPr>
          <p:cNvPr id="12" name="Rectangle 11"/>
          <p:cNvSpPr/>
          <p:nvPr/>
        </p:nvSpPr>
        <p:spPr>
          <a:xfrm>
            <a:off x="251520" y="5757063"/>
            <a:ext cx="8892480"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630238" indent="-630238">
              <a:buFont typeface="Wingdings" pitchFamily="2" charset="2"/>
              <a:buChar char="v"/>
            </a:pPr>
            <a:r>
              <a:rPr lang="en-US" b="1" dirty="0" smtClean="0">
                <a:latin typeface="Times New Roman" pitchFamily="18" charset="0"/>
                <a:cs typeface="Times New Roman" pitchFamily="18" charset="0"/>
              </a:rPr>
              <a:t>The above equation gives the output voltage of an instrumentation amplifier. </a:t>
            </a:r>
          </a:p>
          <a:p>
            <a:pPr marL="630238" indent="-630238">
              <a:buFont typeface="Wingdings" pitchFamily="2" charset="2"/>
              <a:buChar char="v"/>
            </a:pPr>
            <a:endParaRPr lang="en-US" b="1" dirty="0" smtClean="0">
              <a:latin typeface="Times New Roman" pitchFamily="18" charset="0"/>
              <a:cs typeface="Times New Roman" pitchFamily="18" charset="0"/>
            </a:endParaRPr>
          </a:p>
          <a:p>
            <a:pPr marL="630238" indent="-630238">
              <a:buFont typeface="Wingdings" pitchFamily="2" charset="2"/>
              <a:buChar char="v"/>
            </a:pPr>
            <a:r>
              <a:rPr lang="en-US" b="1" dirty="0" smtClean="0">
                <a:latin typeface="Times New Roman" pitchFamily="18" charset="0"/>
                <a:cs typeface="Times New Roman" pitchFamily="18" charset="0"/>
              </a:rPr>
              <a:t>The overall gain of the amplifier is given by the term (R</a:t>
            </a:r>
            <a:r>
              <a:rPr lang="en-US" b="1" baseline="-25000" dirty="0" smtClean="0">
                <a:latin typeface="Times New Roman" pitchFamily="18" charset="0"/>
                <a:cs typeface="Times New Roman" pitchFamily="18" charset="0"/>
              </a:rPr>
              <a:t>3</a:t>
            </a:r>
            <a:r>
              <a:rPr lang="en-US" b="1" dirty="0" smtClean="0">
                <a:latin typeface="Times New Roman" pitchFamily="18" charset="0"/>
                <a:cs typeface="Times New Roman" pitchFamily="18" charset="0"/>
              </a:rPr>
              <a:t>/R2){(2R</a:t>
            </a:r>
            <a:r>
              <a:rPr lang="en-US" b="1" baseline="-25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+R</a:t>
            </a:r>
            <a:r>
              <a:rPr lang="en-US" b="1" baseline="-25000" dirty="0" smtClean="0">
                <a:latin typeface="Times New Roman" pitchFamily="18" charset="0"/>
                <a:cs typeface="Times New Roman" pitchFamily="18" charset="0"/>
              </a:rPr>
              <a:t>gain</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R</a:t>
            </a:r>
            <a:r>
              <a:rPr lang="en-US" b="1" baseline="-25000" dirty="0" err="1" smtClean="0">
                <a:latin typeface="Times New Roman" pitchFamily="18" charset="0"/>
                <a:cs typeface="Times New Roman" pitchFamily="18" charset="0"/>
              </a:rPr>
              <a:t>gain</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99592" y="908720"/>
            <a:ext cx="6632137" cy="769441"/>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IN" sz="4400" b="1" dirty="0" smtClean="0">
                <a:latin typeface="Times New Roman" pitchFamily="18" charset="0"/>
                <a:cs typeface="Times New Roman" pitchFamily="18" charset="0"/>
              </a:rPr>
              <a:t>OP AMP APPLICATIONS</a:t>
            </a:r>
            <a:endParaRPr lang="en-IN" sz="4400" b="1" dirty="0">
              <a:latin typeface="Times New Roman" pitchFamily="18" charset="0"/>
              <a:cs typeface="Times New Roman" pitchFamily="18" charset="0"/>
            </a:endParaRPr>
          </a:p>
        </p:txBody>
      </p:sp>
      <p:sp>
        <p:nvSpPr>
          <p:cNvPr id="5" name="TextBox 4"/>
          <p:cNvSpPr txBox="1"/>
          <p:nvPr/>
        </p:nvSpPr>
        <p:spPr>
          <a:xfrm>
            <a:off x="1930707" y="2636912"/>
            <a:ext cx="4569905" cy="1953868"/>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a:lnSpc>
                <a:spcPct val="150000"/>
              </a:lnSpc>
            </a:pPr>
            <a:r>
              <a:rPr lang="en-IN" sz="2800" dirty="0" smtClean="0">
                <a:latin typeface="Times New Roman" pitchFamily="18" charset="0"/>
                <a:cs typeface="Times New Roman" pitchFamily="18" charset="0"/>
              </a:rPr>
              <a:t>Two types of Applications,</a:t>
            </a:r>
          </a:p>
          <a:p>
            <a:pPr marL="800100" lvl="1" indent="-342900">
              <a:lnSpc>
                <a:spcPct val="150000"/>
              </a:lnSpc>
              <a:buFont typeface="+mj-lt"/>
              <a:buAutoNum type="arabicPeriod"/>
            </a:pPr>
            <a:r>
              <a:rPr lang="en-IN" sz="2800" dirty="0" smtClean="0">
                <a:latin typeface="Times New Roman" pitchFamily="18" charset="0"/>
                <a:cs typeface="Times New Roman" pitchFamily="18" charset="0"/>
              </a:rPr>
              <a:t>Linear Applications</a:t>
            </a:r>
          </a:p>
          <a:p>
            <a:pPr marL="800100" lvl="1" indent="-342900">
              <a:lnSpc>
                <a:spcPct val="150000"/>
              </a:lnSpc>
              <a:buFont typeface="+mj-lt"/>
              <a:buAutoNum type="arabicPeriod"/>
            </a:pPr>
            <a:r>
              <a:rPr lang="en-IN" sz="2800" dirty="0" smtClean="0">
                <a:latin typeface="Times New Roman" pitchFamily="18" charset="0"/>
                <a:cs typeface="Times New Roman" pitchFamily="18" charset="0"/>
              </a:rPr>
              <a:t>Non-Linear Applications</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xmlns="" val="40533880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Instrumentation Amplifier</a:t>
            </a:r>
          </a:p>
        </p:txBody>
      </p:sp>
      <p:sp>
        <p:nvSpPr>
          <p:cNvPr id="5" name="Rectangle 4"/>
          <p:cNvSpPr/>
          <p:nvPr/>
        </p:nvSpPr>
        <p:spPr>
          <a:xfrm>
            <a:off x="0" y="980728"/>
            <a:ext cx="9144000"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509588" indent="-509588" algn="just"/>
            <a:r>
              <a:rPr lang="en-US" b="1" dirty="0" smtClean="0">
                <a:latin typeface="Times New Roman" pitchFamily="18" charset="0"/>
                <a:cs typeface="Times New Roman" pitchFamily="18" charset="0"/>
              </a:rPr>
              <a:t>Note:</a:t>
            </a:r>
            <a:r>
              <a:rPr lang="en-US" dirty="0" smtClean="0">
                <a:latin typeface="Times New Roman" pitchFamily="18" charset="0"/>
                <a:cs typeface="Times New Roman" pitchFamily="18" charset="0"/>
              </a:rPr>
              <a:t> </a:t>
            </a:r>
          </a:p>
          <a:p>
            <a:pPr marL="509588" indent="-509588" algn="just">
              <a:buFont typeface="Wingdings" pitchFamily="2" charset="2"/>
              <a:buChar char="Ø"/>
            </a:pPr>
            <a:r>
              <a:rPr lang="en-US" dirty="0" smtClean="0">
                <a:latin typeface="Times New Roman" pitchFamily="18" charset="0"/>
                <a:cs typeface="Times New Roman" pitchFamily="18" charset="0"/>
              </a:rPr>
              <a:t>The overall voltage gain of an instrumentation amplifier can be controlled by adjusting the value of resistor </a:t>
            </a:r>
            <a:r>
              <a:rPr lang="en-US" b="1" dirty="0" err="1" smtClean="0">
                <a:latin typeface="Times New Roman" pitchFamily="18" charset="0"/>
                <a:cs typeface="Times New Roman" pitchFamily="18" charset="0"/>
              </a:rPr>
              <a:t>R</a:t>
            </a:r>
            <a:r>
              <a:rPr lang="en-US" b="1" baseline="-25000" dirty="0" err="1" smtClean="0">
                <a:latin typeface="Times New Roman" pitchFamily="18" charset="0"/>
                <a:cs typeface="Times New Roman" pitchFamily="18" charset="0"/>
              </a:rPr>
              <a:t>gain</a:t>
            </a:r>
            <a:r>
              <a:rPr lang="en-US" dirty="0" smtClean="0">
                <a:latin typeface="Times New Roman" pitchFamily="18" charset="0"/>
                <a:cs typeface="Times New Roman" pitchFamily="18" charset="0"/>
              </a:rPr>
              <a:t>.</a:t>
            </a:r>
          </a:p>
          <a:p>
            <a:pPr marL="509588" indent="-509588" algn="just">
              <a:buFont typeface="Wingdings" pitchFamily="2" charset="2"/>
              <a:buChar char="Ø"/>
            </a:pPr>
            <a:r>
              <a:rPr lang="en-US" dirty="0" smtClean="0">
                <a:latin typeface="Times New Roman" pitchFamily="18" charset="0"/>
                <a:cs typeface="Times New Roman" pitchFamily="18" charset="0"/>
              </a:rPr>
              <a:t>The common mode signal attenuation for the instrumentation amplifier is provided by the difference amplifier.</a:t>
            </a:r>
            <a:endParaRPr lang="en-US" dirty="0">
              <a:latin typeface="Times New Roman" pitchFamily="18" charset="0"/>
              <a:cs typeface="Times New Roman" pitchFamily="18" charset="0"/>
            </a:endParaRPr>
          </a:p>
        </p:txBody>
      </p:sp>
      <p:sp>
        <p:nvSpPr>
          <p:cNvPr id="6" name="Rectangle 5"/>
          <p:cNvSpPr/>
          <p:nvPr/>
        </p:nvSpPr>
        <p:spPr>
          <a:xfrm>
            <a:off x="0" y="2719948"/>
            <a:ext cx="9144000" cy="409342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000" b="1" dirty="0" smtClean="0">
                <a:latin typeface="Times New Roman" pitchFamily="18" charset="0"/>
                <a:cs typeface="Times New Roman" pitchFamily="18" charset="0"/>
              </a:rPr>
              <a:t>Advantages of Three Op-amp Instrumentation Amplifier</a:t>
            </a:r>
          </a:p>
          <a:p>
            <a:pPr marL="342900" indent="-342900" algn="just">
              <a:buFont typeface="+mj-lt"/>
              <a:buAutoNum type="arabicPeriod"/>
            </a:pPr>
            <a:r>
              <a:rPr lang="en-US" sz="2000" dirty="0" smtClean="0">
                <a:latin typeface="Times New Roman" pitchFamily="18" charset="0"/>
                <a:cs typeface="Times New Roman" pitchFamily="18" charset="0"/>
              </a:rPr>
              <a:t>The </a:t>
            </a:r>
            <a:r>
              <a:rPr lang="en-US" sz="2000" b="1" dirty="0" smtClean="0">
                <a:latin typeface="Times New Roman" pitchFamily="18" charset="0"/>
                <a:cs typeface="Times New Roman" pitchFamily="18" charset="0"/>
              </a:rPr>
              <a:t>gain</a:t>
            </a:r>
            <a:r>
              <a:rPr lang="en-US" sz="2000" dirty="0" smtClean="0">
                <a:latin typeface="Times New Roman" pitchFamily="18" charset="0"/>
                <a:cs typeface="Times New Roman" pitchFamily="18" charset="0"/>
              </a:rPr>
              <a:t> of a three op-amp instrumentation amplifier circuit can be easily varied and controlled by </a:t>
            </a:r>
            <a:r>
              <a:rPr lang="en-US" sz="2000" b="1" dirty="0" smtClean="0">
                <a:latin typeface="Times New Roman" pitchFamily="18" charset="0"/>
                <a:cs typeface="Times New Roman" pitchFamily="18" charset="0"/>
              </a:rPr>
              <a:t>adjusting the value of </a:t>
            </a:r>
            <a:r>
              <a:rPr lang="en-US" sz="2000" b="1" dirty="0" err="1" smtClean="0">
                <a:latin typeface="Times New Roman" pitchFamily="18" charset="0"/>
                <a:cs typeface="Times New Roman" pitchFamily="18" charset="0"/>
              </a:rPr>
              <a:t>R</a:t>
            </a:r>
            <a:r>
              <a:rPr lang="en-US" sz="2000" b="1" baseline="-25000" dirty="0" err="1" smtClean="0">
                <a:latin typeface="Times New Roman" pitchFamily="18" charset="0"/>
                <a:cs typeface="Times New Roman" pitchFamily="18" charset="0"/>
              </a:rPr>
              <a:t>gain</a:t>
            </a:r>
            <a:r>
              <a:rPr lang="en-US" sz="2000" dirty="0" smtClean="0">
                <a:latin typeface="Times New Roman" pitchFamily="18" charset="0"/>
                <a:cs typeface="Times New Roman" pitchFamily="18" charset="0"/>
              </a:rPr>
              <a:t> without changing the circuit structure.</a:t>
            </a:r>
          </a:p>
          <a:p>
            <a:pPr marL="342900" indent="-342900" algn="just">
              <a:buFont typeface="+mj-lt"/>
              <a:buAutoNum type="arabicPeriod"/>
            </a:pPr>
            <a:r>
              <a:rPr lang="en-US" sz="2000" dirty="0" smtClean="0">
                <a:latin typeface="Times New Roman" pitchFamily="18" charset="0"/>
                <a:cs typeface="Times New Roman" pitchFamily="18" charset="0"/>
              </a:rPr>
              <a:t>The </a:t>
            </a:r>
            <a:r>
              <a:rPr lang="en-US" sz="2000" b="1" dirty="0" smtClean="0">
                <a:latin typeface="Times New Roman" pitchFamily="18" charset="0"/>
                <a:cs typeface="Times New Roman" pitchFamily="18" charset="0"/>
              </a:rPr>
              <a:t>gain of the amplifier depends only on the external resistors</a:t>
            </a:r>
            <a:r>
              <a:rPr lang="en-US" sz="2000" dirty="0" smtClean="0">
                <a:latin typeface="Times New Roman" pitchFamily="18" charset="0"/>
                <a:cs typeface="Times New Roman" pitchFamily="18" charset="0"/>
              </a:rPr>
              <a:t> used. Hence, it is easy to set the gain accurately by choosing the resistor values carefully.</a:t>
            </a:r>
          </a:p>
          <a:p>
            <a:pPr marL="342900" indent="-342900" algn="just">
              <a:buFont typeface="+mj-lt"/>
              <a:buAutoNum type="arabicPeriod"/>
            </a:pPr>
            <a:r>
              <a:rPr lang="en-US" sz="2000" dirty="0" smtClean="0">
                <a:latin typeface="Times New Roman" pitchFamily="18" charset="0"/>
                <a:cs typeface="Times New Roman" pitchFamily="18" charset="0"/>
              </a:rPr>
              <a:t>The</a:t>
            </a:r>
            <a:r>
              <a:rPr lang="en-US" sz="2000" b="1" dirty="0" smtClean="0">
                <a:latin typeface="Times New Roman" pitchFamily="18" charset="0"/>
                <a:cs typeface="Times New Roman" pitchFamily="18" charset="0"/>
              </a:rPr>
              <a:t> input impedance </a:t>
            </a:r>
            <a:r>
              <a:rPr lang="en-US" sz="2000" dirty="0" smtClean="0">
                <a:latin typeface="Times New Roman" pitchFamily="18" charset="0"/>
                <a:cs typeface="Times New Roman" pitchFamily="18" charset="0"/>
              </a:rPr>
              <a:t>of the instrumentation amplifier is dependent on the </a:t>
            </a:r>
            <a:r>
              <a:rPr lang="en-US" sz="2000" b="1" dirty="0" smtClean="0">
                <a:latin typeface="Times New Roman" pitchFamily="18" charset="0"/>
                <a:cs typeface="Times New Roman" pitchFamily="18" charset="0"/>
              </a:rPr>
              <a:t>non-inverting amplifier </a:t>
            </a:r>
            <a:r>
              <a:rPr lang="en-US" sz="2000" dirty="0" smtClean="0">
                <a:latin typeface="Times New Roman" pitchFamily="18" charset="0"/>
                <a:cs typeface="Times New Roman" pitchFamily="18" charset="0"/>
              </a:rPr>
              <a:t>circuits in the input stage. The input impedance of a non-inverting amplifier is very high.</a:t>
            </a:r>
          </a:p>
          <a:p>
            <a:pPr marL="342900" indent="-342900" algn="just">
              <a:buFont typeface="+mj-lt"/>
              <a:buAutoNum type="arabicPeriod"/>
            </a:pPr>
            <a:r>
              <a:rPr lang="en-US" sz="2000" dirty="0" smtClean="0">
                <a:latin typeface="Times New Roman" pitchFamily="18" charset="0"/>
                <a:cs typeface="Times New Roman" pitchFamily="18" charset="0"/>
              </a:rPr>
              <a:t>The </a:t>
            </a:r>
            <a:r>
              <a:rPr lang="en-US" sz="2000" b="1" dirty="0" smtClean="0">
                <a:latin typeface="Times New Roman" pitchFamily="18" charset="0"/>
                <a:cs typeface="Times New Roman" pitchFamily="18" charset="0"/>
              </a:rPr>
              <a:t>output impedance </a:t>
            </a:r>
            <a:r>
              <a:rPr lang="en-US" sz="2000" dirty="0" smtClean="0">
                <a:latin typeface="Times New Roman" pitchFamily="18" charset="0"/>
                <a:cs typeface="Times New Roman" pitchFamily="18" charset="0"/>
              </a:rPr>
              <a:t>of the instrumentation amplifier is the output impedance of the difference amplifier, which is </a:t>
            </a:r>
            <a:r>
              <a:rPr lang="en-US" sz="2000" b="1" dirty="0" smtClean="0">
                <a:latin typeface="Times New Roman" pitchFamily="18" charset="0"/>
                <a:cs typeface="Times New Roman" pitchFamily="18" charset="0"/>
              </a:rPr>
              <a:t>very low.</a:t>
            </a:r>
          </a:p>
          <a:p>
            <a:pPr marL="342900" indent="-342900" algn="just">
              <a:buFont typeface="+mj-lt"/>
              <a:buAutoNum type="arabicPeriod"/>
            </a:pPr>
            <a:r>
              <a:rPr lang="en-US" sz="2000" dirty="0" smtClean="0">
                <a:latin typeface="Times New Roman" pitchFamily="18" charset="0"/>
                <a:cs typeface="Times New Roman" pitchFamily="18" charset="0"/>
              </a:rPr>
              <a:t>The </a:t>
            </a:r>
            <a:r>
              <a:rPr lang="en-US" sz="2000" b="1" dirty="0" smtClean="0">
                <a:latin typeface="Times New Roman" pitchFamily="18" charset="0"/>
                <a:cs typeface="Times New Roman" pitchFamily="18" charset="0"/>
              </a:rPr>
              <a:t>CMRR</a:t>
            </a:r>
            <a:r>
              <a:rPr lang="en-US" sz="2000" dirty="0" smtClean="0">
                <a:latin typeface="Times New Roman" pitchFamily="18" charset="0"/>
                <a:cs typeface="Times New Roman" pitchFamily="18" charset="0"/>
              </a:rPr>
              <a:t> of the op-amp 3 is very </a:t>
            </a:r>
            <a:r>
              <a:rPr lang="en-US" sz="2000" b="1" dirty="0" smtClean="0">
                <a:latin typeface="Times New Roman" pitchFamily="18" charset="0"/>
                <a:cs typeface="Times New Roman" pitchFamily="18" charset="0"/>
              </a:rPr>
              <a:t>high</a:t>
            </a:r>
            <a:r>
              <a:rPr lang="en-US" sz="2000" dirty="0" smtClean="0">
                <a:latin typeface="Times New Roman" pitchFamily="18" charset="0"/>
                <a:cs typeface="Times New Roman" pitchFamily="18" charset="0"/>
              </a:rPr>
              <a:t> and almost all of the common mode signal will be rejected.</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Instrumentation Amplifier</a:t>
            </a:r>
          </a:p>
        </p:txBody>
      </p:sp>
      <p:sp>
        <p:nvSpPr>
          <p:cNvPr id="5" name="Rectangle 4"/>
          <p:cNvSpPr/>
          <p:nvPr/>
        </p:nvSpPr>
        <p:spPr>
          <a:xfrm>
            <a:off x="0" y="1430774"/>
            <a:ext cx="9144000" cy="3477875"/>
          </a:xfrm>
          <a:prstGeom prst="rect">
            <a:avLst/>
          </a:prstGeom>
          <a:solidFill>
            <a:schemeClr val="accent6">
              <a:lumMod val="40000"/>
              <a:lumOff val="60000"/>
            </a:schemeClr>
          </a:solidFill>
          <a:ln>
            <a:solidFill>
              <a:schemeClr val="accent6">
                <a:lumMod val="75000"/>
              </a:schemeClr>
            </a:solidFill>
          </a:ln>
        </p:spPr>
        <p:txBody>
          <a:bodyPr wrap="square">
            <a:spAutoFit/>
          </a:bodyPr>
          <a:lstStyle/>
          <a:p>
            <a:pPr algn="just"/>
            <a:r>
              <a:rPr lang="en-US" sz="2000" b="1" dirty="0" smtClean="0">
                <a:latin typeface="Times New Roman" pitchFamily="18" charset="0"/>
                <a:cs typeface="Times New Roman" pitchFamily="18" charset="0"/>
              </a:rPr>
              <a:t>Difference between Operational Amplifier and Instrumentation Amplifier</a:t>
            </a:r>
          </a:p>
          <a:p>
            <a:pPr algn="just"/>
            <a:r>
              <a:rPr lang="en-US" sz="2000" dirty="0" smtClean="0">
                <a:latin typeface="Times New Roman" pitchFamily="18" charset="0"/>
                <a:cs typeface="Times New Roman" pitchFamily="18" charset="0"/>
              </a:rPr>
              <a:t>The key differences between the operational amplifier and instrumentation amplifier include the following.</a:t>
            </a:r>
          </a:p>
          <a:p>
            <a:pPr marL="342900" indent="-342900" algn="just">
              <a:buFont typeface="+mj-lt"/>
              <a:buAutoNum type="arabicPeriod"/>
            </a:pPr>
            <a:r>
              <a:rPr lang="en-US" sz="2000" dirty="0" smtClean="0">
                <a:latin typeface="Times New Roman" pitchFamily="18" charset="0"/>
                <a:cs typeface="Times New Roman" pitchFamily="18" charset="0"/>
              </a:rPr>
              <a:t>An</a:t>
            </a:r>
            <a:r>
              <a:rPr lang="en-US" sz="2000" b="1" dirty="0" smtClean="0">
                <a:latin typeface="Times New Roman" pitchFamily="18" charset="0"/>
                <a:cs typeface="Times New Roman" pitchFamily="18" charset="0"/>
              </a:rPr>
              <a:t> operational amplifier (op-amp)</a:t>
            </a:r>
            <a:r>
              <a:rPr lang="en-US" sz="2000" dirty="0" smtClean="0">
                <a:latin typeface="Times New Roman" pitchFamily="18" charset="0"/>
                <a:cs typeface="Times New Roman" pitchFamily="18" charset="0"/>
              </a:rPr>
              <a:t> is one kind of an integrated circuit</a:t>
            </a:r>
          </a:p>
          <a:p>
            <a:pPr marL="342900" indent="-342900" algn="just">
              <a:buFont typeface="+mj-lt"/>
              <a:buAutoNum type="arabicPeriod"/>
            </a:pPr>
            <a:r>
              <a:rPr lang="en-US" sz="2000" dirty="0" smtClean="0">
                <a:latin typeface="Times New Roman" pitchFamily="18" charset="0"/>
                <a:cs typeface="Times New Roman" pitchFamily="18" charset="0"/>
              </a:rPr>
              <a:t>The instrumentation amplifier is one type of differential amplifier</a:t>
            </a:r>
          </a:p>
          <a:p>
            <a:pPr marL="342900" indent="-342900" algn="just">
              <a:buFont typeface="+mj-lt"/>
              <a:buAutoNum type="arabicPeriod"/>
            </a:pPr>
            <a:r>
              <a:rPr lang="en-US" sz="2000" dirty="0" smtClean="0">
                <a:latin typeface="Times New Roman" pitchFamily="18" charset="0"/>
                <a:cs typeface="Times New Roman" pitchFamily="18" charset="0"/>
              </a:rPr>
              <a:t>Instrumentation amplifier can be built with three operational amplifiers.</a:t>
            </a:r>
          </a:p>
          <a:p>
            <a:pPr marL="342900" indent="-342900" algn="just">
              <a:buFont typeface="+mj-lt"/>
              <a:buAutoNum type="arabicPeriod"/>
            </a:pPr>
            <a:r>
              <a:rPr lang="en-US" sz="2000" dirty="0" smtClean="0">
                <a:latin typeface="Times New Roman" pitchFamily="18" charset="0"/>
                <a:cs typeface="Times New Roman" pitchFamily="18" charset="0"/>
              </a:rPr>
              <a:t>The differential amplifier can be built with a single operational amplifier.</a:t>
            </a:r>
          </a:p>
          <a:p>
            <a:pPr marL="342900" indent="-342900" algn="just">
              <a:buFont typeface="+mj-lt"/>
              <a:buAutoNum type="arabicPeriod"/>
            </a:pPr>
            <a:r>
              <a:rPr lang="en-US" sz="2000" dirty="0" smtClean="0">
                <a:latin typeface="Times New Roman" pitchFamily="18" charset="0"/>
                <a:cs typeface="Times New Roman" pitchFamily="18" charset="0"/>
              </a:rPr>
              <a:t>The output voltage of difference amplifier gets affected because of the mismatch resistors</a:t>
            </a:r>
          </a:p>
          <a:p>
            <a:pPr marL="342900" indent="-342900" algn="just">
              <a:buFont typeface="+mj-lt"/>
              <a:buAutoNum type="arabicPeriod"/>
            </a:pPr>
            <a:r>
              <a:rPr lang="en-US" sz="2000" dirty="0" smtClean="0">
                <a:latin typeface="Times New Roman" pitchFamily="18" charset="0"/>
                <a:cs typeface="Times New Roman" pitchFamily="18" charset="0"/>
              </a:rPr>
              <a:t>Instrumentation amplifier offers gain with a single resistor of its primary phase which does not need a resistor matching.</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2776"/>
            <a:ext cx="4722383"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en-US" b="1" dirty="0" smtClean="0">
                <a:latin typeface="Times New Roman" pitchFamily="18" charset="0"/>
                <a:cs typeface="Times New Roman" pitchFamily="18" charset="0"/>
              </a:rPr>
              <a:t>Transducer Bridge Instrumentation Amplifier</a:t>
            </a:r>
            <a:endParaRPr lang="en-US" b="1" dirty="0">
              <a:latin typeface="Times New Roman" pitchFamily="18" charset="0"/>
              <a:cs typeface="Times New Roman" pitchFamily="18" charset="0"/>
            </a:endParaRPr>
          </a:p>
        </p:txBody>
      </p:sp>
      <p:sp>
        <p:nvSpPr>
          <p:cNvPr id="5" name="Rectangle 2"/>
          <p:cNvSpPr>
            <a:spLocks noGrp="1" noChangeArrowheads="1"/>
          </p:cNvSpPr>
          <p:nvPr>
            <p:ph type="title"/>
          </p:nvPr>
        </p:nvSpPr>
        <p:spPr>
          <a:xfrm>
            <a:off x="899592"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Instrumentation Amplifier</a:t>
            </a:r>
          </a:p>
        </p:txBody>
      </p:sp>
      <p:sp>
        <p:nvSpPr>
          <p:cNvPr id="6" name="Rectangle 5"/>
          <p:cNvSpPr/>
          <p:nvPr/>
        </p:nvSpPr>
        <p:spPr>
          <a:xfrm>
            <a:off x="2483768" y="764704"/>
            <a:ext cx="4715009" cy="40011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2000" b="1" dirty="0" smtClean="0">
                <a:latin typeface="Times New Roman" pitchFamily="18" charset="0"/>
                <a:cs typeface="Times New Roman" pitchFamily="18" charset="0"/>
              </a:rPr>
              <a:t>Application of Instrumentation Amplifier</a:t>
            </a:r>
            <a:endParaRPr lang="en-US" sz="2000" b="1" dirty="0">
              <a:latin typeface="Times New Roman" pitchFamily="18" charset="0"/>
              <a:cs typeface="Times New Roman" pitchFamily="18" charset="0"/>
            </a:endParaRPr>
          </a:p>
        </p:txBody>
      </p:sp>
      <p:pic>
        <p:nvPicPr>
          <p:cNvPr id="98306" name="Picture 2"/>
          <p:cNvPicPr>
            <a:picLocks noChangeAspect="1" noChangeArrowheads="1"/>
          </p:cNvPicPr>
          <p:nvPr/>
        </p:nvPicPr>
        <p:blipFill>
          <a:blip r:embed="rId2" cstate="print"/>
          <a:srcRect/>
          <a:stretch>
            <a:fillRect/>
          </a:stretch>
        </p:blipFill>
        <p:spPr bwMode="auto">
          <a:xfrm>
            <a:off x="0" y="2204864"/>
            <a:ext cx="9144000" cy="4226719"/>
          </a:xfrm>
          <a:prstGeom prst="rect">
            <a:avLst/>
          </a:prstGeom>
          <a:noFill/>
          <a:ln w="9525">
            <a:noFill/>
            <a:miter lim="800000"/>
            <a:headEnd/>
            <a:tailEnd/>
          </a:ln>
        </p:spPr>
      </p:pic>
      <p:sp>
        <p:nvSpPr>
          <p:cNvPr id="8" name="Rectangle 7"/>
          <p:cNvSpPr/>
          <p:nvPr/>
        </p:nvSpPr>
        <p:spPr>
          <a:xfrm>
            <a:off x="539552" y="6444044"/>
            <a:ext cx="8532440" cy="369332"/>
          </a:xfrm>
          <a:prstGeom prst="rect">
            <a:avLst/>
          </a:prstGeom>
          <a:solidFill>
            <a:schemeClr val="accent6">
              <a:lumMod val="40000"/>
              <a:lumOff val="60000"/>
            </a:schemeClr>
          </a:solidFill>
          <a:ln>
            <a:solidFill>
              <a:schemeClr val="accent6">
                <a:lumMod val="75000"/>
              </a:schemeClr>
            </a:solidFill>
          </a:ln>
        </p:spPr>
        <p:txBody>
          <a:bodyPr wrap="square">
            <a:spAutoFit/>
          </a:bodyPr>
          <a:lstStyle/>
          <a:p>
            <a:r>
              <a:rPr lang="en-US" dirty="0" smtClean="0">
                <a:latin typeface="Times New Roman" pitchFamily="18" charset="0"/>
                <a:cs typeface="Times New Roman" pitchFamily="18" charset="0"/>
              </a:rPr>
              <a:t>Ref.: </a:t>
            </a:r>
            <a:r>
              <a:rPr lang="en-US" dirty="0" smtClean="0">
                <a:latin typeface="Times New Roman" pitchFamily="18" charset="0"/>
                <a:cs typeface="Times New Roman" pitchFamily="18" charset="0"/>
                <a:hlinkClick r:id="rId3"/>
              </a:rPr>
              <a:t>https://www.electronicshub.org/instrumentation-amplifier-basics-applications/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a:solidFill>
                  <a:srgbClr val="FF0000"/>
                </a:solidFill>
                <a:latin typeface="Times New Roman" pitchFamily="18" charset="0"/>
                <a:cs typeface="Times New Roman" pitchFamily="18" charset="0"/>
              </a:rPr>
              <a:t>Differentiator (Differentiator Amplifier)</a:t>
            </a:r>
            <a:endParaRPr lang="en-US" altLang="ko-KR" sz="3600" dirty="0" smtClean="0">
              <a:solidFill>
                <a:srgbClr val="FF0000"/>
              </a:solidFill>
              <a:latin typeface="Times New Roman" pitchFamily="18" charset="0"/>
              <a:cs typeface="Times New Roman" pitchFamily="18" charset="0"/>
            </a:endParaRP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83568" y="836712"/>
            <a:ext cx="7703578" cy="45451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Rectangle 4"/>
          <p:cNvSpPr/>
          <p:nvPr/>
        </p:nvSpPr>
        <p:spPr>
          <a:xfrm>
            <a:off x="1402370" y="5624373"/>
            <a:ext cx="6984776"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b="1" i="1" dirty="0" smtClean="0">
                <a:latin typeface="Times New Roman" pitchFamily="18" charset="0"/>
                <a:cs typeface="Times New Roman" pitchFamily="18" charset="0"/>
              </a:rPr>
              <a:t>Produces a </a:t>
            </a:r>
            <a:r>
              <a:rPr lang="en-US" b="1" i="1" dirty="0">
                <a:latin typeface="Times New Roman" pitchFamily="18" charset="0"/>
                <a:cs typeface="Times New Roman" pitchFamily="18" charset="0"/>
              </a:rPr>
              <a:t>voltage output which is directly proportional to the input voltage’s rate-of-change with respect to time</a:t>
            </a:r>
            <a:endParaRPr lang="en-IN" b="1" dirty="0">
              <a:latin typeface="Times New Roman" pitchFamily="18" charset="0"/>
              <a:cs typeface="Times New Roman" pitchFamily="18" charset="0"/>
            </a:endParaRPr>
          </a:p>
        </p:txBody>
      </p:sp>
    </p:spTree>
    <p:extLst>
      <p:ext uri="{BB962C8B-B14F-4D97-AF65-F5344CB8AC3E}">
        <p14:creationId xmlns:p14="http://schemas.microsoft.com/office/powerpoint/2010/main" xmlns="" val="2080231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a:solidFill>
                  <a:srgbClr val="FF0000"/>
                </a:solidFill>
                <a:latin typeface="Times New Roman" pitchFamily="18" charset="0"/>
                <a:cs typeface="Times New Roman" pitchFamily="18" charset="0"/>
              </a:rPr>
              <a:t>Differentiator (Differentiator Amplifier)</a:t>
            </a:r>
            <a:endParaRPr lang="en-US" altLang="ko-KR" sz="3600" dirty="0" smtClean="0">
              <a:solidFill>
                <a:srgbClr val="FF0000"/>
              </a:solidFill>
              <a:latin typeface="Times New Roman" pitchFamily="18" charset="0"/>
              <a:cs typeface="Times New Roman" pitchFamily="18" charset="0"/>
            </a:endParaRPr>
          </a:p>
        </p:txBody>
      </p:sp>
      <p:sp>
        <p:nvSpPr>
          <p:cNvPr id="5" name="TextBox 4"/>
          <p:cNvSpPr txBox="1"/>
          <p:nvPr/>
        </p:nvSpPr>
        <p:spPr>
          <a:xfrm>
            <a:off x="0" y="1243886"/>
            <a:ext cx="3808030" cy="92333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just"/>
            <a:r>
              <a:rPr lang="en-IN" dirty="0" smtClean="0">
                <a:latin typeface="Times New Roman" pitchFamily="18" charset="0"/>
                <a:cs typeface="Times New Roman" pitchFamily="18" charset="0"/>
              </a:rPr>
              <a:t>Assume it is Ideal Op-Amp, hence,</a:t>
            </a:r>
          </a:p>
          <a:p>
            <a:pPr marL="354013" indent="-354013" algn="just">
              <a:buFont typeface="Arial" pitchFamily="34" charset="0"/>
              <a:buChar char="•"/>
            </a:pPr>
            <a:r>
              <a:rPr lang="en-IN" dirty="0" smtClean="0">
                <a:latin typeface="Times New Roman" pitchFamily="18" charset="0"/>
                <a:cs typeface="Times New Roman" pitchFamily="18" charset="0"/>
              </a:rPr>
              <a:t>Current into the terminals are Zero</a:t>
            </a:r>
          </a:p>
          <a:p>
            <a:pPr marL="354013" indent="-354013" algn="just">
              <a:buFont typeface="Arial" pitchFamily="34" charset="0"/>
              <a:buChar char="•"/>
            </a:pPr>
            <a:r>
              <a:rPr lang="en-IN" dirty="0" smtClean="0">
                <a:latin typeface="Times New Roman" pitchFamily="18" charset="0"/>
                <a:cs typeface="Times New Roman" pitchFamily="18" charset="0"/>
              </a:rPr>
              <a:t>Input differential Voltage </a:t>
            </a:r>
            <a:r>
              <a:rPr lang="en-IN" dirty="0" err="1" smtClean="0">
                <a:latin typeface="Times New Roman" pitchFamily="18" charset="0"/>
                <a:cs typeface="Times New Roman" pitchFamily="18" charset="0"/>
              </a:rPr>
              <a:t>Vd</a:t>
            </a:r>
            <a:r>
              <a:rPr lang="en-IN" dirty="0" smtClean="0">
                <a:latin typeface="Times New Roman" pitchFamily="18" charset="0"/>
                <a:cs typeface="Times New Roman" pitchFamily="18" charset="0"/>
              </a:rPr>
              <a:t> = 0.</a:t>
            </a:r>
            <a:endParaRPr lang="en-IN" dirty="0">
              <a:latin typeface="Times New Roman" pitchFamily="18" charset="0"/>
              <a:cs typeface="Times New Roman" pitchFamily="18" charset="0"/>
            </a:endParaRPr>
          </a:p>
        </p:txBody>
      </p:sp>
      <p:sp>
        <p:nvSpPr>
          <p:cNvPr id="6" name="Rectangle 5"/>
          <p:cNvSpPr/>
          <p:nvPr/>
        </p:nvSpPr>
        <p:spPr>
          <a:xfrm>
            <a:off x="816" y="2870227"/>
            <a:ext cx="8603631" cy="64633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n-US" dirty="0">
                <a:latin typeface="Times New Roman" pitchFamily="18" charset="0"/>
                <a:cs typeface="Times New Roman" pitchFamily="18" charset="0"/>
              </a:rPr>
              <a:t>Since the node voltage of the operational amplifier at its inverting input terminal is zero, the current, i flowing through the capacitor will be given as</a:t>
            </a:r>
            <a:endParaRPr lang="en-IN" dirty="0">
              <a:latin typeface="Times New Roman" pitchFamily="18" charset="0"/>
              <a:cs typeface="Times New Roman" pitchFamily="18" charset="0"/>
            </a:endParaRPr>
          </a:p>
        </p:txBody>
      </p:sp>
      <p:pic>
        <p:nvPicPr>
          <p:cNvPr id="3074" name="Picture 2" descr="op-amp gain equation"/>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55776" y="3757732"/>
            <a:ext cx="3622937" cy="82339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24234" y="4725144"/>
            <a:ext cx="8580214" cy="36933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r>
              <a:rPr lang="en-US" dirty="0">
                <a:latin typeface="Times New Roman" pitchFamily="18" charset="0"/>
                <a:cs typeface="Times New Roman" pitchFamily="18" charset="0"/>
              </a:rPr>
              <a:t>The charge on the capacitor equals Capacitance times Voltage across the capacitor</a:t>
            </a:r>
          </a:p>
        </p:txBody>
      </p:sp>
      <p:pic>
        <p:nvPicPr>
          <p:cNvPr id="3076" name="Picture 4" descr="capacitor char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07337" y="5373216"/>
            <a:ext cx="2084743" cy="46866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366457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96" y="980728"/>
            <a:ext cx="3977051" cy="369332"/>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US" dirty="0">
                <a:latin typeface="Times New Roman" pitchFamily="18" charset="0"/>
                <a:cs typeface="Times New Roman" pitchFamily="18" charset="0"/>
              </a:rPr>
              <a:t>Thus the rate of change of this charge is:</a:t>
            </a:r>
          </a:p>
        </p:txBody>
      </p:sp>
      <p:pic>
        <p:nvPicPr>
          <p:cNvPr id="4098" name="Picture 2" descr="capacitor rate of chan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83768" y="1412776"/>
            <a:ext cx="2160240" cy="810092"/>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a:solidFill>
                  <a:srgbClr val="FF0000"/>
                </a:solidFill>
                <a:latin typeface="Times New Roman" pitchFamily="18" charset="0"/>
                <a:cs typeface="Times New Roman" pitchFamily="18" charset="0"/>
              </a:rPr>
              <a:t>Differentiator (Differentiator Amplifier)</a:t>
            </a:r>
            <a:endParaRPr lang="en-US" altLang="ko-KR" sz="3600" dirty="0" smtClean="0">
              <a:solidFill>
                <a:srgbClr val="FF0000"/>
              </a:solidFill>
              <a:latin typeface="Times New Roman" pitchFamily="18" charset="0"/>
              <a:cs typeface="Times New Roman" pitchFamily="18" charset="0"/>
            </a:endParaRPr>
          </a:p>
        </p:txBody>
      </p:sp>
      <p:sp>
        <p:nvSpPr>
          <p:cNvPr id="5" name="Rectangle 4"/>
          <p:cNvSpPr/>
          <p:nvPr/>
        </p:nvSpPr>
        <p:spPr>
          <a:xfrm>
            <a:off x="-36512" y="2267580"/>
            <a:ext cx="3526543" cy="369332"/>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dirty="0">
                <a:latin typeface="Times New Roman" pitchFamily="18" charset="0"/>
                <a:cs typeface="Times New Roman" pitchFamily="18" charset="0"/>
              </a:rPr>
              <a:t>but </a:t>
            </a:r>
            <a:r>
              <a:rPr lang="en-US" dirty="0" err="1">
                <a:latin typeface="Times New Roman" pitchFamily="18" charset="0"/>
                <a:cs typeface="Times New Roman" pitchFamily="18" charset="0"/>
              </a:rPr>
              <a:t>dQ</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dt</a:t>
            </a:r>
            <a:r>
              <a:rPr lang="en-US" dirty="0">
                <a:latin typeface="Times New Roman" pitchFamily="18" charset="0"/>
                <a:cs typeface="Times New Roman" pitchFamily="18" charset="0"/>
              </a:rPr>
              <a:t> is the capacitor current, </a:t>
            </a:r>
            <a:r>
              <a:rPr lang="en-US" i="1" dirty="0">
                <a:latin typeface="Times New Roman" pitchFamily="18" charset="0"/>
                <a:cs typeface="Times New Roman" pitchFamily="18" charset="0"/>
              </a:rPr>
              <a:t>i</a:t>
            </a:r>
            <a:endParaRPr lang="en-US" dirty="0">
              <a:latin typeface="Times New Roman" pitchFamily="18" charset="0"/>
              <a:cs typeface="Times New Roman" pitchFamily="18" charset="0"/>
            </a:endParaRPr>
          </a:p>
        </p:txBody>
      </p:sp>
      <p:pic>
        <p:nvPicPr>
          <p:cNvPr id="4100" name="Picture 4" descr="op-amp differentiator capacitor curren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75856" y="2564904"/>
            <a:ext cx="2706298" cy="158417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80598" y="4221088"/>
            <a:ext cx="696652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latin typeface="Times New Roman" pitchFamily="18" charset="0"/>
                <a:cs typeface="Times New Roman" pitchFamily="18" charset="0"/>
              </a:rPr>
              <a:t>from which </a:t>
            </a:r>
            <a:r>
              <a:rPr lang="en-US" dirty="0" smtClean="0">
                <a:latin typeface="Times New Roman" pitchFamily="18" charset="0"/>
                <a:cs typeface="Times New Roman" pitchFamily="18" charset="0"/>
              </a:rPr>
              <a:t>an ideal </a:t>
            </a:r>
            <a:r>
              <a:rPr lang="en-US" dirty="0">
                <a:latin typeface="Times New Roman" pitchFamily="18" charset="0"/>
                <a:cs typeface="Times New Roman" pitchFamily="18" charset="0"/>
              </a:rPr>
              <a:t>voltage output for the op-amp differentiator</a:t>
            </a:r>
            <a:endParaRPr lang="en-IN" dirty="0">
              <a:latin typeface="Times New Roman" pitchFamily="18" charset="0"/>
              <a:cs typeface="Times New Roman" pitchFamily="18" charset="0"/>
            </a:endParaRPr>
          </a:p>
        </p:txBody>
      </p:sp>
      <p:pic>
        <p:nvPicPr>
          <p:cNvPr id="4102" name="Picture 6" descr="op-amp differentiator equation"/>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823661" y="4864152"/>
            <a:ext cx="3610687" cy="936104"/>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323528" y="5932558"/>
            <a:ext cx="8568952" cy="9233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err="1">
                <a:latin typeface="Times New Roman" pitchFamily="18" charset="0"/>
                <a:cs typeface="Times New Roman" pitchFamily="18" charset="0"/>
              </a:rPr>
              <a:t>Vout</a:t>
            </a:r>
            <a:r>
              <a:rPr lang="en-US" dirty="0">
                <a:latin typeface="Times New Roman" pitchFamily="18" charset="0"/>
                <a:cs typeface="Times New Roman" pitchFamily="18" charset="0"/>
              </a:rPr>
              <a:t> is a constant –</a:t>
            </a:r>
            <a:r>
              <a:rPr lang="en-US" dirty="0" err="1">
                <a:latin typeface="Times New Roman" pitchFamily="18" charset="0"/>
                <a:cs typeface="Times New Roman" pitchFamily="18" charset="0"/>
              </a:rPr>
              <a:t>Rƒ</a:t>
            </a:r>
            <a:r>
              <a:rPr lang="en-US" dirty="0">
                <a:latin typeface="Times New Roman" pitchFamily="18" charset="0"/>
                <a:cs typeface="Times New Roman" pitchFamily="18" charset="0"/>
              </a:rPr>
              <a:t>*C times the derivative of the input voltage Vin with respect to time. The minus sign (–) indicates a 180</a:t>
            </a:r>
            <a:r>
              <a:rPr lang="en-US" baseline="30000" dirty="0">
                <a:latin typeface="Times New Roman" pitchFamily="18" charset="0"/>
                <a:cs typeface="Times New Roman" pitchFamily="18" charset="0"/>
              </a:rPr>
              <a:t>o</a:t>
            </a:r>
            <a:r>
              <a:rPr lang="en-US" dirty="0">
                <a:latin typeface="Times New Roman" pitchFamily="18" charset="0"/>
                <a:cs typeface="Times New Roman" pitchFamily="18" charset="0"/>
              </a:rPr>
              <a:t> phase shift because the input signal is connected to the inverting input terminal</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xmlns="" val="28288085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a:solidFill>
                  <a:srgbClr val="FF0000"/>
                </a:solidFill>
                <a:latin typeface="Times New Roman" pitchFamily="18" charset="0"/>
                <a:cs typeface="Times New Roman" pitchFamily="18" charset="0"/>
              </a:rPr>
              <a:t>Differentiator (Differentiator Amplifier)</a:t>
            </a:r>
            <a:endParaRPr lang="en-US" altLang="ko-KR" sz="3600" dirty="0" smtClean="0">
              <a:solidFill>
                <a:srgbClr val="FF0000"/>
              </a:solidFill>
              <a:latin typeface="Times New Roman" pitchFamily="18" charset="0"/>
              <a:cs typeface="Times New Roman" pitchFamily="18" charset="0"/>
            </a:endParaRPr>
          </a:p>
        </p:txBody>
      </p:sp>
      <p:pic>
        <p:nvPicPr>
          <p:cNvPr id="5" name="Picture 6" descr="op-amp differentiator equation"/>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31840" y="859381"/>
            <a:ext cx="2602575" cy="674742"/>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0" y="1898248"/>
            <a:ext cx="5965544" cy="369332"/>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dirty="0" smtClean="0">
                <a:latin typeface="Times New Roman" pitchFamily="18" charset="0"/>
                <a:cs typeface="Times New Roman" pitchFamily="18" charset="0"/>
              </a:rPr>
              <a:t>Taking Laplace Transform for the above and substitute s = </a:t>
            </a:r>
            <a:r>
              <a:rPr lang="en-US" dirty="0" err="1" smtClean="0">
                <a:latin typeface="Times New Roman" pitchFamily="18" charset="0"/>
                <a:cs typeface="Times New Roman" pitchFamily="18" charset="0"/>
              </a:rPr>
              <a:t>jɷ</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6147"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14458"/>
          <a:stretch/>
        </p:blipFill>
        <p:spPr bwMode="auto">
          <a:xfrm>
            <a:off x="2473494" y="2420888"/>
            <a:ext cx="4219575" cy="6762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149"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767400" y="4437113"/>
            <a:ext cx="1431365" cy="864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150" name="Picture 6"/>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292080" y="5301209"/>
            <a:ext cx="3357563" cy="504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2" name="Group 6"/>
          <p:cNvGrpSpPr/>
          <p:nvPr/>
        </p:nvGrpSpPr>
        <p:grpSpPr>
          <a:xfrm>
            <a:off x="6118" y="5949280"/>
            <a:ext cx="9144521" cy="424265"/>
            <a:chOff x="6118" y="5949280"/>
            <a:chExt cx="9756603" cy="424265"/>
          </a:xfrm>
        </p:grpSpPr>
        <p:pic>
          <p:nvPicPr>
            <p:cNvPr id="6151" name="Picture 7"/>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118" y="5949280"/>
              <a:ext cx="8532440" cy="4242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538558" y="6046732"/>
              <a:ext cx="1224163" cy="326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12" name="Picture 11" descr="Frequency Response of Ideal Differentiator"/>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0270" y="3402154"/>
            <a:ext cx="2607514" cy="2386122"/>
          </a:xfrm>
          <a:prstGeom prst="rect">
            <a:avLst/>
          </a:prstGeom>
          <a:noFill/>
          <a:extLst>
            <a:ext uri="{909E8E84-426E-40DD-AFC4-6F175D3DCCD1}">
              <a14:hiddenFill xmlns:a14="http://schemas.microsoft.com/office/drawing/2010/main" xmlns="">
                <a:solidFill>
                  <a:srgbClr val="FFFFFF"/>
                </a:solidFill>
              </a14:hiddenFill>
            </a:ext>
          </a:extLst>
        </p:spPr>
      </p:pic>
      <p:pic>
        <p:nvPicPr>
          <p:cNvPr id="6148" name="Picture 4"/>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2195736" y="3429000"/>
            <a:ext cx="4680520" cy="8860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734690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a:solidFill>
                  <a:srgbClr val="FF0000"/>
                </a:solidFill>
                <a:latin typeface="Times New Roman" pitchFamily="18" charset="0"/>
                <a:cs typeface="Times New Roman" pitchFamily="18" charset="0"/>
              </a:rPr>
              <a:t>Differentiator (Differentiator Amplifier)</a:t>
            </a:r>
            <a:endParaRPr lang="en-US" altLang="ko-KR" sz="3600" dirty="0" smtClean="0">
              <a:solidFill>
                <a:srgbClr val="FF0000"/>
              </a:solidFill>
              <a:latin typeface="Times New Roman" pitchFamily="18" charset="0"/>
              <a:cs typeface="Times New Roman" pitchFamily="18" charset="0"/>
            </a:endParaRPr>
          </a:p>
        </p:txBody>
      </p:sp>
      <p:sp>
        <p:nvSpPr>
          <p:cNvPr id="8" name="Rectangle 7"/>
          <p:cNvSpPr/>
          <p:nvPr/>
        </p:nvSpPr>
        <p:spPr>
          <a:xfrm>
            <a:off x="3563888" y="755412"/>
            <a:ext cx="1300356"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IN" b="1" dirty="0" smtClean="0">
                <a:latin typeface="Times New Roman" pitchFamily="18" charset="0"/>
                <a:cs typeface="Times New Roman" pitchFamily="18" charset="0"/>
              </a:rPr>
              <a:t>Drawbacks</a:t>
            </a:r>
            <a:endParaRPr lang="en-IN" b="1" dirty="0">
              <a:latin typeface="Times New Roman" pitchFamily="18" charset="0"/>
              <a:cs typeface="Times New Roman" pitchFamily="18" charset="0"/>
            </a:endParaRPr>
          </a:p>
        </p:txBody>
      </p:sp>
      <p:sp>
        <p:nvSpPr>
          <p:cNvPr id="11" name="Rectangle 10"/>
          <p:cNvSpPr/>
          <p:nvPr/>
        </p:nvSpPr>
        <p:spPr>
          <a:xfrm>
            <a:off x="0" y="1128194"/>
            <a:ext cx="9117134" cy="2169825"/>
          </a:xfrm>
          <a:prstGeom prst="rect">
            <a:avLst/>
          </a:prstGeom>
          <a:solidFill>
            <a:schemeClr val="accent6">
              <a:lumMod val="20000"/>
              <a:lumOff val="80000"/>
            </a:schemeClr>
          </a:solidFill>
          <a:ln>
            <a:solidFill>
              <a:schemeClr val="accent2"/>
            </a:solidFill>
          </a:ln>
        </p:spPr>
        <p:txBody>
          <a:bodyPr wrap="square">
            <a:spAutoFit/>
          </a:bodyPr>
          <a:lstStyle/>
          <a:p>
            <a:pPr algn="just">
              <a:lnSpc>
                <a:spcPct val="150000"/>
              </a:lnSpc>
            </a:pPr>
            <a:r>
              <a:rPr lang="en-US" b="1" dirty="0">
                <a:latin typeface="Times New Roman" pitchFamily="18" charset="0"/>
                <a:cs typeface="Times New Roman" pitchFamily="18" charset="0"/>
              </a:rPr>
              <a:t>Disadvantages of Ideal Differentiator :</a:t>
            </a:r>
            <a:endParaRPr lang="en-US" dirty="0">
              <a:latin typeface="Times New Roman" pitchFamily="18" charset="0"/>
              <a:cs typeface="Times New Roman" pitchFamily="18" charset="0"/>
            </a:endParaRPr>
          </a:p>
          <a:p>
            <a:pPr marL="342900" indent="-342900" algn="just">
              <a:lnSpc>
                <a:spcPct val="150000"/>
              </a:lnSpc>
              <a:buFont typeface="+mj-lt"/>
              <a:buAutoNum type="arabicPeriod"/>
            </a:pPr>
            <a:r>
              <a:rPr lang="en-US" dirty="0">
                <a:latin typeface="Times New Roman" pitchFamily="18" charset="0"/>
                <a:cs typeface="Times New Roman" pitchFamily="18" charset="0"/>
              </a:rPr>
              <a:t>The gain of the differentiator increases as frequency increases. Thus at some high frequency, the differentiator may become </a:t>
            </a:r>
            <a:r>
              <a:rPr lang="en-US" b="1" dirty="0">
                <a:latin typeface="Times New Roman" pitchFamily="18" charset="0"/>
                <a:cs typeface="Times New Roman" pitchFamily="18" charset="0"/>
              </a:rPr>
              <a:t>unstable</a:t>
            </a:r>
            <a:r>
              <a:rPr lang="en-US" dirty="0">
                <a:latin typeface="Times New Roman" pitchFamily="18" charset="0"/>
                <a:cs typeface="Times New Roman" pitchFamily="18" charset="0"/>
              </a:rPr>
              <a:t> and break into </a:t>
            </a:r>
            <a:r>
              <a:rPr lang="en-US" b="1" dirty="0">
                <a:latin typeface="Times New Roman" pitchFamily="18" charset="0"/>
                <a:cs typeface="Times New Roman" pitchFamily="18" charset="0"/>
              </a:rPr>
              <a:t>oscillations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342900" indent="-342900" algn="just">
              <a:lnSpc>
                <a:spcPct val="150000"/>
              </a:lnSpc>
              <a:buFont typeface="+mj-lt"/>
              <a:buAutoNum type="arabicPeriod"/>
            </a:pPr>
            <a:r>
              <a:rPr lang="en-US" dirty="0">
                <a:latin typeface="Times New Roman" pitchFamily="18" charset="0"/>
                <a:cs typeface="Times New Roman" pitchFamily="18" charset="0"/>
              </a:rPr>
              <a:t>Also, the input impedance decreases as frequency increases. This makes </a:t>
            </a:r>
            <a:r>
              <a:rPr lang="en-US" b="1" dirty="0">
                <a:latin typeface="Times New Roman" pitchFamily="18" charset="0"/>
                <a:cs typeface="Times New Roman" pitchFamily="18" charset="0"/>
              </a:rPr>
              <a:t>circuit</a:t>
            </a:r>
            <a:r>
              <a:rPr lang="en-US" dirty="0">
                <a:latin typeface="Times New Roman" pitchFamily="18" charset="0"/>
                <a:cs typeface="Times New Roman" pitchFamily="18" charset="0"/>
              </a:rPr>
              <a:t> very much sensitive to the </a:t>
            </a:r>
            <a:r>
              <a:rPr lang="en-US" b="1" dirty="0" smtClean="0">
                <a:latin typeface="Times New Roman" pitchFamily="18" charset="0"/>
                <a:cs typeface="Times New Roman" pitchFamily="18" charset="0"/>
              </a:rPr>
              <a:t>noise</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7179" name="Picture 11" descr="Frequency Response of Ideal Differentiato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35523" y="3419912"/>
            <a:ext cx="3757085" cy="34380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255281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a:solidFill>
                  <a:srgbClr val="FF0000"/>
                </a:solidFill>
                <a:latin typeface="Times New Roman" pitchFamily="18" charset="0"/>
                <a:cs typeface="Times New Roman" pitchFamily="18" charset="0"/>
              </a:rPr>
              <a:t>Differentiator (Differentiator Amplifier)</a:t>
            </a:r>
            <a:endParaRPr lang="en-US" altLang="ko-KR" sz="3600" dirty="0" smtClean="0">
              <a:solidFill>
                <a:srgbClr val="FF0000"/>
              </a:solidFill>
              <a:latin typeface="Times New Roman" pitchFamily="18" charset="0"/>
              <a:cs typeface="Times New Roman" pitchFamily="18" charset="0"/>
            </a:endParaRPr>
          </a:p>
        </p:txBody>
      </p:sp>
      <p:sp>
        <p:nvSpPr>
          <p:cNvPr id="5" name="Rectangle 4"/>
          <p:cNvSpPr/>
          <p:nvPr/>
        </p:nvSpPr>
        <p:spPr>
          <a:xfrm>
            <a:off x="3563888" y="1084094"/>
            <a:ext cx="1313245"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IN" b="1" dirty="0">
                <a:latin typeface="Times New Roman" pitchFamily="18" charset="0"/>
                <a:cs typeface="Times New Roman" pitchFamily="18" charset="0"/>
              </a:rPr>
              <a:t>Waveforms</a:t>
            </a:r>
          </a:p>
        </p:txBody>
      </p:sp>
      <p:pic>
        <p:nvPicPr>
          <p:cNvPr id="5122" name="Picture 2" descr="op-amp differentiator output volt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99992" y="1531161"/>
            <a:ext cx="4003504" cy="5219908"/>
          </a:xfrm>
          <a:prstGeom prst="rect">
            <a:avLst/>
          </a:prstGeom>
          <a:noFill/>
          <a:extLst>
            <a:ext uri="{909E8E84-426E-40DD-AFC4-6F175D3DCCD1}">
              <a14:hiddenFill xmlns:a14="http://schemas.microsoft.com/office/drawing/2010/main" xmlns="">
                <a:solidFill>
                  <a:srgbClr val="FFFFFF"/>
                </a:solidFill>
              </a14:hiddenFill>
            </a:ext>
          </a:extLst>
        </p:spPr>
      </p:pic>
      <p:pic>
        <p:nvPicPr>
          <p:cNvPr id="5126" name="Picture 6" descr="https://www.electronicshub.org/wp-content/uploads/2015/01/Input-and-output-waveforms-of-differentiator.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79512" y="2023447"/>
            <a:ext cx="3810000" cy="38957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98721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sp>
        <p:nvSpPr>
          <p:cNvPr id="5" name="TextBox 4"/>
          <p:cNvSpPr txBox="1"/>
          <p:nvPr/>
        </p:nvSpPr>
        <p:spPr>
          <a:xfrm>
            <a:off x="611560" y="1916832"/>
            <a:ext cx="7228004" cy="1323439"/>
          </a:xfrm>
          <a:prstGeom prst="rect">
            <a:avLst/>
          </a:prstGeom>
          <a:noFill/>
        </p:spPr>
        <p:txBody>
          <a:bodyPr wrap="none" rtlCol="0">
            <a:spAutoFit/>
          </a:bodyPr>
          <a:lstStyle/>
          <a:p>
            <a:r>
              <a:rPr lang="en-US" sz="2000" dirty="0" smtClean="0">
                <a:latin typeface="Times New Roman" pitchFamily="18" charset="0"/>
                <a:cs typeface="Times New Roman" pitchFamily="18" charset="0"/>
              </a:rPr>
              <a:t>In order to eliminate the </a:t>
            </a:r>
          </a:p>
          <a:p>
            <a:pPr marL="854075" indent="-388938">
              <a:buFont typeface="+mj-lt"/>
              <a:buAutoNum type="arabicPeriod"/>
            </a:pPr>
            <a:r>
              <a:rPr lang="en-US" sz="2000" dirty="0" smtClean="0">
                <a:latin typeface="Times New Roman" pitchFamily="18" charset="0"/>
                <a:cs typeface="Times New Roman" pitchFamily="18" charset="0"/>
              </a:rPr>
              <a:t>Instability and </a:t>
            </a:r>
          </a:p>
          <a:p>
            <a:pPr marL="854075" indent="-388938">
              <a:buFont typeface="+mj-lt"/>
              <a:buAutoNum type="arabicPeriod"/>
            </a:pPr>
            <a:r>
              <a:rPr lang="en-US" sz="2000" dirty="0" smtClean="0">
                <a:latin typeface="Times New Roman" pitchFamily="18" charset="0"/>
                <a:cs typeface="Times New Roman" pitchFamily="18" charset="0"/>
              </a:rPr>
              <a:t>High frequency noise </a:t>
            </a:r>
          </a:p>
          <a:p>
            <a:r>
              <a:rPr lang="en-US" sz="2000" dirty="0" smtClean="0">
                <a:latin typeface="Times New Roman" pitchFamily="18" charset="0"/>
                <a:cs typeface="Times New Roman" pitchFamily="18" charset="0"/>
              </a:rPr>
              <a:t>of the basic Differentiator, the Practical Differentiator has existence.</a:t>
            </a:r>
            <a:endParaRPr lang="en-US" sz="2000" dirty="0">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0570544">
            <a:off x="-25271" y="624048"/>
            <a:ext cx="4028026" cy="661207"/>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800100" lvl="1" indent="-342900">
              <a:lnSpc>
                <a:spcPct val="150000"/>
              </a:lnSpc>
              <a:buFont typeface="+mj-lt"/>
              <a:buAutoNum type="arabicPeriod"/>
            </a:pPr>
            <a:r>
              <a:rPr lang="en-IN" sz="2800" b="1" dirty="0">
                <a:latin typeface="Times New Roman" pitchFamily="18" charset="0"/>
                <a:cs typeface="Times New Roman" pitchFamily="18" charset="0"/>
              </a:rPr>
              <a:t>Linear Applications</a:t>
            </a:r>
          </a:p>
        </p:txBody>
      </p:sp>
      <p:sp>
        <p:nvSpPr>
          <p:cNvPr id="5" name="Rectangle 4"/>
          <p:cNvSpPr/>
          <p:nvPr/>
        </p:nvSpPr>
        <p:spPr>
          <a:xfrm>
            <a:off x="2286000" y="1842666"/>
            <a:ext cx="4572000" cy="4524315"/>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marL="342900" indent="-342900">
              <a:buFont typeface="+mj-lt"/>
              <a:buAutoNum type="arabicPeriod"/>
            </a:pPr>
            <a:r>
              <a:rPr lang="en-IN" sz="2400" dirty="0" smtClean="0">
                <a:latin typeface="Times New Roman" pitchFamily="18" charset="0"/>
                <a:cs typeface="Times New Roman" pitchFamily="18" charset="0"/>
              </a:rPr>
              <a:t>Addition</a:t>
            </a:r>
          </a:p>
          <a:p>
            <a:pPr marL="342900" indent="-342900">
              <a:buFont typeface="+mj-lt"/>
              <a:buAutoNum type="arabicPeriod"/>
            </a:pPr>
            <a:r>
              <a:rPr lang="en-IN" sz="2400" dirty="0" smtClean="0">
                <a:latin typeface="Times New Roman" pitchFamily="18" charset="0"/>
                <a:cs typeface="Times New Roman" pitchFamily="18" charset="0"/>
              </a:rPr>
              <a:t>Subtraction</a:t>
            </a:r>
          </a:p>
          <a:p>
            <a:pPr marL="342900" indent="-342900">
              <a:buFont typeface="+mj-lt"/>
              <a:buAutoNum type="arabicPeriod"/>
            </a:pPr>
            <a:r>
              <a:rPr lang="en-IN" sz="2400" dirty="0" smtClean="0">
                <a:latin typeface="Times New Roman" pitchFamily="18" charset="0"/>
                <a:cs typeface="Times New Roman" pitchFamily="18" charset="0"/>
              </a:rPr>
              <a:t>Multiplication</a:t>
            </a:r>
          </a:p>
          <a:p>
            <a:pPr marL="342900" indent="-342900">
              <a:buFont typeface="+mj-lt"/>
              <a:buAutoNum type="arabicPeriod"/>
            </a:pPr>
            <a:r>
              <a:rPr lang="en-IN" sz="2400" dirty="0" smtClean="0">
                <a:latin typeface="Times New Roman" pitchFamily="18" charset="0"/>
                <a:cs typeface="Times New Roman" pitchFamily="18" charset="0"/>
              </a:rPr>
              <a:t>Current to Voltage and Voltage to current conversion</a:t>
            </a:r>
          </a:p>
          <a:p>
            <a:pPr marL="342900" indent="-342900">
              <a:buFont typeface="+mj-lt"/>
              <a:buAutoNum type="arabicPeriod"/>
            </a:pPr>
            <a:r>
              <a:rPr lang="en-IN" sz="2400" dirty="0" smtClean="0">
                <a:latin typeface="Times New Roman" pitchFamily="18" charset="0"/>
                <a:cs typeface="Times New Roman" pitchFamily="18" charset="0"/>
              </a:rPr>
              <a:t>Integration</a:t>
            </a:r>
          </a:p>
          <a:p>
            <a:pPr marL="342900" indent="-342900">
              <a:buFont typeface="+mj-lt"/>
              <a:buAutoNum type="arabicPeriod"/>
            </a:pPr>
            <a:r>
              <a:rPr lang="en-IN" sz="2400" dirty="0" smtClean="0">
                <a:latin typeface="Times New Roman" pitchFamily="18" charset="0"/>
                <a:cs typeface="Times New Roman" pitchFamily="18" charset="0"/>
              </a:rPr>
              <a:t>Differentiation</a:t>
            </a:r>
          </a:p>
          <a:p>
            <a:pPr marL="342900" indent="-342900">
              <a:buFont typeface="+mj-lt"/>
              <a:buAutoNum type="arabicPeriod"/>
            </a:pPr>
            <a:r>
              <a:rPr lang="en-IN" sz="2400" dirty="0" smtClean="0">
                <a:latin typeface="Times New Roman" pitchFamily="18" charset="0"/>
                <a:cs typeface="Times New Roman" pitchFamily="18" charset="0"/>
              </a:rPr>
              <a:t>Active Filters</a:t>
            </a:r>
          </a:p>
          <a:p>
            <a:pPr marL="342900" indent="-342900">
              <a:buFont typeface="+mj-lt"/>
              <a:buAutoNum type="arabicPeriod"/>
            </a:pPr>
            <a:r>
              <a:rPr lang="en-IN" sz="2400" dirty="0" smtClean="0">
                <a:latin typeface="Times New Roman" pitchFamily="18" charset="0"/>
                <a:cs typeface="Times New Roman" pitchFamily="18" charset="0"/>
              </a:rPr>
              <a:t>Comparators</a:t>
            </a:r>
          </a:p>
          <a:p>
            <a:pPr marL="342900" indent="-342900">
              <a:buFont typeface="+mj-lt"/>
              <a:buAutoNum type="arabicPeriod"/>
            </a:pPr>
            <a:r>
              <a:rPr lang="en-IN" sz="2400" dirty="0" smtClean="0">
                <a:latin typeface="Times New Roman" pitchFamily="18" charset="0"/>
                <a:cs typeface="Times New Roman" pitchFamily="18" charset="0"/>
              </a:rPr>
              <a:t>Schmitt trigger</a:t>
            </a:r>
          </a:p>
          <a:p>
            <a:pPr marL="342900" indent="-342900">
              <a:buFont typeface="+mj-lt"/>
              <a:buAutoNum type="arabicPeriod"/>
            </a:pPr>
            <a:r>
              <a:rPr lang="en-IN" sz="2400" dirty="0" smtClean="0">
                <a:latin typeface="Times New Roman" pitchFamily="18" charset="0"/>
                <a:cs typeface="Times New Roman" pitchFamily="18" charset="0"/>
              </a:rPr>
              <a:t> Instrumentation Amplifier </a:t>
            </a:r>
          </a:p>
          <a:p>
            <a:pPr marL="342900" indent="-342900">
              <a:buFont typeface="+mj-lt"/>
              <a:buAutoNum type="arabicPeriod"/>
            </a:pPr>
            <a:r>
              <a:rPr lang="en-IN" sz="2400" dirty="0" smtClean="0">
                <a:latin typeface="Times New Roman" pitchFamily="18" charset="0"/>
                <a:cs typeface="Times New Roman" pitchFamily="18" charset="0"/>
              </a:rPr>
              <a:t> F to V converter</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xmlns="" val="10054619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2" cstate="print"/>
          <a:srcRect/>
          <a:stretch>
            <a:fillRect/>
          </a:stretch>
        </p:blipFill>
        <p:spPr bwMode="auto">
          <a:xfrm>
            <a:off x="17884" y="1048486"/>
            <a:ext cx="9090620" cy="5476858"/>
          </a:xfrm>
          <a:prstGeom prst="rect">
            <a:avLst/>
          </a:prstGeom>
          <a:noFill/>
          <a:ln w="9525">
            <a:noFill/>
            <a:miter lim="800000"/>
            <a:headEnd/>
            <a:tailEnd/>
          </a:ln>
        </p:spPr>
      </p:pic>
      <p:sp>
        <p:nvSpPr>
          <p:cNvPr id="3"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spTree>
    <p:extLst>
      <p:ext uri="{BB962C8B-B14F-4D97-AF65-F5344CB8AC3E}">
        <p14:creationId xmlns:p14="http://schemas.microsoft.com/office/powerpoint/2010/main" xmlns="" val="645462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sp>
        <p:nvSpPr>
          <p:cNvPr id="5" name="TextBox 4"/>
          <p:cNvSpPr txBox="1"/>
          <p:nvPr/>
        </p:nvSpPr>
        <p:spPr>
          <a:xfrm>
            <a:off x="0" y="980728"/>
            <a:ext cx="5388463" cy="646331"/>
          </a:xfrm>
          <a:prstGeom prst="rect">
            <a:avLst/>
          </a:prstGeom>
          <a:noFill/>
        </p:spPr>
        <p:txBody>
          <a:bodyPr wrap="none" rtlCol="0">
            <a:spAutoFit/>
          </a:bodyPr>
          <a:lstStyle/>
          <a:p>
            <a:r>
              <a:rPr lang="en-US" dirty="0" smtClean="0">
                <a:latin typeface="Times New Roman" pitchFamily="18" charset="0"/>
                <a:cs typeface="Times New Roman" pitchFamily="18" charset="0"/>
              </a:rPr>
              <a:t>The above circuit is similar to Non-Inverting Amplifier, </a:t>
            </a:r>
          </a:p>
          <a:p>
            <a:r>
              <a:rPr lang="en-US" dirty="0" smtClean="0">
                <a:latin typeface="Times New Roman" pitchFamily="18" charset="0"/>
                <a:cs typeface="Times New Roman" pitchFamily="18" charset="0"/>
              </a:rPr>
              <a:t>	V</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 =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/Z</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(1)</a:t>
            </a:r>
            <a:endParaRPr lang="en-US" dirty="0">
              <a:latin typeface="Times New Roman" pitchFamily="18" charset="0"/>
              <a:cs typeface="Times New Roman" pitchFamily="18" charset="0"/>
            </a:endParaRPr>
          </a:p>
        </p:txBody>
      </p:sp>
      <p:sp>
        <p:nvSpPr>
          <p:cNvPr id="6" name="TextBox 5"/>
          <p:cNvSpPr txBox="1"/>
          <p:nvPr/>
        </p:nvSpPr>
        <p:spPr>
          <a:xfrm>
            <a:off x="6900565" y="1268760"/>
            <a:ext cx="2243435" cy="1754326"/>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b="1" dirty="0" smtClean="0">
                <a:latin typeface="Times New Roman" pitchFamily="18" charset="0"/>
                <a:cs typeface="Times New Roman" pitchFamily="18" charset="0"/>
              </a:rPr>
              <a:t>Remember:</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Laplace Transform of,</a:t>
            </a:r>
          </a:p>
          <a:p>
            <a:endParaRPr lang="en-US" dirty="0" smtClean="0">
              <a:latin typeface="Times New Roman" pitchFamily="18" charset="0"/>
              <a:cs typeface="Times New Roman" pitchFamily="18" charset="0"/>
            </a:endParaRPr>
          </a:p>
          <a:p>
            <a:pPr marL="288925" indent="-288925">
              <a:buFont typeface="Wingdings" pitchFamily="2" charset="2"/>
              <a:buChar char="Ø"/>
            </a:pPr>
            <a:r>
              <a:rPr lang="en-US" dirty="0" smtClean="0">
                <a:latin typeface="Times New Roman" pitchFamily="18" charset="0"/>
                <a:cs typeface="Times New Roman" pitchFamily="18" charset="0"/>
              </a:rPr>
              <a:t>R  = R</a:t>
            </a:r>
          </a:p>
          <a:p>
            <a:pPr marL="288925" indent="-288925">
              <a:buFont typeface="Wingdings" pitchFamily="2" charset="2"/>
              <a:buChar char="Ø"/>
            </a:pPr>
            <a:r>
              <a:rPr lang="en-US" dirty="0" err="1" smtClean="0">
                <a:latin typeface="Times New Roman" pitchFamily="18" charset="0"/>
                <a:cs typeface="Times New Roman" pitchFamily="18" charset="0"/>
              </a:rPr>
              <a:t>Cd</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dt</a:t>
            </a:r>
            <a:r>
              <a:rPr lang="en-US" dirty="0" smtClean="0">
                <a:latin typeface="Times New Roman" pitchFamily="18" charset="0"/>
                <a:cs typeface="Times New Roman" pitchFamily="18" charset="0"/>
              </a:rPr>
              <a:t> = 1/</a:t>
            </a:r>
            <a:r>
              <a:rPr lang="en-US" dirty="0" err="1" smtClean="0">
                <a:latin typeface="Times New Roman" pitchFamily="18" charset="0"/>
                <a:cs typeface="Times New Roman" pitchFamily="18" charset="0"/>
              </a:rPr>
              <a:t>sC</a:t>
            </a:r>
            <a:endParaRPr lang="en-US" dirty="0">
              <a:latin typeface="Times New Roman" pitchFamily="18" charset="0"/>
              <a:cs typeface="Times New Roman" pitchFamily="18" charset="0"/>
            </a:endParaRPr>
          </a:p>
        </p:txBody>
      </p:sp>
      <p:sp>
        <p:nvSpPr>
          <p:cNvPr id="7" name="TextBox 6"/>
          <p:cNvSpPr txBox="1"/>
          <p:nvPr/>
        </p:nvSpPr>
        <p:spPr>
          <a:xfrm>
            <a:off x="755576" y="1844824"/>
            <a:ext cx="4822154" cy="923330"/>
          </a:xfrm>
          <a:prstGeom prst="rect">
            <a:avLst/>
          </a:prstGeom>
          <a:noFill/>
        </p:spPr>
        <p:txBody>
          <a:bodyPr wrap="none" rtlCol="0">
            <a:spAutoFit/>
          </a:bodyPr>
          <a:lstStyle/>
          <a:p>
            <a:r>
              <a:rPr lang="en-US" dirty="0" smtClean="0">
                <a:latin typeface="Times New Roman" pitchFamily="18" charset="0"/>
                <a:cs typeface="Times New Roman" pitchFamily="18" charset="0"/>
              </a:rPr>
              <a:t>From the diagram, </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Parallel Combination of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Z</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Series Combination of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and 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8" name="Rectangle 7"/>
          <p:cNvSpPr/>
          <p:nvPr/>
        </p:nvSpPr>
        <p:spPr>
          <a:xfrm>
            <a:off x="611560" y="2996952"/>
            <a:ext cx="5647700" cy="738664"/>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sC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Rf</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+(1/</a:t>
            </a:r>
            <a:r>
              <a:rPr lang="en-US" dirty="0" err="1" smtClean="0">
                <a:latin typeface="Times New Roman" pitchFamily="18" charset="0"/>
                <a:cs typeface="Times New Roman" pitchFamily="18" charset="0"/>
              </a:rPr>
              <a:t>sC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(2)</a:t>
            </a:r>
          </a:p>
          <a:p>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Z</a:t>
            </a:r>
            <a:r>
              <a:rPr lang="en-US" sz="2400" b="1" baseline="-25000" dirty="0" err="1"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 = (</a:t>
            </a:r>
            <a:r>
              <a:rPr lang="en-US" sz="2400" b="1" dirty="0" err="1" smtClean="0">
                <a:latin typeface="Times New Roman" pitchFamily="18" charset="0"/>
                <a:cs typeface="Times New Roman" pitchFamily="18" charset="0"/>
              </a:rPr>
              <a:t>R</a:t>
            </a:r>
            <a:r>
              <a:rPr lang="en-US" sz="2400" b="1" baseline="-25000" dirty="0" err="1"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 / (1+sR</a:t>
            </a:r>
            <a:r>
              <a:rPr lang="en-US" sz="2400" b="1" baseline="-25000" dirty="0"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C</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 (3)</a:t>
            </a:r>
            <a:endParaRPr lang="en-US" dirty="0">
              <a:latin typeface="Times New Roman" pitchFamily="18" charset="0"/>
              <a:cs typeface="Times New Roman" pitchFamily="18" charset="0"/>
            </a:endParaRPr>
          </a:p>
        </p:txBody>
      </p:sp>
      <p:sp>
        <p:nvSpPr>
          <p:cNvPr id="9" name="Rectangle 8"/>
          <p:cNvSpPr/>
          <p:nvPr/>
        </p:nvSpPr>
        <p:spPr>
          <a:xfrm>
            <a:off x="611560" y="3933056"/>
            <a:ext cx="5724644" cy="461665"/>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sz="2400" b="1" dirty="0" smtClean="0">
                <a:latin typeface="Times New Roman" pitchFamily="18" charset="0"/>
                <a:cs typeface="Times New Roman" pitchFamily="18" charset="0"/>
              </a:rPr>
              <a:t>Z</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 = 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 + (1/sC</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 = (1+R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C</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s)/sC</a:t>
            </a:r>
            <a:r>
              <a:rPr lang="en-US" sz="2400" b="1"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(4)	</a:t>
            </a:r>
            <a:endParaRPr lang="en-US" dirty="0">
              <a:latin typeface="Times New Roman" pitchFamily="18" charset="0"/>
              <a:cs typeface="Times New Roman" pitchFamily="18" charset="0"/>
            </a:endParaRPr>
          </a:p>
        </p:txBody>
      </p:sp>
      <p:sp>
        <p:nvSpPr>
          <p:cNvPr id="10" name="Rectangle 9"/>
          <p:cNvSpPr/>
          <p:nvPr/>
        </p:nvSpPr>
        <p:spPr>
          <a:xfrm>
            <a:off x="0" y="4653136"/>
            <a:ext cx="3480055" cy="369332"/>
          </a:xfrm>
          <a:prstGeom prst="rect">
            <a:avLst/>
          </a:prstGeom>
        </p:spPr>
        <p:txBody>
          <a:bodyPr wrap="none">
            <a:spAutoFit/>
          </a:bodyPr>
          <a:lstStyle/>
          <a:p>
            <a:r>
              <a:rPr lang="en-US" dirty="0" smtClean="0">
                <a:latin typeface="Times New Roman" pitchFamily="18" charset="0"/>
                <a:cs typeface="Times New Roman" pitchFamily="18" charset="0"/>
              </a:rPr>
              <a:t>Sub. (3) and (4) in eqn. (1), we get, </a:t>
            </a:r>
            <a:endParaRPr lang="en-US" dirty="0">
              <a:latin typeface="Times New Roman" pitchFamily="18" charset="0"/>
              <a:cs typeface="Times New Roman" pitchFamily="18" charset="0"/>
            </a:endParaRPr>
          </a:p>
        </p:txBody>
      </p:sp>
      <p:pic>
        <p:nvPicPr>
          <p:cNvPr id="78850" name="Picture 2"/>
          <p:cNvPicPr>
            <a:picLocks noChangeAspect="1" noChangeArrowheads="1"/>
          </p:cNvPicPr>
          <p:nvPr/>
        </p:nvPicPr>
        <p:blipFill>
          <a:blip r:embed="rId2" cstate="print"/>
          <a:srcRect/>
          <a:stretch>
            <a:fillRect/>
          </a:stretch>
        </p:blipFill>
        <p:spPr bwMode="auto">
          <a:xfrm>
            <a:off x="1115616" y="5301208"/>
            <a:ext cx="6901458" cy="14397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p:cNvSpPr/>
          <p:nvPr/>
        </p:nvSpPr>
        <p:spPr>
          <a:xfrm>
            <a:off x="8036004" y="5877272"/>
            <a:ext cx="1107996" cy="400110"/>
          </a:xfrm>
          <a:prstGeom prst="rect">
            <a:avLst/>
          </a:prstGeom>
        </p:spPr>
        <p:txBody>
          <a:bodyPr wrap="none">
            <a:spAutoFit/>
          </a:bodyPr>
          <a:lstStyle/>
          <a:p>
            <a:r>
              <a:rPr lang="en-US" sz="2000" dirty="0" smtClean="0">
                <a:latin typeface="Times New Roman" pitchFamily="18" charset="0"/>
                <a:cs typeface="Times New Roman" pitchFamily="18" charset="0"/>
              </a:rPr>
              <a:t>------ (5)	</a:t>
            </a:r>
            <a:endParaRPr lang="en-US" sz="2000" dirty="0">
              <a:latin typeface="Times New Roman" pitchFamily="18" charset="0"/>
              <a:cs typeface="Times New Roman"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sp>
        <p:nvSpPr>
          <p:cNvPr id="5" name="Rectangle 4"/>
          <p:cNvSpPr/>
          <p:nvPr/>
        </p:nvSpPr>
        <p:spPr>
          <a:xfrm>
            <a:off x="0" y="1124744"/>
            <a:ext cx="3815468" cy="369332"/>
          </a:xfrm>
          <a:prstGeom prst="rect">
            <a:avLst/>
          </a:prstGeom>
        </p:spPr>
        <p:txBody>
          <a:bodyPr wrap="none">
            <a:spAutoFit/>
          </a:bodyPr>
          <a:lstStyle/>
          <a:p>
            <a:r>
              <a:rPr lang="en-US" dirty="0" smtClean="0">
                <a:latin typeface="Times New Roman" pitchFamily="18" charset="0"/>
                <a:cs typeface="Times New Roman" pitchFamily="18" charset="0"/>
              </a:rPr>
              <a:t>Sub.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in eqn. (5), we get, </a:t>
            </a:r>
            <a:endParaRPr lang="en-US" dirty="0">
              <a:latin typeface="Times New Roman" pitchFamily="18" charset="0"/>
              <a:cs typeface="Times New Roman" pitchFamily="18" charset="0"/>
            </a:endParaRPr>
          </a:p>
        </p:txBody>
      </p:sp>
      <p:pic>
        <p:nvPicPr>
          <p:cNvPr id="79874" name="Picture 2"/>
          <p:cNvPicPr>
            <a:picLocks noChangeAspect="1" noChangeArrowheads="1"/>
          </p:cNvPicPr>
          <p:nvPr/>
        </p:nvPicPr>
        <p:blipFill>
          <a:blip r:embed="rId2" cstate="print"/>
          <a:srcRect/>
          <a:stretch>
            <a:fillRect/>
          </a:stretch>
        </p:blipFill>
        <p:spPr bwMode="auto">
          <a:xfrm>
            <a:off x="2051720" y="1844824"/>
            <a:ext cx="3076575" cy="1000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5508104" y="2132856"/>
            <a:ext cx="1107996" cy="369332"/>
          </a:xfrm>
          <a:prstGeom prst="rect">
            <a:avLst/>
          </a:prstGeom>
        </p:spPr>
        <p:txBody>
          <a:bodyPr wrap="none">
            <a:spAutoFit/>
          </a:bodyPr>
          <a:lstStyle/>
          <a:p>
            <a:r>
              <a:rPr lang="en-US" dirty="0" smtClean="0">
                <a:latin typeface="Times New Roman" pitchFamily="18" charset="0"/>
                <a:cs typeface="Times New Roman" pitchFamily="18" charset="0"/>
              </a:rPr>
              <a:t>------ (6)	</a:t>
            </a:r>
            <a:endParaRPr lang="en-US" dirty="0">
              <a:latin typeface="Times New Roman" pitchFamily="18" charset="0"/>
              <a:cs typeface="Times New Roman" pitchFamily="18" charset="0"/>
            </a:endParaRPr>
          </a:p>
        </p:txBody>
      </p:sp>
      <p:sp>
        <p:nvSpPr>
          <p:cNvPr id="8" name="Rectangle 7"/>
          <p:cNvSpPr/>
          <p:nvPr/>
        </p:nvSpPr>
        <p:spPr>
          <a:xfrm>
            <a:off x="36452" y="3356992"/>
            <a:ext cx="4269117" cy="369332"/>
          </a:xfrm>
          <a:prstGeom prst="rect">
            <a:avLst/>
          </a:prstGeom>
        </p:spPr>
        <p:txBody>
          <a:bodyPr wrap="none">
            <a:spAutoFit/>
          </a:bodyPr>
          <a:lstStyle/>
          <a:p>
            <a:r>
              <a:rPr lang="en-US" dirty="0" smtClean="0">
                <a:latin typeface="Times New Roman" pitchFamily="18" charset="0"/>
                <a:cs typeface="Times New Roman" pitchFamily="18" charset="0"/>
              </a:rPr>
              <a:t>Sub. s = j</a:t>
            </a:r>
            <a:r>
              <a:rPr lang="el-GR" dirty="0" smtClean="0">
                <a:latin typeface="Times New Roman" pitchFamily="18" charset="0"/>
                <a:cs typeface="Times New Roman" pitchFamily="18" charset="0"/>
              </a:rPr>
              <a:t>ω</a:t>
            </a:r>
            <a:r>
              <a:rPr lang="en-US" dirty="0" smtClean="0">
                <a:latin typeface="Times New Roman" pitchFamily="18" charset="0"/>
                <a:cs typeface="Times New Roman" pitchFamily="18" charset="0"/>
              </a:rPr>
              <a:t> and </a:t>
            </a:r>
            <a:r>
              <a:rPr lang="el-GR" dirty="0" smtClean="0">
                <a:latin typeface="Times New Roman" pitchFamily="18" charset="0"/>
                <a:cs typeface="Times New Roman" pitchFamily="18" charset="0"/>
              </a:rPr>
              <a:t>ω </a:t>
            </a:r>
            <a:r>
              <a:rPr lang="en-US" dirty="0" smtClean="0">
                <a:latin typeface="Times New Roman" pitchFamily="18" charset="0"/>
                <a:cs typeface="Times New Roman" pitchFamily="18" charset="0"/>
              </a:rPr>
              <a:t>= 2</a:t>
            </a:r>
            <a:r>
              <a:rPr lang="el-GR" dirty="0" smtClean="0">
                <a:latin typeface="Times New Roman" pitchFamily="18" charset="0"/>
                <a:cs typeface="Times New Roman" pitchFamily="18" charset="0"/>
              </a:rPr>
              <a:t>Π</a:t>
            </a:r>
            <a:r>
              <a:rPr lang="en-US" dirty="0" smtClean="0">
                <a:latin typeface="Times New Roman" pitchFamily="18" charset="0"/>
                <a:cs typeface="Times New Roman" pitchFamily="18" charset="0"/>
              </a:rPr>
              <a:t>f in eqn. (6), we get, </a:t>
            </a:r>
            <a:endParaRPr lang="en-US" dirty="0">
              <a:latin typeface="Times New Roman" pitchFamily="18" charset="0"/>
              <a:cs typeface="Times New Roman" pitchFamily="18" charset="0"/>
            </a:endParaRPr>
          </a:p>
        </p:txBody>
      </p:sp>
      <p:pic>
        <p:nvPicPr>
          <p:cNvPr id="79875" name="Picture 3"/>
          <p:cNvPicPr>
            <a:picLocks noChangeAspect="1" noChangeArrowheads="1"/>
          </p:cNvPicPr>
          <p:nvPr/>
        </p:nvPicPr>
        <p:blipFill>
          <a:blip r:embed="rId3" cstate="print"/>
          <a:srcRect/>
          <a:stretch>
            <a:fillRect/>
          </a:stretch>
        </p:blipFill>
        <p:spPr bwMode="auto">
          <a:xfrm>
            <a:off x="2051720" y="3933056"/>
            <a:ext cx="5278785" cy="1500500"/>
          </a:xfrm>
          <a:prstGeom prst="rect">
            <a:avLst/>
          </a:prstGeom>
          <a:noFill/>
          <a:ln w="9525">
            <a:noFill/>
            <a:miter lim="800000"/>
            <a:headEnd/>
            <a:tailEnd/>
          </a:ln>
        </p:spPr>
      </p:pic>
      <p:sp>
        <p:nvSpPr>
          <p:cNvPr id="10" name="Rectangle 9"/>
          <p:cNvSpPr/>
          <p:nvPr/>
        </p:nvSpPr>
        <p:spPr>
          <a:xfrm>
            <a:off x="7524328" y="4365104"/>
            <a:ext cx="1107996" cy="369332"/>
          </a:xfrm>
          <a:prstGeom prst="rect">
            <a:avLst/>
          </a:prstGeom>
        </p:spPr>
        <p:txBody>
          <a:bodyPr wrap="none">
            <a:spAutoFit/>
          </a:bodyPr>
          <a:lstStyle/>
          <a:p>
            <a:r>
              <a:rPr lang="en-US" dirty="0" smtClean="0">
                <a:latin typeface="Times New Roman" pitchFamily="18" charset="0"/>
                <a:cs typeface="Times New Roman" pitchFamily="18" charset="0"/>
              </a:rPr>
              <a:t>------ (7)	</a:t>
            </a:r>
            <a:endParaRPr lang="en-US" dirty="0">
              <a:latin typeface="Times New Roman" pitchFamily="18" charset="0"/>
              <a:cs typeface="Times New Roman" pitchFamily="18" charset="0"/>
            </a:endParaRPr>
          </a:p>
        </p:txBody>
      </p:sp>
      <p:pic>
        <p:nvPicPr>
          <p:cNvPr id="79876" name="Picture 4"/>
          <p:cNvPicPr>
            <a:picLocks noChangeAspect="1" noChangeArrowheads="1"/>
          </p:cNvPicPr>
          <p:nvPr/>
        </p:nvPicPr>
        <p:blipFill>
          <a:blip r:embed="rId4" cstate="print"/>
          <a:srcRect/>
          <a:stretch>
            <a:fillRect/>
          </a:stretch>
        </p:blipFill>
        <p:spPr bwMode="auto">
          <a:xfrm>
            <a:off x="5940152" y="5373217"/>
            <a:ext cx="3203848" cy="508039"/>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68760"/>
            <a:ext cx="6480720" cy="369332"/>
          </a:xfrm>
          <a:prstGeom prst="rect">
            <a:avLst/>
          </a:prstGeom>
        </p:spPr>
        <p:txBody>
          <a:bodyPr wrap="square">
            <a:spAutoFit/>
          </a:bodyPr>
          <a:lstStyle/>
          <a:p>
            <a:r>
              <a:rPr lang="en-US" dirty="0" smtClean="0">
                <a:latin typeface="Times New Roman" pitchFamily="18" charset="0"/>
                <a:cs typeface="Times New Roman" pitchFamily="18" charset="0"/>
              </a:rPr>
              <a:t>Substituting the values of frequencies </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a</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b</a:t>
            </a:r>
            <a:r>
              <a:rPr lang="en-US" dirty="0" smtClean="0">
                <a:latin typeface="Times New Roman" pitchFamily="18" charset="0"/>
                <a:cs typeface="Times New Roman" pitchFamily="18" charset="0"/>
              </a:rPr>
              <a:t> , the gain A is</a:t>
            </a:r>
            <a:endParaRPr lang="en-US" dirty="0">
              <a:latin typeface="Times New Roman" pitchFamily="18" charset="0"/>
              <a:cs typeface="Times New Roman" pitchFamily="18" charset="0"/>
            </a:endParaRPr>
          </a:p>
        </p:txBody>
      </p:sp>
      <p:sp>
        <p:nvSpPr>
          <p:cNvPr id="5"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pic>
        <p:nvPicPr>
          <p:cNvPr id="80899" name="Picture 3"/>
          <p:cNvPicPr>
            <a:picLocks noChangeAspect="1" noChangeArrowheads="1"/>
          </p:cNvPicPr>
          <p:nvPr/>
        </p:nvPicPr>
        <p:blipFill>
          <a:blip r:embed="rId2" cstate="print"/>
          <a:srcRect/>
          <a:stretch>
            <a:fillRect/>
          </a:stretch>
        </p:blipFill>
        <p:spPr bwMode="auto">
          <a:xfrm>
            <a:off x="2637746" y="1772816"/>
            <a:ext cx="2999122" cy="3384376"/>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cstate="print"/>
          <a:srcRect/>
          <a:stretch>
            <a:fillRect/>
          </a:stretch>
        </p:blipFill>
        <p:spPr bwMode="auto">
          <a:xfrm>
            <a:off x="683568" y="1196752"/>
            <a:ext cx="7355160" cy="5397189"/>
          </a:xfrm>
          <a:prstGeom prst="rect">
            <a:avLst/>
          </a:prstGeom>
          <a:noFill/>
          <a:ln w="9525">
            <a:noFill/>
            <a:miter lim="800000"/>
            <a:headEnd/>
            <a:tailEnd/>
          </a:ln>
        </p:spPr>
      </p:pic>
      <p:sp>
        <p:nvSpPr>
          <p:cNvPr id="5"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sp>
        <p:nvSpPr>
          <p:cNvPr id="5" name="Rectangle 4"/>
          <p:cNvSpPr/>
          <p:nvPr/>
        </p:nvSpPr>
        <p:spPr>
          <a:xfrm>
            <a:off x="0" y="1124744"/>
            <a:ext cx="5386539" cy="1477328"/>
          </a:xfrm>
          <a:prstGeom prst="rect">
            <a:avLst/>
          </a:prstGeom>
          <a:solidFill>
            <a:schemeClr val="accent6">
              <a:lumMod val="20000"/>
              <a:lumOff val="80000"/>
            </a:schemeClr>
          </a:solidFill>
          <a:ln>
            <a:solidFill>
              <a:schemeClr val="accent2"/>
            </a:solidFill>
          </a:ln>
        </p:spPr>
        <p:txBody>
          <a:bodyPr wrap="none">
            <a:spAutoFit/>
          </a:bodyPr>
          <a:lstStyle/>
          <a:p>
            <a:r>
              <a:rPr lang="en-US" dirty="0" smtClean="0">
                <a:latin typeface="Times New Roman" pitchFamily="18" charset="0"/>
                <a:cs typeface="Times New Roman" pitchFamily="18" charset="0"/>
              </a:rPr>
              <a:t>From the above frequency response, </a:t>
            </a:r>
          </a:p>
          <a:p>
            <a:pPr marL="749300" indent="-284163">
              <a:buFont typeface="Wingdings" pitchFamily="2" charset="2"/>
              <a:buChar char="ü"/>
            </a:pPr>
            <a:r>
              <a:rPr lang="en-US" dirty="0" smtClean="0">
                <a:latin typeface="Times New Roman" pitchFamily="18" charset="0"/>
                <a:cs typeface="Times New Roman" pitchFamily="18" charset="0"/>
              </a:rPr>
              <a:t>f  &lt;  </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b</a:t>
            </a:r>
            <a:r>
              <a:rPr lang="en-US" dirty="0" smtClean="0">
                <a:latin typeface="Times New Roman" pitchFamily="18" charset="0"/>
                <a:cs typeface="Times New Roman" pitchFamily="18" charset="0"/>
              </a:rPr>
              <a:t>, the gain A is increasing at 20dB/decade.</a:t>
            </a:r>
          </a:p>
          <a:p>
            <a:pPr marL="749300" indent="-284163">
              <a:buFont typeface="Wingdings" pitchFamily="2" charset="2"/>
              <a:buChar char="ü"/>
            </a:pPr>
            <a:r>
              <a:rPr lang="en-US" dirty="0" smtClean="0">
                <a:latin typeface="Times New Roman" pitchFamily="18" charset="0"/>
                <a:cs typeface="Times New Roman" pitchFamily="18" charset="0"/>
              </a:rPr>
              <a:t>f  &gt;  </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b</a:t>
            </a:r>
            <a:r>
              <a:rPr lang="en-US" dirty="0" smtClean="0">
                <a:latin typeface="Times New Roman" pitchFamily="18" charset="0"/>
                <a:cs typeface="Times New Roman" pitchFamily="18" charset="0"/>
              </a:rPr>
              <a:t>, the gain A is decreasing at 20dB/decade.</a:t>
            </a:r>
          </a:p>
          <a:p>
            <a:pPr marL="1663700" lvl="3" indent="-292100">
              <a:buFont typeface="Arial" pitchFamily="34" charset="0"/>
              <a:buChar char="•"/>
            </a:pPr>
            <a:r>
              <a:rPr lang="en-US" dirty="0" smtClean="0">
                <a:latin typeface="Times New Roman" pitchFamily="18" charset="0"/>
                <a:cs typeface="Times New Roman" pitchFamily="18" charset="0"/>
              </a:rPr>
              <a:t>It is due to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&amp;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a:t>
            </a:r>
          </a:p>
          <a:p>
            <a:endParaRPr lang="en-US" dirty="0">
              <a:latin typeface="Times New Roman" pitchFamily="18" charset="0"/>
              <a:cs typeface="Times New Roman" pitchFamily="18" charset="0"/>
            </a:endParaRPr>
          </a:p>
        </p:txBody>
      </p:sp>
      <p:sp>
        <p:nvSpPr>
          <p:cNvPr id="6" name="Rectangle 5"/>
          <p:cNvSpPr/>
          <p:nvPr/>
        </p:nvSpPr>
        <p:spPr>
          <a:xfrm>
            <a:off x="899592" y="2708920"/>
            <a:ext cx="6930102" cy="923330"/>
          </a:xfrm>
          <a:prstGeom prst="rect">
            <a:avLst/>
          </a:prstGeom>
          <a:solidFill>
            <a:schemeClr val="accent3">
              <a:lumMod val="20000"/>
              <a:lumOff val="80000"/>
            </a:schemeClr>
          </a:solidFill>
          <a:ln>
            <a:solidFill>
              <a:schemeClr val="accent1"/>
            </a:solidFill>
          </a:ln>
        </p:spPr>
        <p:txBody>
          <a:bodyPr wrap="none">
            <a:spAutoFit/>
          </a:bodyPr>
          <a:lstStyle/>
          <a:p>
            <a:r>
              <a:rPr lang="en-US" dirty="0" smtClean="0">
                <a:latin typeface="Times New Roman" pitchFamily="18" charset="0"/>
                <a:cs typeface="Times New Roman" pitchFamily="18" charset="0"/>
              </a:rPr>
              <a:t>For a good differentiator,</a:t>
            </a:r>
          </a:p>
          <a:p>
            <a:pPr marL="792163" indent="-342900">
              <a:buFont typeface="+mj-lt"/>
              <a:buAutoNum type="arabicPeriod"/>
            </a:pP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a</a:t>
            </a:r>
            <a:r>
              <a:rPr lang="en-US" dirty="0" smtClean="0">
                <a:latin typeface="Times New Roman" pitchFamily="18" charset="0"/>
                <a:cs typeface="Times New Roman" pitchFamily="18" charset="0"/>
              </a:rPr>
              <a:t> &lt; </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b</a:t>
            </a:r>
            <a:r>
              <a:rPr lang="en-US" dirty="0" smtClean="0">
                <a:latin typeface="Times New Roman" pitchFamily="18" charset="0"/>
                <a:cs typeface="Times New Roman" pitchFamily="18" charset="0"/>
              </a:rPr>
              <a:t> &lt; </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fc</a:t>
            </a:r>
            <a:r>
              <a:rPr lang="en-US" dirty="0" smtClean="0">
                <a:latin typeface="Times New Roman" pitchFamily="18" charset="0"/>
                <a:cs typeface="Times New Roman" pitchFamily="18" charset="0"/>
              </a:rPr>
              <a:t> is unity gain-bandwidth of op-amp in Open loop.</a:t>
            </a:r>
            <a:endParaRPr lang="en-US" baseline="-25000" dirty="0" smtClean="0">
              <a:latin typeface="Times New Roman" pitchFamily="18" charset="0"/>
              <a:cs typeface="Times New Roman" pitchFamily="18" charset="0"/>
            </a:endParaRPr>
          </a:p>
          <a:p>
            <a:pPr marL="792163" indent="-342900">
              <a:buFont typeface="+mj-lt"/>
              <a:buAutoNum type="arabicPeriod"/>
            </a:pPr>
            <a:r>
              <a:rPr lang="en-US" dirty="0" smtClean="0">
                <a:latin typeface="Times New Roman" pitchFamily="18" charset="0"/>
                <a:cs typeface="Times New Roman" pitchFamily="18" charset="0"/>
              </a:rPr>
              <a:t>T &gt; R</a:t>
            </a:r>
            <a:r>
              <a:rPr lang="en-US" baseline="-25000" dirty="0" smtClean="0">
                <a:latin typeface="Times New Roman" pitchFamily="18" charset="0"/>
                <a:cs typeface="Times New Roman" pitchFamily="18" charset="0"/>
              </a:rPr>
              <a:t>f</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t>
            </a:r>
          </a:p>
        </p:txBody>
      </p:sp>
      <p:sp>
        <p:nvSpPr>
          <p:cNvPr id="7" name="Rectangle 6"/>
          <p:cNvSpPr/>
          <p:nvPr/>
        </p:nvSpPr>
        <p:spPr>
          <a:xfrm>
            <a:off x="755576" y="4149080"/>
            <a:ext cx="6336704" cy="369332"/>
          </a:xfrm>
          <a:prstGeom prst="rect">
            <a:avLst/>
          </a:prstGeom>
          <a:solidFill>
            <a:schemeClr val="bg2"/>
          </a:solidFill>
          <a:ln>
            <a:solidFill>
              <a:schemeClr val="tx1"/>
            </a:solidFill>
          </a:ln>
        </p:spPr>
        <p:txBody>
          <a:bodyPr wrap="square">
            <a:spAutoFit/>
          </a:bodyPr>
          <a:lstStyle/>
          <a:p>
            <a:pPr marL="0" lvl="3"/>
            <a:r>
              <a:rPr lang="en-US" dirty="0" smtClean="0">
                <a:latin typeface="Times New Roman" pitchFamily="18" charset="0"/>
                <a:cs typeface="Times New Roman" pitchFamily="18" charset="0"/>
              </a:rPr>
              <a:t>If, R</a:t>
            </a:r>
            <a:r>
              <a:rPr lang="en-US" baseline="-25000" dirty="0" smtClean="0">
                <a:latin typeface="Times New Roman" pitchFamily="18" charset="0"/>
                <a:cs typeface="Times New Roman" pitchFamily="18" charset="0"/>
              </a:rPr>
              <a:t>f</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 </a:t>
            </a:r>
            <a:r>
              <a:rPr lang="en-US" dirty="0" smtClean="0">
                <a:latin typeface="Times New Roman" pitchFamily="18" charset="0"/>
                <a:cs typeface="Times New Roman" pitchFamily="18" charset="0"/>
              </a:rPr>
              <a:t>&gt;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&amp;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then it becomes basic Differentiator.</a:t>
            </a:r>
          </a:p>
        </p:txBody>
      </p:sp>
      <p:pic>
        <p:nvPicPr>
          <p:cNvPr id="115715" name="Picture 3"/>
          <p:cNvPicPr>
            <a:picLocks noChangeAspect="1" noChangeArrowheads="1"/>
          </p:cNvPicPr>
          <p:nvPr/>
        </p:nvPicPr>
        <p:blipFill>
          <a:blip r:embed="rId2" cstate="print"/>
          <a:srcRect/>
          <a:stretch>
            <a:fillRect/>
          </a:stretch>
        </p:blipFill>
        <p:spPr bwMode="auto">
          <a:xfrm>
            <a:off x="0" y="4941167"/>
            <a:ext cx="9174486"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sp>
        <p:nvSpPr>
          <p:cNvPr id="5" name="TextBox 4"/>
          <p:cNvSpPr txBox="1"/>
          <p:nvPr/>
        </p:nvSpPr>
        <p:spPr>
          <a:xfrm>
            <a:off x="323528" y="908720"/>
            <a:ext cx="1119409"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Problem</a:t>
            </a:r>
            <a:endParaRPr lang="en-US" sz="2000" b="1" dirty="0">
              <a:latin typeface="Times New Roman" pitchFamily="18" charset="0"/>
              <a:cs typeface="Times New Roman" pitchFamily="18" charset="0"/>
            </a:endParaRPr>
          </a:p>
        </p:txBody>
      </p:sp>
      <p:pic>
        <p:nvPicPr>
          <p:cNvPr id="75778" name="Picture 2"/>
          <p:cNvPicPr>
            <a:picLocks noChangeAspect="1" noChangeArrowheads="1"/>
          </p:cNvPicPr>
          <p:nvPr/>
        </p:nvPicPr>
        <p:blipFill>
          <a:blip r:embed="rId2" cstate="print"/>
          <a:srcRect/>
          <a:stretch>
            <a:fillRect/>
          </a:stretch>
        </p:blipFill>
        <p:spPr bwMode="auto">
          <a:xfrm>
            <a:off x="107504" y="1484784"/>
            <a:ext cx="8962975" cy="2603817"/>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0" y="4941167"/>
            <a:ext cx="9174486"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rot="5400000">
            <a:off x="5139097" y="3059993"/>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sp>
        <p:nvSpPr>
          <p:cNvPr id="6" name="TextBox 5"/>
          <p:cNvSpPr txBox="1"/>
          <p:nvPr/>
        </p:nvSpPr>
        <p:spPr>
          <a:xfrm rot="16200000">
            <a:off x="-220208" y="908720"/>
            <a:ext cx="1119409"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Problem</a:t>
            </a:r>
            <a:endParaRPr lang="en-US" sz="2000" b="1" dirty="0">
              <a:latin typeface="Times New Roman" pitchFamily="18" charset="0"/>
              <a:cs typeface="Times New Roman" pitchFamily="18" charset="0"/>
            </a:endParaRPr>
          </a:p>
        </p:txBody>
      </p:sp>
      <p:pic>
        <p:nvPicPr>
          <p:cNvPr id="76802" name="Picture 2"/>
          <p:cNvPicPr>
            <a:picLocks noChangeAspect="1" noChangeArrowheads="1"/>
          </p:cNvPicPr>
          <p:nvPr/>
        </p:nvPicPr>
        <p:blipFill>
          <a:blip r:embed="rId2" cstate="print"/>
          <a:srcRect/>
          <a:stretch>
            <a:fillRect/>
          </a:stretch>
        </p:blipFill>
        <p:spPr bwMode="auto">
          <a:xfrm>
            <a:off x="505152" y="332656"/>
            <a:ext cx="7955280" cy="6592222"/>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cstate="print"/>
          <a:srcRect/>
          <a:stretch>
            <a:fillRect/>
          </a:stretch>
        </p:blipFill>
        <p:spPr bwMode="auto">
          <a:xfrm>
            <a:off x="1" y="1550265"/>
            <a:ext cx="9144000" cy="4182991"/>
          </a:xfrm>
          <a:prstGeom prst="rect">
            <a:avLst/>
          </a:prstGeom>
          <a:noFill/>
          <a:ln w="9525">
            <a:noFill/>
            <a:miter lim="800000"/>
            <a:headEnd/>
            <a:tailEnd/>
          </a:ln>
        </p:spPr>
      </p:pic>
      <p:sp>
        <p:nvSpPr>
          <p:cNvPr id="5"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sp>
        <p:nvSpPr>
          <p:cNvPr id="6" name="TextBox 5"/>
          <p:cNvSpPr txBox="1"/>
          <p:nvPr/>
        </p:nvSpPr>
        <p:spPr>
          <a:xfrm>
            <a:off x="323528" y="908720"/>
            <a:ext cx="1119409"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Problem</a:t>
            </a:r>
            <a:endParaRPr lang="en-US" sz="2000" b="1" dirty="0">
              <a:latin typeface="Times New Roman" pitchFamily="18" charset="0"/>
              <a:cs typeface="Times New Roman"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sp>
        <p:nvSpPr>
          <p:cNvPr id="5" name="TextBox 4"/>
          <p:cNvSpPr txBox="1"/>
          <p:nvPr/>
        </p:nvSpPr>
        <p:spPr>
          <a:xfrm>
            <a:off x="323528" y="908720"/>
            <a:ext cx="1119409"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Problem</a:t>
            </a:r>
            <a:endParaRPr lang="en-US" sz="2000" b="1" dirty="0">
              <a:latin typeface="Times New Roman" pitchFamily="18" charset="0"/>
              <a:cs typeface="Times New Roman" pitchFamily="18" charset="0"/>
            </a:endParaRPr>
          </a:p>
        </p:txBody>
      </p:sp>
      <p:pic>
        <p:nvPicPr>
          <p:cNvPr id="78850" name="Picture 2"/>
          <p:cNvPicPr>
            <a:picLocks noChangeAspect="1" noChangeArrowheads="1"/>
          </p:cNvPicPr>
          <p:nvPr/>
        </p:nvPicPr>
        <p:blipFill>
          <a:blip r:embed="rId2" cstate="print"/>
          <a:srcRect/>
          <a:stretch>
            <a:fillRect/>
          </a:stretch>
        </p:blipFill>
        <p:spPr bwMode="auto">
          <a:xfrm>
            <a:off x="1" y="1843089"/>
            <a:ext cx="9144000" cy="3054114"/>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0917002">
            <a:off x="113332" y="555886"/>
            <a:ext cx="4800673" cy="661207"/>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800" b="1" dirty="0" smtClean="0">
                <a:latin typeface="Times New Roman" pitchFamily="18" charset="0"/>
                <a:cs typeface="Times New Roman" pitchFamily="18" charset="0"/>
              </a:rPr>
              <a:t>2. Non-Linear </a:t>
            </a:r>
            <a:r>
              <a:rPr lang="en-IN" sz="2800" b="1" dirty="0">
                <a:latin typeface="Times New Roman" pitchFamily="18" charset="0"/>
                <a:cs typeface="Times New Roman" pitchFamily="18" charset="0"/>
              </a:rPr>
              <a:t>Applications</a:t>
            </a:r>
          </a:p>
        </p:txBody>
      </p:sp>
      <p:sp>
        <p:nvSpPr>
          <p:cNvPr id="5" name="Rectangle 4"/>
          <p:cNvSpPr/>
          <p:nvPr/>
        </p:nvSpPr>
        <p:spPr>
          <a:xfrm>
            <a:off x="2286000" y="1842666"/>
            <a:ext cx="4572000" cy="3108543"/>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marL="342900" indent="-342900">
              <a:buFont typeface="+mj-lt"/>
              <a:buAutoNum type="arabicPeriod"/>
            </a:pPr>
            <a:r>
              <a:rPr lang="en-IN" sz="2800" dirty="0" smtClean="0">
                <a:latin typeface="Times New Roman" pitchFamily="18" charset="0"/>
                <a:cs typeface="Times New Roman" pitchFamily="18" charset="0"/>
              </a:rPr>
              <a:t>Comparators</a:t>
            </a:r>
          </a:p>
          <a:p>
            <a:pPr marL="342900" indent="-342900">
              <a:buFont typeface="+mj-lt"/>
              <a:buAutoNum type="arabicPeriod"/>
            </a:pPr>
            <a:r>
              <a:rPr lang="en-IN" sz="2800" dirty="0" smtClean="0">
                <a:latin typeface="Times New Roman" pitchFamily="18" charset="0"/>
                <a:cs typeface="Times New Roman" pitchFamily="18" charset="0"/>
              </a:rPr>
              <a:t>Logarithmic amplifiers</a:t>
            </a:r>
          </a:p>
          <a:p>
            <a:pPr marL="342900" indent="-342900">
              <a:buFont typeface="+mj-lt"/>
              <a:buAutoNum type="arabicPeriod"/>
            </a:pPr>
            <a:r>
              <a:rPr lang="en-IN" sz="2800" dirty="0" smtClean="0">
                <a:latin typeface="Times New Roman" pitchFamily="18" charset="0"/>
                <a:cs typeface="Times New Roman" pitchFamily="18" charset="0"/>
              </a:rPr>
              <a:t>Exponential amplifiers</a:t>
            </a:r>
          </a:p>
          <a:p>
            <a:pPr marL="342900" indent="-342900">
              <a:buFont typeface="+mj-lt"/>
              <a:buAutoNum type="arabicPeriod"/>
            </a:pPr>
            <a:r>
              <a:rPr lang="en-IN" sz="2800" dirty="0" smtClean="0">
                <a:latin typeface="Times New Roman" pitchFamily="18" charset="0"/>
                <a:cs typeface="Times New Roman" pitchFamily="18" charset="0"/>
              </a:rPr>
              <a:t>Peak detectors</a:t>
            </a:r>
          </a:p>
          <a:p>
            <a:pPr marL="342900" indent="-342900">
              <a:buFont typeface="+mj-lt"/>
              <a:buAutoNum type="arabicPeriod"/>
            </a:pPr>
            <a:r>
              <a:rPr lang="en-IN" sz="2800" dirty="0" smtClean="0">
                <a:latin typeface="Times New Roman" pitchFamily="18" charset="0"/>
                <a:cs typeface="Times New Roman" pitchFamily="18" charset="0"/>
              </a:rPr>
              <a:t>Precision rectifiers</a:t>
            </a:r>
          </a:p>
          <a:p>
            <a:pPr marL="342900" indent="-342900">
              <a:buFont typeface="+mj-lt"/>
              <a:buAutoNum type="arabicPeriod"/>
            </a:pPr>
            <a:r>
              <a:rPr lang="en-IN" sz="2800" dirty="0" smtClean="0">
                <a:latin typeface="Times New Roman" pitchFamily="18" charset="0"/>
                <a:cs typeface="Times New Roman" pitchFamily="18" charset="0"/>
              </a:rPr>
              <a:t>Waveform generators</a:t>
            </a:r>
          </a:p>
          <a:p>
            <a:pPr marL="342900" indent="-342900">
              <a:buFont typeface="+mj-lt"/>
              <a:buAutoNum type="arabicPeriod"/>
            </a:pPr>
            <a:r>
              <a:rPr lang="en-IN" sz="2800" dirty="0" smtClean="0">
                <a:latin typeface="Times New Roman" pitchFamily="18" charset="0"/>
                <a:cs typeface="Times New Roman" pitchFamily="18" charset="0"/>
              </a:rPr>
              <a:t>Clippers </a:t>
            </a:r>
            <a:r>
              <a:rPr lang="en-IN" sz="2800" dirty="0">
                <a:latin typeface="Times New Roman" pitchFamily="18" charset="0"/>
                <a:cs typeface="Times New Roman" pitchFamily="18" charset="0"/>
              </a:rPr>
              <a:t>&amp; clampers</a:t>
            </a:r>
          </a:p>
        </p:txBody>
      </p:sp>
    </p:spTree>
    <p:extLst>
      <p:ext uri="{BB962C8B-B14F-4D97-AF65-F5344CB8AC3E}">
        <p14:creationId xmlns:p14="http://schemas.microsoft.com/office/powerpoint/2010/main" xmlns="" val="628252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cstate="print"/>
          <a:srcRect/>
          <a:stretch>
            <a:fillRect/>
          </a:stretch>
        </p:blipFill>
        <p:spPr bwMode="auto">
          <a:xfrm>
            <a:off x="323528" y="1039738"/>
            <a:ext cx="8565382" cy="5773638"/>
          </a:xfrm>
          <a:prstGeom prst="rect">
            <a:avLst/>
          </a:prstGeom>
          <a:noFill/>
          <a:ln w="9525">
            <a:noFill/>
            <a:miter lim="800000"/>
            <a:headEnd/>
            <a:tailEnd/>
          </a:ln>
        </p:spPr>
      </p:pic>
      <p:sp>
        <p:nvSpPr>
          <p:cNvPr id="5"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Differentiator</a:t>
            </a:r>
          </a:p>
        </p:txBody>
      </p:sp>
      <p:sp>
        <p:nvSpPr>
          <p:cNvPr id="6" name="TextBox 5"/>
          <p:cNvSpPr txBox="1"/>
          <p:nvPr/>
        </p:nvSpPr>
        <p:spPr>
          <a:xfrm>
            <a:off x="35496" y="652626"/>
            <a:ext cx="1051891"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dirty="0" smtClean="0">
                <a:latin typeface="Times New Roman" pitchFamily="18" charset="0"/>
                <a:cs typeface="Times New Roman" pitchFamily="18" charset="0"/>
              </a:rPr>
              <a:t>Problem</a:t>
            </a:r>
            <a:endParaRPr lang="en-US" sz="2000" dirty="0">
              <a:latin typeface="Times New Roman" pitchFamily="18" charset="0"/>
              <a:cs typeface="Times New Roman"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Integrator</a:t>
            </a:r>
          </a:p>
        </p:txBody>
      </p:sp>
      <p:pic>
        <p:nvPicPr>
          <p:cNvPr id="79874" name="Picture 2"/>
          <p:cNvPicPr>
            <a:picLocks noChangeAspect="1" noChangeArrowheads="1"/>
          </p:cNvPicPr>
          <p:nvPr/>
        </p:nvPicPr>
        <p:blipFill>
          <a:blip r:embed="rId2" cstate="print"/>
          <a:srcRect/>
          <a:stretch>
            <a:fillRect/>
          </a:stretch>
        </p:blipFill>
        <p:spPr bwMode="auto">
          <a:xfrm>
            <a:off x="1395413" y="1919288"/>
            <a:ext cx="6353175" cy="3019425"/>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srcRect/>
          <a:stretch>
            <a:fillRect/>
          </a:stretch>
        </p:blipFill>
        <p:spPr bwMode="auto">
          <a:xfrm>
            <a:off x="0" y="1412776"/>
            <a:ext cx="4733925" cy="466725"/>
          </a:xfrm>
          <a:prstGeom prst="rect">
            <a:avLst/>
          </a:prstGeom>
          <a:noFill/>
          <a:ln w="9525">
            <a:noFill/>
            <a:miter lim="800000"/>
            <a:headEnd/>
            <a:tailEnd/>
          </a:ln>
        </p:spPr>
      </p:pic>
      <p:sp>
        <p:nvSpPr>
          <p:cNvPr id="5"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Integrator</a:t>
            </a:r>
          </a:p>
        </p:txBody>
      </p:sp>
      <p:pic>
        <p:nvPicPr>
          <p:cNvPr id="80899" name="Picture 3"/>
          <p:cNvPicPr>
            <a:picLocks noChangeAspect="1" noChangeArrowheads="1"/>
          </p:cNvPicPr>
          <p:nvPr/>
        </p:nvPicPr>
        <p:blipFill>
          <a:blip r:embed="rId3" cstate="print"/>
          <a:srcRect/>
          <a:stretch>
            <a:fillRect/>
          </a:stretch>
        </p:blipFill>
        <p:spPr bwMode="auto">
          <a:xfrm>
            <a:off x="3309938" y="2438400"/>
            <a:ext cx="2524125" cy="1981200"/>
          </a:xfrm>
          <a:prstGeom prst="rect">
            <a:avLst/>
          </a:prstGeom>
          <a:noFill/>
          <a:ln w="9525">
            <a:noFill/>
            <a:miter lim="800000"/>
            <a:headEnd/>
            <a:tailEnd/>
          </a:ln>
        </p:spPr>
      </p:pic>
      <p:pic>
        <p:nvPicPr>
          <p:cNvPr id="80900" name="Picture 4"/>
          <p:cNvPicPr>
            <a:picLocks noChangeAspect="1" noChangeArrowheads="1"/>
          </p:cNvPicPr>
          <p:nvPr/>
        </p:nvPicPr>
        <p:blipFill>
          <a:blip r:embed="rId4" cstate="print"/>
          <a:srcRect/>
          <a:stretch>
            <a:fillRect/>
          </a:stretch>
        </p:blipFill>
        <p:spPr bwMode="auto">
          <a:xfrm>
            <a:off x="1331640" y="4653136"/>
            <a:ext cx="4724400" cy="1543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Integrator</a:t>
            </a:r>
          </a:p>
        </p:txBody>
      </p:sp>
      <p:sp>
        <p:nvSpPr>
          <p:cNvPr id="5" name="Rectangle 4"/>
          <p:cNvSpPr/>
          <p:nvPr/>
        </p:nvSpPr>
        <p:spPr>
          <a:xfrm>
            <a:off x="0" y="1052736"/>
            <a:ext cx="5965544" cy="369332"/>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dirty="0" smtClean="0">
                <a:latin typeface="Times New Roman" pitchFamily="18" charset="0"/>
                <a:cs typeface="Times New Roman" pitchFamily="18" charset="0"/>
              </a:rPr>
              <a:t>Taking Laplace Transform for the above and substitute s = </a:t>
            </a:r>
            <a:r>
              <a:rPr lang="en-US" dirty="0" err="1" smtClean="0">
                <a:latin typeface="Times New Roman" pitchFamily="18" charset="0"/>
                <a:cs typeface="Times New Roman" pitchFamily="18" charset="0"/>
              </a:rPr>
              <a:t>jɷ</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81922" name="Picture 2"/>
          <p:cNvPicPr>
            <a:picLocks noChangeAspect="1" noChangeArrowheads="1"/>
          </p:cNvPicPr>
          <p:nvPr/>
        </p:nvPicPr>
        <p:blipFill>
          <a:blip r:embed="rId2" cstate="print"/>
          <a:srcRect/>
          <a:stretch>
            <a:fillRect/>
          </a:stretch>
        </p:blipFill>
        <p:spPr bwMode="auto">
          <a:xfrm>
            <a:off x="2555776" y="1628800"/>
            <a:ext cx="2905125" cy="723900"/>
          </a:xfrm>
          <a:prstGeom prst="rect">
            <a:avLst/>
          </a:prstGeom>
          <a:noFill/>
          <a:ln w="9525">
            <a:noFill/>
            <a:miter lim="800000"/>
            <a:headEnd/>
            <a:tailEnd/>
          </a:ln>
        </p:spPr>
      </p:pic>
      <p:pic>
        <p:nvPicPr>
          <p:cNvPr id="81923" name="Picture 3"/>
          <p:cNvPicPr>
            <a:picLocks noChangeAspect="1" noChangeArrowheads="1"/>
          </p:cNvPicPr>
          <p:nvPr/>
        </p:nvPicPr>
        <p:blipFill>
          <a:blip r:embed="rId3" cstate="print"/>
          <a:srcRect/>
          <a:stretch>
            <a:fillRect/>
          </a:stretch>
        </p:blipFill>
        <p:spPr bwMode="auto">
          <a:xfrm>
            <a:off x="2339752" y="2492896"/>
            <a:ext cx="3590925" cy="723900"/>
          </a:xfrm>
          <a:prstGeom prst="rect">
            <a:avLst/>
          </a:prstGeom>
          <a:noFill/>
          <a:ln w="9525">
            <a:noFill/>
            <a:miter lim="800000"/>
            <a:headEnd/>
            <a:tailEnd/>
          </a:ln>
        </p:spPr>
      </p:pic>
      <p:pic>
        <p:nvPicPr>
          <p:cNvPr id="81924" name="Picture 4"/>
          <p:cNvPicPr>
            <a:picLocks noChangeAspect="1" noChangeArrowheads="1"/>
          </p:cNvPicPr>
          <p:nvPr/>
        </p:nvPicPr>
        <p:blipFill>
          <a:blip r:embed="rId4" cstate="print"/>
          <a:srcRect/>
          <a:stretch>
            <a:fillRect/>
          </a:stretch>
        </p:blipFill>
        <p:spPr bwMode="auto">
          <a:xfrm>
            <a:off x="50229" y="3202682"/>
            <a:ext cx="9058275" cy="514350"/>
          </a:xfrm>
          <a:prstGeom prst="rect">
            <a:avLst/>
          </a:prstGeom>
          <a:noFill/>
          <a:ln w="9525">
            <a:noFill/>
            <a:miter lim="800000"/>
            <a:headEnd/>
            <a:tailEnd/>
          </a:ln>
        </p:spPr>
      </p:pic>
      <p:pic>
        <p:nvPicPr>
          <p:cNvPr id="81925" name="Picture 5"/>
          <p:cNvPicPr>
            <a:picLocks noChangeAspect="1" noChangeArrowheads="1"/>
          </p:cNvPicPr>
          <p:nvPr/>
        </p:nvPicPr>
        <p:blipFill>
          <a:blip r:embed="rId5" cstate="print"/>
          <a:srcRect/>
          <a:stretch>
            <a:fillRect/>
          </a:stretch>
        </p:blipFill>
        <p:spPr bwMode="auto">
          <a:xfrm>
            <a:off x="2195736" y="3789040"/>
            <a:ext cx="4943475" cy="99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3851920" y="5157192"/>
            <a:ext cx="386644" cy="369332"/>
          </a:xfrm>
          <a:prstGeom prst="rect">
            <a:avLst/>
          </a:prstGeom>
          <a:noFill/>
        </p:spPr>
        <p:txBody>
          <a:bodyPr wrap="none" rtlCol="0">
            <a:spAutoFit/>
          </a:bodyPr>
          <a:lstStyle/>
          <a:p>
            <a:r>
              <a:rPr lang="en-US" dirty="0" smtClean="0">
                <a:latin typeface="Times New Roman" pitchFamily="18" charset="0"/>
                <a:cs typeface="Times New Roman" pitchFamily="18" charset="0"/>
              </a:rPr>
              <a:t>or</a:t>
            </a:r>
            <a:endParaRPr lang="en-US" dirty="0">
              <a:latin typeface="Times New Roman" pitchFamily="18" charset="0"/>
              <a:cs typeface="Times New Roman" pitchFamily="18" charset="0"/>
            </a:endParaRPr>
          </a:p>
        </p:txBody>
      </p:sp>
      <p:sp>
        <p:nvSpPr>
          <p:cNvPr id="11" name="TextBox 10"/>
          <p:cNvSpPr txBox="1"/>
          <p:nvPr/>
        </p:nvSpPr>
        <p:spPr>
          <a:xfrm>
            <a:off x="2339752" y="5651956"/>
            <a:ext cx="4090222"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800" b="1" dirty="0" smtClean="0">
                <a:latin typeface="Times New Roman" pitchFamily="18" charset="0"/>
                <a:cs typeface="Times New Roman" pitchFamily="18" charset="0"/>
              </a:rPr>
              <a:t>|A| = </a:t>
            </a:r>
            <a:r>
              <a:rPr lang="en-US" sz="2800" b="1" dirty="0" err="1" smtClean="0">
                <a:latin typeface="Times New Roman" pitchFamily="18" charset="0"/>
                <a:cs typeface="Times New Roman" pitchFamily="18" charset="0"/>
              </a:rPr>
              <a:t>f</a:t>
            </a:r>
            <a:r>
              <a:rPr lang="en-US" sz="2800" b="1" baseline="-25000" dirty="0" err="1" smtClean="0">
                <a:latin typeface="Times New Roman" pitchFamily="18" charset="0"/>
                <a:cs typeface="Times New Roman" pitchFamily="18" charset="0"/>
              </a:rPr>
              <a:t>b</a:t>
            </a:r>
            <a:r>
              <a:rPr lang="en-US" sz="2800" b="1" dirty="0" smtClean="0">
                <a:latin typeface="Times New Roman" pitchFamily="18" charset="0"/>
                <a:cs typeface="Times New Roman" pitchFamily="18" charset="0"/>
              </a:rPr>
              <a:t>/f;	</a:t>
            </a:r>
            <a:r>
              <a:rPr lang="en-US" b="1" dirty="0" smtClean="0">
                <a:latin typeface="Times New Roman" pitchFamily="18" charset="0"/>
                <a:cs typeface="Times New Roman" pitchFamily="18" charset="0"/>
              </a:rPr>
              <a:t>where, </a:t>
            </a:r>
            <a:r>
              <a:rPr lang="en-US" b="1" dirty="0" err="1" smtClean="0">
                <a:latin typeface="Times New Roman" pitchFamily="18" charset="0"/>
                <a:cs typeface="Times New Roman" pitchFamily="18" charset="0"/>
              </a:rPr>
              <a:t>f</a:t>
            </a:r>
            <a:r>
              <a:rPr lang="en-US" b="1" baseline="-25000" dirty="0" err="1" smtClean="0">
                <a:latin typeface="Times New Roman" pitchFamily="18" charset="0"/>
                <a:cs typeface="Times New Roman" pitchFamily="18" charset="0"/>
              </a:rPr>
              <a:t>b</a:t>
            </a:r>
            <a:r>
              <a:rPr lang="en-US" b="1" dirty="0" smtClean="0">
                <a:latin typeface="Times New Roman" pitchFamily="18" charset="0"/>
                <a:cs typeface="Times New Roman" pitchFamily="18" charset="0"/>
              </a:rPr>
              <a:t> = 1/2</a:t>
            </a:r>
            <a:r>
              <a:rPr lang="el-GR" b="1" dirty="0" smtClean="0">
                <a:latin typeface="Times New Roman" pitchFamily="18" charset="0"/>
                <a:cs typeface="Times New Roman" pitchFamily="18" charset="0"/>
              </a:rPr>
              <a:t>Π</a:t>
            </a:r>
            <a:r>
              <a:rPr lang="en-US" b="1" dirty="0" smtClean="0">
                <a:latin typeface="Times New Roman" pitchFamily="18" charset="0"/>
                <a:cs typeface="Times New Roman" pitchFamily="18" charset="0"/>
              </a:rPr>
              <a:t>R</a:t>
            </a:r>
            <a:r>
              <a:rPr lang="en-US" b="1" baseline="-25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C</a:t>
            </a:r>
            <a:r>
              <a:rPr lang="en-US" b="1" baseline="-25000" dirty="0" smtClean="0">
                <a:latin typeface="Times New Roman" pitchFamily="18" charset="0"/>
                <a:cs typeface="Times New Roman" pitchFamily="18" charset="0"/>
              </a:rPr>
              <a:t>f</a:t>
            </a:r>
            <a:endParaRPr lang="en-US" b="1" baseline="-25000" dirty="0">
              <a:latin typeface="Times New Roman" pitchFamily="18" charset="0"/>
              <a:cs typeface="Times New Roman"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87624"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Integrator</a:t>
            </a:r>
          </a:p>
        </p:txBody>
      </p:sp>
      <p:pic>
        <p:nvPicPr>
          <p:cNvPr id="82946" name="Picture 2"/>
          <p:cNvPicPr>
            <a:picLocks noChangeAspect="1" noChangeArrowheads="1"/>
          </p:cNvPicPr>
          <p:nvPr/>
        </p:nvPicPr>
        <p:blipFill>
          <a:blip r:embed="rId2" cstate="print"/>
          <a:srcRect/>
          <a:stretch>
            <a:fillRect/>
          </a:stretch>
        </p:blipFill>
        <p:spPr bwMode="auto">
          <a:xfrm>
            <a:off x="694506" y="836712"/>
            <a:ext cx="7981950" cy="5762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Integrator</a:t>
            </a:r>
          </a:p>
        </p:txBody>
      </p:sp>
      <p:sp>
        <p:nvSpPr>
          <p:cNvPr id="5" name="Rectangle 4"/>
          <p:cNvSpPr/>
          <p:nvPr/>
        </p:nvSpPr>
        <p:spPr>
          <a:xfrm>
            <a:off x="0" y="1124744"/>
            <a:ext cx="8350043" cy="1569660"/>
          </a:xfrm>
          <a:prstGeom prst="rect">
            <a:avLst/>
          </a:prstGeom>
          <a:solidFill>
            <a:schemeClr val="accent6">
              <a:lumMod val="20000"/>
              <a:lumOff val="80000"/>
            </a:schemeClr>
          </a:solidFill>
          <a:ln>
            <a:solidFill>
              <a:schemeClr val="accent2"/>
            </a:solidFill>
          </a:ln>
        </p:spPr>
        <p:txBody>
          <a:bodyPr wrap="none">
            <a:spAutoFit/>
          </a:bodyPr>
          <a:lstStyle/>
          <a:p>
            <a:r>
              <a:rPr lang="en-US" sz="2400" dirty="0" smtClean="0">
                <a:latin typeface="Times New Roman" pitchFamily="18" charset="0"/>
                <a:cs typeface="Times New Roman" pitchFamily="18" charset="0"/>
              </a:rPr>
              <a:t>From the above frequency response, </a:t>
            </a:r>
          </a:p>
          <a:p>
            <a:pPr marL="749300" indent="-284163">
              <a:buFont typeface="Wingdings" pitchFamily="2" charset="2"/>
              <a:buChar char="ü"/>
            </a:pPr>
            <a:r>
              <a:rPr lang="en-US" sz="2400" dirty="0" smtClean="0">
                <a:latin typeface="Times New Roman" pitchFamily="18" charset="0"/>
                <a:cs typeface="Times New Roman" pitchFamily="18" charset="0"/>
              </a:rPr>
              <a:t>f = 0, then A is infinite (C does not conduct DC - open loop)</a:t>
            </a:r>
          </a:p>
          <a:p>
            <a:pPr marL="749300" indent="-284163">
              <a:buFont typeface="Wingdings" pitchFamily="2" charset="2"/>
              <a:buChar char="ü"/>
            </a:pPr>
            <a:r>
              <a:rPr lang="en-US" sz="2400" dirty="0" smtClean="0">
                <a:latin typeface="Times New Roman" pitchFamily="18" charset="0"/>
                <a:cs typeface="Times New Roman" pitchFamily="18" charset="0"/>
              </a:rPr>
              <a:t>0 &lt; f  &lt;  </a:t>
            </a:r>
            <a:r>
              <a:rPr lang="en-US" sz="2400" dirty="0" err="1" smtClean="0">
                <a:latin typeface="Times New Roman" pitchFamily="18" charset="0"/>
                <a:cs typeface="Times New Roman" pitchFamily="18" charset="0"/>
              </a:rPr>
              <a:t>f</a:t>
            </a:r>
            <a:r>
              <a:rPr lang="en-US" sz="2400" baseline="-25000" dirty="0" err="1" smtClean="0">
                <a:latin typeface="Times New Roman" pitchFamily="18" charset="0"/>
                <a:cs typeface="Times New Roman" pitchFamily="18" charset="0"/>
              </a:rPr>
              <a:t>b</a:t>
            </a:r>
            <a:r>
              <a:rPr lang="en-US" sz="2400" dirty="0" smtClean="0">
                <a:latin typeface="Times New Roman" pitchFamily="18" charset="0"/>
                <a:cs typeface="Times New Roman" pitchFamily="18" charset="0"/>
              </a:rPr>
              <a:t>, the gain A is decreasing at 20dB/decade.</a:t>
            </a:r>
          </a:p>
          <a:p>
            <a:pPr marL="749300" indent="-284163">
              <a:buFont typeface="Wingdings" pitchFamily="2" charset="2"/>
              <a:buChar char="ü"/>
            </a:pPr>
            <a:r>
              <a:rPr lang="en-US" sz="2400" dirty="0" smtClean="0">
                <a:latin typeface="Times New Roman" pitchFamily="18" charset="0"/>
                <a:cs typeface="Times New Roman" pitchFamily="18" charset="0"/>
              </a:rPr>
              <a:t>f  &gt;  </a:t>
            </a:r>
            <a:r>
              <a:rPr lang="en-US" sz="2400" dirty="0" err="1" smtClean="0">
                <a:latin typeface="Times New Roman" pitchFamily="18" charset="0"/>
                <a:cs typeface="Times New Roman" pitchFamily="18" charset="0"/>
              </a:rPr>
              <a:t>f</a:t>
            </a:r>
            <a:r>
              <a:rPr lang="en-US" sz="2400" baseline="-25000" dirty="0" err="1" smtClean="0">
                <a:latin typeface="Times New Roman" pitchFamily="18" charset="0"/>
                <a:cs typeface="Times New Roman" pitchFamily="18" charset="0"/>
              </a:rPr>
              <a:t>b</a:t>
            </a:r>
            <a:r>
              <a:rPr lang="en-US" sz="2400" dirty="0" smtClean="0">
                <a:latin typeface="Times New Roman" pitchFamily="18" charset="0"/>
                <a:cs typeface="Times New Roman" pitchFamily="18" charset="0"/>
              </a:rPr>
              <a:t>, the gain A is decreasing at 20dB/decade below Zero.</a:t>
            </a:r>
            <a:endParaRPr lang="en-US" sz="2400" dirty="0">
              <a:latin typeface="Times New Roman" pitchFamily="18" charset="0"/>
              <a:cs typeface="Times New Roman" pitchFamily="18" charset="0"/>
            </a:endParaRPr>
          </a:p>
        </p:txBody>
      </p:sp>
      <p:sp>
        <p:nvSpPr>
          <p:cNvPr id="6" name="Rectangle 5"/>
          <p:cNvSpPr/>
          <p:nvPr/>
        </p:nvSpPr>
        <p:spPr>
          <a:xfrm>
            <a:off x="323528" y="3861048"/>
            <a:ext cx="7992888"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749300" indent="-284163" algn="just"/>
            <a:r>
              <a:rPr lang="en-US" sz="2400" b="1" dirty="0" smtClean="0">
                <a:latin typeface="Times New Roman" pitchFamily="18" charset="0"/>
                <a:cs typeface="Times New Roman" pitchFamily="18" charset="0"/>
              </a:rPr>
              <a:t>Issue to be Solved is, </a:t>
            </a:r>
          </a:p>
          <a:p>
            <a:pPr marL="749300" indent="-284163" algn="just">
              <a:buFont typeface="Wingdings" pitchFamily="2" charset="2"/>
              <a:buChar char="ü"/>
            </a:pPr>
            <a:r>
              <a:rPr lang="en-US" sz="2400" dirty="0" smtClean="0">
                <a:latin typeface="Times New Roman" pitchFamily="18" charset="0"/>
                <a:cs typeface="Times New Roman" pitchFamily="18" charset="0"/>
              </a:rPr>
              <a:t>f = 0, then A is infinite (C does not conduct DC - open loop)</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cstate="print"/>
          <a:srcRect/>
          <a:stretch>
            <a:fillRect/>
          </a:stretch>
        </p:blipFill>
        <p:spPr bwMode="auto">
          <a:xfrm>
            <a:off x="1366838" y="1176338"/>
            <a:ext cx="6410325" cy="4505325"/>
          </a:xfrm>
          <a:prstGeom prst="rect">
            <a:avLst/>
          </a:prstGeom>
          <a:noFill/>
          <a:ln w="9525">
            <a:noFill/>
            <a:miter lim="800000"/>
            <a:headEnd/>
            <a:tailEnd/>
          </a:ln>
        </p:spPr>
      </p:pic>
      <p:sp>
        <p:nvSpPr>
          <p:cNvPr id="5"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a:t>
            </a:r>
          </a:p>
        </p:txBody>
      </p:sp>
      <p:sp>
        <p:nvSpPr>
          <p:cNvPr id="6" name="TextBox 5"/>
          <p:cNvSpPr txBox="1"/>
          <p:nvPr/>
        </p:nvSpPr>
        <p:spPr>
          <a:xfrm>
            <a:off x="107505" y="6021288"/>
            <a:ext cx="8856984"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latin typeface="Times New Roman" pitchFamily="18" charset="0"/>
                <a:cs typeface="Times New Roman" pitchFamily="18" charset="0"/>
              </a:rPr>
              <a:t>In order to avoid the saturation of Integration at low frequencies, an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is connected in parallel with C</a:t>
            </a:r>
            <a:r>
              <a:rPr lang="en-US" baseline="-25000" dirty="0"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 (</a:t>
            </a:r>
            <a:r>
              <a:rPr lang="en-US" altLang="ko-KR" sz="3600" dirty="0" err="1" smtClean="0">
                <a:solidFill>
                  <a:srgbClr val="FF0000"/>
                </a:solidFill>
                <a:latin typeface="Times New Roman" pitchFamily="18" charset="0"/>
                <a:cs typeface="Times New Roman" pitchFamily="18" charset="0"/>
              </a:rPr>
              <a:t>Lossy</a:t>
            </a:r>
            <a:r>
              <a:rPr lang="en-US" altLang="ko-KR" sz="3600" dirty="0" smtClean="0">
                <a:solidFill>
                  <a:srgbClr val="FF0000"/>
                </a:solidFill>
                <a:latin typeface="Times New Roman" pitchFamily="18" charset="0"/>
                <a:cs typeface="Times New Roman" pitchFamily="18" charset="0"/>
              </a:rPr>
              <a:t>)</a:t>
            </a:r>
          </a:p>
        </p:txBody>
      </p:sp>
      <p:sp>
        <p:nvSpPr>
          <p:cNvPr id="5" name="TextBox 4"/>
          <p:cNvSpPr txBox="1"/>
          <p:nvPr/>
        </p:nvSpPr>
        <p:spPr>
          <a:xfrm>
            <a:off x="287016" y="1052736"/>
            <a:ext cx="8856984" cy="92333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465138" indent="-465138" algn="just">
              <a:buFont typeface="Wingdings" pitchFamily="2" charset="2"/>
              <a:buChar char="v"/>
            </a:pPr>
            <a:r>
              <a:rPr lang="en-US" dirty="0" smtClean="0">
                <a:latin typeface="Times New Roman" pitchFamily="18" charset="0"/>
                <a:cs typeface="Times New Roman" pitchFamily="18" charset="0"/>
              </a:rPr>
              <a:t>The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combination dissipates power, that’s why it is called as </a:t>
            </a:r>
            <a:r>
              <a:rPr lang="en-US" b="1" dirty="0" err="1" smtClean="0">
                <a:latin typeface="Times New Roman" pitchFamily="18" charset="0"/>
                <a:cs typeface="Times New Roman" pitchFamily="18" charset="0"/>
              </a:rPr>
              <a:t>Lossy</a:t>
            </a:r>
            <a:r>
              <a:rPr lang="en-US" b="1" dirty="0" smtClean="0">
                <a:latin typeface="Times New Roman" pitchFamily="18" charset="0"/>
                <a:cs typeface="Times New Roman" pitchFamily="18" charset="0"/>
              </a:rPr>
              <a:t> Integrator</a:t>
            </a:r>
            <a:r>
              <a:rPr lang="en-US" dirty="0" smtClean="0">
                <a:latin typeface="Times New Roman" pitchFamily="18" charset="0"/>
                <a:cs typeface="Times New Roman" pitchFamily="18" charset="0"/>
              </a:rPr>
              <a:t>.</a:t>
            </a:r>
          </a:p>
          <a:p>
            <a:pPr marL="465138" indent="-465138" algn="just">
              <a:buFont typeface="Wingdings" pitchFamily="2" charset="2"/>
              <a:buChar char="v"/>
            </a:pPr>
            <a:r>
              <a:rPr lang="en-US" dirty="0" smtClean="0">
                <a:latin typeface="Times New Roman" pitchFamily="18" charset="0"/>
                <a:cs typeface="Times New Roman" pitchFamily="18" charset="0"/>
              </a:rPr>
              <a:t>The gain at the Low frequency is limited to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10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Thus  </a:t>
            </a:r>
            <a:r>
              <a:rPr lang="en-US" b="1" dirty="0" smtClean="0">
                <a:latin typeface="Times New Roman" pitchFamily="18" charset="0"/>
                <a:cs typeface="Times New Roman" pitchFamily="18" charset="0"/>
              </a:rPr>
              <a:t>DC stabilization </a:t>
            </a:r>
            <a:r>
              <a:rPr lang="en-US" dirty="0" smtClean="0">
                <a:latin typeface="Times New Roman" pitchFamily="18" charset="0"/>
                <a:cs typeface="Times New Roman" pitchFamily="18" charset="0"/>
              </a:rPr>
              <a:t>is achieved.</a:t>
            </a:r>
            <a:endParaRPr lang="en-US" dirty="0">
              <a:latin typeface="Times New Roman" pitchFamily="18" charset="0"/>
              <a:cs typeface="Times New Roman" pitchFamily="18" charset="0"/>
            </a:endParaRPr>
          </a:p>
        </p:txBody>
      </p:sp>
      <p:sp>
        <p:nvSpPr>
          <p:cNvPr id="6" name="TextBox 5"/>
          <p:cNvSpPr txBox="1"/>
          <p:nvPr/>
        </p:nvSpPr>
        <p:spPr>
          <a:xfrm>
            <a:off x="251520" y="2145630"/>
            <a:ext cx="1152128" cy="369332"/>
          </a:xfrm>
          <a:prstGeom prst="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pPr marL="465138" indent="-465138" algn="just"/>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7" name="TextBox 6"/>
          <p:cNvSpPr txBox="1"/>
          <p:nvPr/>
        </p:nvSpPr>
        <p:spPr>
          <a:xfrm>
            <a:off x="612060" y="2627620"/>
            <a:ext cx="5388463" cy="646331"/>
          </a:xfrm>
          <a:prstGeom prst="rect">
            <a:avLst/>
          </a:prstGeom>
          <a:noFill/>
        </p:spPr>
        <p:txBody>
          <a:bodyPr wrap="none" rtlCol="0">
            <a:spAutoFit/>
          </a:bodyPr>
          <a:lstStyle/>
          <a:p>
            <a:r>
              <a:rPr lang="en-US" dirty="0" smtClean="0">
                <a:latin typeface="Times New Roman" pitchFamily="18" charset="0"/>
                <a:cs typeface="Times New Roman" pitchFamily="18" charset="0"/>
              </a:rPr>
              <a:t>The above circuit is similar to Non-Inverting Amplifier, </a:t>
            </a:r>
          </a:p>
          <a:p>
            <a:r>
              <a:rPr lang="en-US" dirty="0" smtClean="0">
                <a:latin typeface="Times New Roman" pitchFamily="18" charset="0"/>
                <a:cs typeface="Times New Roman" pitchFamily="18" charset="0"/>
              </a:rPr>
              <a:t>	V</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 =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/Z</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(1)</a:t>
            </a:r>
            <a:endParaRPr lang="en-US" dirty="0">
              <a:latin typeface="Times New Roman" pitchFamily="18" charset="0"/>
              <a:cs typeface="Times New Roman" pitchFamily="18" charset="0"/>
            </a:endParaRPr>
          </a:p>
        </p:txBody>
      </p:sp>
      <p:sp>
        <p:nvSpPr>
          <p:cNvPr id="8" name="TextBox 7"/>
          <p:cNvSpPr txBox="1"/>
          <p:nvPr/>
        </p:nvSpPr>
        <p:spPr>
          <a:xfrm>
            <a:off x="1367636" y="3491716"/>
            <a:ext cx="4822154" cy="923330"/>
          </a:xfrm>
          <a:prstGeom prst="rect">
            <a:avLst/>
          </a:prstGeom>
          <a:noFill/>
        </p:spPr>
        <p:txBody>
          <a:bodyPr wrap="none" rtlCol="0">
            <a:spAutoFit/>
          </a:bodyPr>
          <a:lstStyle/>
          <a:p>
            <a:r>
              <a:rPr lang="en-US" dirty="0" smtClean="0">
                <a:latin typeface="Times New Roman" pitchFamily="18" charset="0"/>
                <a:cs typeface="Times New Roman" pitchFamily="18" charset="0"/>
              </a:rPr>
              <a:t>From the diagram, </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Parallel Combination of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Z</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Series Combination of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alone.</a:t>
            </a:r>
            <a:endParaRPr lang="en-US" dirty="0">
              <a:latin typeface="Times New Roman" pitchFamily="18" charset="0"/>
              <a:cs typeface="Times New Roman" pitchFamily="18" charset="0"/>
            </a:endParaRPr>
          </a:p>
        </p:txBody>
      </p:sp>
      <p:sp>
        <p:nvSpPr>
          <p:cNvPr id="9" name="Rectangle 8"/>
          <p:cNvSpPr/>
          <p:nvPr/>
        </p:nvSpPr>
        <p:spPr>
          <a:xfrm>
            <a:off x="1223620" y="4643844"/>
            <a:ext cx="5647700" cy="738664"/>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dirty="0" err="1" smtClean="0">
                <a:latin typeface="Times New Roman" pitchFamily="18" charset="0"/>
                <a:cs typeface="Times New Roman" pitchFamily="18" charset="0"/>
              </a:rPr>
              <a:t>Z</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sC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Rf</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+(1/</a:t>
            </a:r>
            <a:r>
              <a:rPr lang="en-US" dirty="0" err="1" smtClean="0">
                <a:latin typeface="Times New Roman" pitchFamily="18" charset="0"/>
                <a:cs typeface="Times New Roman" pitchFamily="18" charset="0"/>
              </a:rPr>
              <a:t>sC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(2)</a:t>
            </a:r>
          </a:p>
          <a:p>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Z</a:t>
            </a:r>
            <a:r>
              <a:rPr lang="en-US" sz="2400" b="1" baseline="-25000" dirty="0" err="1"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 = (</a:t>
            </a:r>
            <a:r>
              <a:rPr lang="en-US" sz="2400" b="1" dirty="0" err="1" smtClean="0">
                <a:latin typeface="Times New Roman" pitchFamily="18" charset="0"/>
                <a:cs typeface="Times New Roman" pitchFamily="18" charset="0"/>
              </a:rPr>
              <a:t>R</a:t>
            </a:r>
            <a:r>
              <a:rPr lang="en-US" sz="2400" b="1" baseline="-25000" dirty="0" err="1"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 / (1+sR</a:t>
            </a:r>
            <a:r>
              <a:rPr lang="en-US" sz="2400" b="1" baseline="-25000" dirty="0"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C</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 (3)</a:t>
            </a:r>
            <a:endParaRPr lang="en-US" dirty="0">
              <a:latin typeface="Times New Roman" pitchFamily="18" charset="0"/>
              <a:cs typeface="Times New Roman" pitchFamily="18" charset="0"/>
            </a:endParaRPr>
          </a:p>
        </p:txBody>
      </p:sp>
      <p:sp>
        <p:nvSpPr>
          <p:cNvPr id="10" name="Rectangle 9"/>
          <p:cNvSpPr/>
          <p:nvPr/>
        </p:nvSpPr>
        <p:spPr>
          <a:xfrm>
            <a:off x="3188747" y="5579948"/>
            <a:ext cx="2031325" cy="461665"/>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sz="2400" b="1" dirty="0" smtClean="0">
                <a:latin typeface="Times New Roman" pitchFamily="18" charset="0"/>
                <a:cs typeface="Times New Roman" pitchFamily="18" charset="0"/>
              </a:rPr>
              <a:t>Z</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 = 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(4)	</a:t>
            </a:r>
            <a:endParaRPr lang="en-US" dirty="0">
              <a:latin typeface="Times New Roman" pitchFamily="18" charset="0"/>
              <a:cs typeface="Times New Roman"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544" y="1484784"/>
            <a:ext cx="3480055" cy="369332"/>
          </a:xfrm>
          <a:prstGeom prst="rect">
            <a:avLst/>
          </a:prstGeom>
        </p:spPr>
        <p:txBody>
          <a:bodyPr wrap="none">
            <a:spAutoFit/>
          </a:bodyPr>
          <a:lstStyle/>
          <a:p>
            <a:r>
              <a:rPr lang="en-US" dirty="0" smtClean="0">
                <a:latin typeface="Times New Roman" pitchFamily="18" charset="0"/>
                <a:cs typeface="Times New Roman" pitchFamily="18" charset="0"/>
              </a:rPr>
              <a:t>Sub. (3) and (4) in eqn. (1), we get, </a:t>
            </a:r>
            <a:endParaRPr lang="en-US" dirty="0">
              <a:latin typeface="Times New Roman" pitchFamily="18" charset="0"/>
              <a:cs typeface="Times New Roman" pitchFamily="18" charset="0"/>
            </a:endParaRPr>
          </a:p>
        </p:txBody>
      </p:sp>
      <p:sp>
        <p:nvSpPr>
          <p:cNvPr id="5"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 (</a:t>
            </a:r>
            <a:r>
              <a:rPr lang="en-US" altLang="ko-KR" sz="3600" dirty="0" err="1" smtClean="0">
                <a:solidFill>
                  <a:srgbClr val="FF0000"/>
                </a:solidFill>
                <a:latin typeface="Times New Roman" pitchFamily="18" charset="0"/>
                <a:cs typeface="Times New Roman" pitchFamily="18" charset="0"/>
              </a:rPr>
              <a:t>Lossy</a:t>
            </a:r>
            <a:r>
              <a:rPr lang="en-US" altLang="ko-KR" sz="3600" dirty="0" smtClean="0">
                <a:solidFill>
                  <a:srgbClr val="FF0000"/>
                </a:solidFill>
                <a:latin typeface="Times New Roman" pitchFamily="18" charset="0"/>
                <a:cs typeface="Times New Roman" pitchFamily="18" charset="0"/>
              </a:rPr>
              <a:t>)</a:t>
            </a:r>
          </a:p>
        </p:txBody>
      </p:sp>
      <p:sp>
        <p:nvSpPr>
          <p:cNvPr id="6" name="TextBox 5"/>
          <p:cNvSpPr txBox="1"/>
          <p:nvPr/>
        </p:nvSpPr>
        <p:spPr>
          <a:xfrm>
            <a:off x="251520" y="899428"/>
            <a:ext cx="1152128" cy="369332"/>
          </a:xfrm>
          <a:prstGeom prst="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pPr marL="465138" indent="-465138" algn="just"/>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7" name="Rectangle 6"/>
          <p:cNvSpPr/>
          <p:nvPr/>
        </p:nvSpPr>
        <p:spPr>
          <a:xfrm>
            <a:off x="1331640" y="1988840"/>
            <a:ext cx="6128142"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 (s) /V</a:t>
            </a:r>
            <a:r>
              <a:rPr lang="en-US" sz="2400" b="1" baseline="-25000" dirty="0" smtClean="0">
                <a:latin typeface="Times New Roman" pitchFamily="18" charset="0"/>
                <a:cs typeface="Times New Roman" pitchFamily="18" charset="0"/>
              </a:rPr>
              <a:t>i</a:t>
            </a:r>
            <a:r>
              <a:rPr lang="en-US" sz="2400" b="1" dirty="0" smtClean="0">
                <a:latin typeface="Times New Roman" pitchFamily="18" charset="0"/>
                <a:cs typeface="Times New Roman" pitchFamily="18" charset="0"/>
              </a:rPr>
              <a:t> (s) = - ((</a:t>
            </a:r>
            <a:r>
              <a:rPr lang="en-US" sz="2400" b="1" dirty="0" err="1" smtClean="0">
                <a:latin typeface="Times New Roman" pitchFamily="18" charset="0"/>
                <a:cs typeface="Times New Roman" pitchFamily="18" charset="0"/>
              </a:rPr>
              <a:t>R</a:t>
            </a:r>
            <a:r>
              <a:rPr lang="en-US" sz="2400" b="1" baseline="-25000" dirty="0" err="1"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 / (1+sR</a:t>
            </a:r>
            <a:r>
              <a:rPr lang="en-US" sz="2400" b="1" baseline="-25000" dirty="0"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C</a:t>
            </a:r>
            <a:r>
              <a:rPr lang="en-US" sz="2400" b="1" baseline="-25000" dirty="0"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	------ (5)</a:t>
            </a:r>
            <a:endParaRPr lang="en-US" sz="2400" b="1" dirty="0"/>
          </a:p>
        </p:txBody>
      </p:sp>
      <p:sp>
        <p:nvSpPr>
          <p:cNvPr id="8" name="Rectangle 7"/>
          <p:cNvSpPr/>
          <p:nvPr/>
        </p:nvSpPr>
        <p:spPr>
          <a:xfrm>
            <a:off x="251520" y="2996952"/>
            <a:ext cx="4269117" cy="369332"/>
          </a:xfrm>
          <a:prstGeom prst="rect">
            <a:avLst/>
          </a:prstGeom>
        </p:spPr>
        <p:txBody>
          <a:bodyPr wrap="none">
            <a:spAutoFit/>
          </a:bodyPr>
          <a:lstStyle/>
          <a:p>
            <a:r>
              <a:rPr lang="en-US" dirty="0" smtClean="0">
                <a:latin typeface="Times New Roman" pitchFamily="18" charset="0"/>
                <a:cs typeface="Times New Roman" pitchFamily="18" charset="0"/>
              </a:rPr>
              <a:t>Sub. s = j</a:t>
            </a:r>
            <a:r>
              <a:rPr lang="el-GR" dirty="0" smtClean="0">
                <a:latin typeface="Times New Roman" pitchFamily="18" charset="0"/>
                <a:cs typeface="Times New Roman" pitchFamily="18" charset="0"/>
              </a:rPr>
              <a:t>ω</a:t>
            </a:r>
            <a:r>
              <a:rPr lang="en-US" dirty="0" smtClean="0">
                <a:latin typeface="Times New Roman" pitchFamily="18" charset="0"/>
                <a:cs typeface="Times New Roman" pitchFamily="18" charset="0"/>
              </a:rPr>
              <a:t> and </a:t>
            </a:r>
            <a:r>
              <a:rPr lang="el-GR" dirty="0" smtClean="0">
                <a:latin typeface="Times New Roman" pitchFamily="18" charset="0"/>
                <a:cs typeface="Times New Roman" pitchFamily="18" charset="0"/>
              </a:rPr>
              <a:t>ω </a:t>
            </a:r>
            <a:r>
              <a:rPr lang="en-US" dirty="0" smtClean="0">
                <a:latin typeface="Times New Roman" pitchFamily="18" charset="0"/>
                <a:cs typeface="Times New Roman" pitchFamily="18" charset="0"/>
              </a:rPr>
              <a:t>= 2</a:t>
            </a:r>
            <a:r>
              <a:rPr lang="el-GR" dirty="0" smtClean="0">
                <a:latin typeface="Times New Roman" pitchFamily="18" charset="0"/>
                <a:cs typeface="Times New Roman" pitchFamily="18" charset="0"/>
              </a:rPr>
              <a:t>Π</a:t>
            </a:r>
            <a:r>
              <a:rPr lang="en-US" dirty="0" smtClean="0">
                <a:latin typeface="Times New Roman" pitchFamily="18" charset="0"/>
                <a:cs typeface="Times New Roman" pitchFamily="18" charset="0"/>
              </a:rPr>
              <a:t>f in eqn. (5), we get, </a:t>
            </a:r>
            <a:endParaRPr lang="en-US" dirty="0">
              <a:latin typeface="Times New Roman" pitchFamily="18" charset="0"/>
              <a:cs typeface="Times New Roman" pitchFamily="18" charset="0"/>
            </a:endParaRPr>
          </a:p>
        </p:txBody>
      </p:sp>
      <p:pic>
        <p:nvPicPr>
          <p:cNvPr id="80898" name="Picture 2"/>
          <p:cNvPicPr>
            <a:picLocks noChangeAspect="1" noChangeArrowheads="1"/>
          </p:cNvPicPr>
          <p:nvPr/>
        </p:nvPicPr>
        <p:blipFill>
          <a:blip r:embed="rId2" cstate="print"/>
          <a:srcRect/>
          <a:stretch>
            <a:fillRect/>
          </a:stretch>
        </p:blipFill>
        <p:spPr bwMode="auto">
          <a:xfrm>
            <a:off x="899592" y="3573016"/>
            <a:ext cx="7115175" cy="1143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251520" y="5085184"/>
            <a:ext cx="4134465" cy="369332"/>
          </a:xfrm>
          <a:prstGeom prst="rect">
            <a:avLst/>
          </a:prstGeom>
        </p:spPr>
        <p:txBody>
          <a:bodyPr wrap="none">
            <a:spAutoFit/>
          </a:bodyPr>
          <a:lstStyle/>
          <a:p>
            <a:r>
              <a:rPr lang="en-US" dirty="0" smtClean="0">
                <a:latin typeface="Times New Roman" pitchFamily="18" charset="0"/>
                <a:cs typeface="Times New Roman" pitchFamily="18" charset="0"/>
              </a:rPr>
              <a:t>Sub. </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a</a:t>
            </a:r>
            <a:r>
              <a:rPr lang="en-US" dirty="0" smtClean="0">
                <a:latin typeface="Times New Roman" pitchFamily="18" charset="0"/>
                <a:cs typeface="Times New Roman" pitchFamily="18" charset="0"/>
              </a:rPr>
              <a:t> = 1 / 2</a:t>
            </a:r>
            <a:r>
              <a:rPr lang="el-GR" dirty="0" smtClean="0">
                <a:latin typeface="Times New Roman" pitchFamily="18" charset="0"/>
                <a:cs typeface="Times New Roman" pitchFamily="18" charset="0"/>
              </a:rPr>
              <a:t>Π</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above eqn. becomes, </a:t>
            </a:r>
            <a:endParaRPr lang="en-US" dirty="0">
              <a:latin typeface="Times New Roman" pitchFamily="18" charset="0"/>
              <a:cs typeface="Times New Roman" pitchFamily="18" charset="0"/>
            </a:endParaRPr>
          </a:p>
        </p:txBody>
      </p:sp>
      <p:sp>
        <p:nvSpPr>
          <p:cNvPr id="12" name="Rectangle 11"/>
          <p:cNvSpPr/>
          <p:nvPr/>
        </p:nvSpPr>
        <p:spPr>
          <a:xfrm>
            <a:off x="1484040" y="5805264"/>
            <a:ext cx="6128142"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400" b="1" dirty="0" smtClean="0">
                <a:latin typeface="Times New Roman" pitchFamily="18" charset="0"/>
                <a:cs typeface="Times New Roman" pitchFamily="18" charset="0"/>
              </a:rPr>
              <a:t>|A| = - ((</a:t>
            </a:r>
            <a:r>
              <a:rPr lang="en-US" sz="2400" b="1" dirty="0" err="1" smtClean="0">
                <a:latin typeface="Times New Roman" pitchFamily="18" charset="0"/>
                <a:cs typeface="Times New Roman" pitchFamily="18" charset="0"/>
              </a:rPr>
              <a:t>R</a:t>
            </a:r>
            <a:r>
              <a:rPr lang="en-US" sz="2400" b="1" baseline="-25000" dirty="0" err="1"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 / </a:t>
            </a:r>
            <a:r>
              <a:rPr lang="en-US" sz="2400" b="1" dirty="0" smtClean="0">
                <a:latin typeface="Univers 57 Condensed"/>
                <a:cs typeface="Times New Roman" pitchFamily="18" charset="0"/>
              </a:rPr>
              <a:t>√</a:t>
            </a:r>
            <a:r>
              <a:rPr lang="en-US" sz="2400" b="1" dirty="0" smtClean="0">
                <a:latin typeface="Times New Roman" pitchFamily="18" charset="0"/>
                <a:cs typeface="Times New Roman" pitchFamily="18" charset="0"/>
              </a:rPr>
              <a:t>(1+(f/</a:t>
            </a:r>
            <a:r>
              <a:rPr lang="en-US" sz="2400" b="1" dirty="0" err="1" smtClean="0">
                <a:latin typeface="Times New Roman" pitchFamily="18" charset="0"/>
                <a:cs typeface="Times New Roman" pitchFamily="18" charset="0"/>
              </a:rPr>
              <a:t>f</a:t>
            </a:r>
            <a:r>
              <a:rPr lang="en-US" sz="2400" b="1" baseline="-25000" dirty="0" err="1" smtClean="0">
                <a:latin typeface="Times New Roman" pitchFamily="18" charset="0"/>
                <a:cs typeface="Times New Roman" pitchFamily="18" charset="0"/>
              </a:rPr>
              <a:t>a</a:t>
            </a:r>
            <a:r>
              <a:rPr lang="en-US" sz="2400" b="1" dirty="0" smtClean="0">
                <a:latin typeface="Times New Roman" pitchFamily="18" charset="0"/>
                <a:cs typeface="Times New Roman" pitchFamily="18" charset="0"/>
              </a:rPr>
              <a:t>)</a:t>
            </a:r>
            <a:r>
              <a:rPr lang="en-US" sz="2400" b="1" baseline="30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	------ (6)</a:t>
            </a:r>
            <a:endParaRPr lang="en-US" sz="2400" b="1"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 (</a:t>
            </a:r>
            <a:r>
              <a:rPr lang="en-US" altLang="ko-KR" sz="3600" dirty="0" err="1" smtClean="0">
                <a:solidFill>
                  <a:srgbClr val="FF0000"/>
                </a:solidFill>
                <a:latin typeface="Times New Roman" pitchFamily="18" charset="0"/>
                <a:cs typeface="Times New Roman" pitchFamily="18" charset="0"/>
              </a:rPr>
              <a:t>Lossy</a:t>
            </a:r>
            <a:r>
              <a:rPr lang="en-US" altLang="ko-KR" sz="3600" dirty="0" smtClean="0">
                <a:solidFill>
                  <a:srgbClr val="FF0000"/>
                </a:solidFill>
                <a:latin typeface="Times New Roman" pitchFamily="18" charset="0"/>
                <a:cs typeface="Times New Roman" pitchFamily="18" charset="0"/>
              </a:rPr>
              <a:t>)</a:t>
            </a:r>
          </a:p>
        </p:txBody>
      </p:sp>
      <p:sp>
        <p:nvSpPr>
          <p:cNvPr id="5" name="TextBox 4"/>
          <p:cNvSpPr txBox="1"/>
          <p:nvPr/>
        </p:nvSpPr>
        <p:spPr>
          <a:xfrm>
            <a:off x="251520" y="899428"/>
            <a:ext cx="1152128" cy="369332"/>
          </a:xfrm>
          <a:prstGeom prst="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pPr marL="465138" indent="-465138" algn="just"/>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Rectangle 5"/>
          <p:cNvSpPr/>
          <p:nvPr/>
        </p:nvSpPr>
        <p:spPr>
          <a:xfrm>
            <a:off x="964138" y="1340768"/>
            <a:ext cx="6128142"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400" b="1" dirty="0" smtClean="0">
                <a:latin typeface="Times New Roman" pitchFamily="18" charset="0"/>
                <a:cs typeface="Times New Roman" pitchFamily="18" charset="0"/>
              </a:rPr>
              <a:t>|A| = - ((</a:t>
            </a:r>
            <a:r>
              <a:rPr lang="en-US" sz="2400" b="1" dirty="0" err="1" smtClean="0">
                <a:latin typeface="Times New Roman" pitchFamily="18" charset="0"/>
                <a:cs typeface="Times New Roman" pitchFamily="18" charset="0"/>
              </a:rPr>
              <a:t>R</a:t>
            </a:r>
            <a:r>
              <a:rPr lang="en-US" sz="2400" b="1" baseline="-25000" dirty="0" err="1"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 / </a:t>
            </a:r>
            <a:r>
              <a:rPr lang="en-US" sz="2400" b="1" dirty="0" smtClean="0">
                <a:latin typeface="Univers 57 Condensed"/>
                <a:cs typeface="Times New Roman" pitchFamily="18" charset="0"/>
              </a:rPr>
              <a:t>√</a:t>
            </a:r>
            <a:r>
              <a:rPr lang="en-US" sz="2400" b="1" dirty="0" smtClean="0">
                <a:latin typeface="Times New Roman" pitchFamily="18" charset="0"/>
                <a:cs typeface="Times New Roman" pitchFamily="18" charset="0"/>
              </a:rPr>
              <a:t>(1+(f/</a:t>
            </a:r>
            <a:r>
              <a:rPr lang="en-US" sz="2400" b="1" dirty="0" err="1" smtClean="0">
                <a:latin typeface="Times New Roman" pitchFamily="18" charset="0"/>
                <a:cs typeface="Times New Roman" pitchFamily="18" charset="0"/>
              </a:rPr>
              <a:t>f</a:t>
            </a:r>
            <a:r>
              <a:rPr lang="en-US" sz="2400" b="1" baseline="-25000" dirty="0" err="1" smtClean="0">
                <a:latin typeface="Times New Roman" pitchFamily="18" charset="0"/>
                <a:cs typeface="Times New Roman" pitchFamily="18" charset="0"/>
              </a:rPr>
              <a:t>a</a:t>
            </a:r>
            <a:r>
              <a:rPr lang="en-US" sz="2400" b="1" dirty="0" smtClean="0">
                <a:latin typeface="Times New Roman" pitchFamily="18" charset="0"/>
                <a:cs typeface="Times New Roman" pitchFamily="18" charset="0"/>
              </a:rPr>
              <a:t>)</a:t>
            </a:r>
            <a:r>
              <a:rPr lang="en-US" sz="2400" b="1" baseline="30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	------ (6)</a:t>
            </a:r>
            <a:endParaRPr lang="en-US" sz="2400" b="1" dirty="0"/>
          </a:p>
        </p:txBody>
      </p:sp>
      <p:sp>
        <p:nvSpPr>
          <p:cNvPr id="9" name="Rectangle 8"/>
          <p:cNvSpPr/>
          <p:nvPr/>
        </p:nvSpPr>
        <p:spPr>
          <a:xfrm>
            <a:off x="899592" y="2348880"/>
            <a:ext cx="6552728" cy="193899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2400" dirty="0" smtClean="0">
                <a:latin typeface="Times New Roman" pitchFamily="18" charset="0"/>
                <a:cs typeface="Times New Roman" pitchFamily="18" charset="0"/>
              </a:rPr>
              <a:t>1. When f=0 ,the gain |A|=|</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/R</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—–dc gain</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2. When 0&lt;f&lt;</a:t>
            </a:r>
            <a:r>
              <a:rPr lang="en-US" sz="2400" dirty="0" err="1" smtClean="0">
                <a:latin typeface="Times New Roman" pitchFamily="18" charset="0"/>
                <a:cs typeface="Times New Roman" pitchFamily="18" charset="0"/>
              </a:rPr>
              <a:t>f</a:t>
            </a:r>
            <a:r>
              <a:rPr lang="en-US" sz="2400" baseline="-250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,the gain |A|≅|</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/R</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3. When f&gt;</a:t>
            </a:r>
            <a:r>
              <a:rPr lang="en-US" sz="2400" dirty="0" err="1" smtClean="0">
                <a:latin typeface="Times New Roman" pitchFamily="18" charset="0"/>
                <a:cs typeface="Times New Roman" pitchFamily="18" charset="0"/>
              </a:rPr>
              <a:t>f</a:t>
            </a:r>
            <a:r>
              <a:rPr lang="en-US" sz="2400" baseline="-250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,the gain |A|≪|</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/R</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4. When f= </a:t>
            </a:r>
            <a:r>
              <a:rPr lang="en-US" sz="2400" dirty="0" err="1" smtClean="0">
                <a:latin typeface="Times New Roman" pitchFamily="18" charset="0"/>
                <a:cs typeface="Times New Roman" pitchFamily="18" charset="0"/>
              </a:rPr>
              <a:t>f</a:t>
            </a:r>
            <a:r>
              <a:rPr lang="en-US" sz="2400" baseline="-250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 the gain |A|=|</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/R</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(1/√2) | </a:t>
            </a:r>
          </a:p>
          <a:p>
            <a:r>
              <a:rPr lang="en-US" sz="2400" dirty="0" smtClean="0">
                <a:latin typeface="Times New Roman" pitchFamily="18" charset="0"/>
                <a:cs typeface="Times New Roman" pitchFamily="18" charset="0"/>
              </a:rPr>
              <a:t>	Hence, |A|=|0.707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/R</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
        <p:nvSpPr>
          <p:cNvPr id="10" name="Rectangle 9"/>
          <p:cNvSpPr/>
          <p:nvPr/>
        </p:nvSpPr>
        <p:spPr>
          <a:xfrm>
            <a:off x="35496" y="1916832"/>
            <a:ext cx="4616080" cy="400110"/>
          </a:xfrm>
          <a:prstGeom prst="rect">
            <a:avLst/>
          </a:prstGeom>
        </p:spPr>
        <p:txBody>
          <a:bodyPr wrap="square">
            <a:spAutoFit/>
          </a:bodyPr>
          <a:lstStyle/>
          <a:p>
            <a:r>
              <a:rPr lang="en-US" sz="2000" dirty="0" smtClean="0">
                <a:latin typeface="Times New Roman" pitchFamily="18" charset="0"/>
                <a:cs typeface="Times New Roman" pitchFamily="18" charset="0"/>
              </a:rPr>
              <a:t>Consider the following cases:</a:t>
            </a:r>
            <a:endParaRPr lang="en-US" sz="2000"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681777" cy="66120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800" b="1" dirty="0">
                <a:latin typeface="Times New Roman" pitchFamily="18" charset="0"/>
                <a:cs typeface="Times New Roman" pitchFamily="18" charset="0"/>
              </a:rPr>
              <a:t>Linear Applications</a:t>
            </a:r>
          </a:p>
        </p:txBody>
      </p:sp>
      <p:sp>
        <p:nvSpPr>
          <p:cNvPr id="8" name="Rectangle 2"/>
          <p:cNvSpPr>
            <a:spLocks noGrp="1" noChangeArrowheads="1"/>
          </p:cNvSpPr>
          <p:nvPr>
            <p:ph type="title"/>
          </p:nvPr>
        </p:nvSpPr>
        <p:spPr>
          <a:xfrm>
            <a:off x="953294" y="764704"/>
            <a:ext cx="7885112" cy="962025"/>
          </a:xfrm>
        </p:spPr>
        <p:style>
          <a:lnRef idx="1">
            <a:schemeClr val="accent3"/>
          </a:lnRef>
          <a:fillRef idx="2">
            <a:schemeClr val="accent3"/>
          </a:fillRef>
          <a:effectRef idx="1">
            <a:schemeClr val="accent3"/>
          </a:effectRef>
          <a:fontRef idx="minor">
            <a:schemeClr val="dk1"/>
          </a:fontRef>
        </p:style>
        <p:txBody>
          <a:bodyPr/>
          <a:lstStyle/>
          <a:p>
            <a:pPr>
              <a:defRPr/>
            </a:pPr>
            <a:r>
              <a:rPr lang="en-US" altLang="ko-KR" dirty="0" smtClean="0">
                <a:solidFill>
                  <a:srgbClr val="FF0000"/>
                </a:solidFill>
                <a:latin typeface="Times New Roman" pitchFamily="18" charset="0"/>
                <a:cs typeface="Times New Roman" pitchFamily="18" charset="0"/>
              </a:rPr>
              <a:t>Inverter and Scale Changer</a:t>
            </a:r>
          </a:p>
        </p:txBody>
      </p:sp>
      <p:sp>
        <p:nvSpPr>
          <p:cNvPr id="9" name="Rectangle 3"/>
          <p:cNvSpPr txBox="1">
            <a:spLocks noChangeArrowheads="1"/>
          </p:cNvSpPr>
          <p:nvPr/>
        </p:nvSpPr>
        <p:spPr>
          <a:xfrm>
            <a:off x="323528" y="1851149"/>
            <a:ext cx="4572322" cy="4460875"/>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smtClean="0">
                <a:solidFill>
                  <a:srgbClr val="0070C0"/>
                </a:solidFill>
                <a:latin typeface="Times New Roman" pitchFamily="18" charset="0"/>
                <a:cs typeface="Times New Roman" pitchFamily="18" charset="0"/>
              </a:rPr>
              <a:t>Inverting Amp with Gain = - </a:t>
            </a:r>
            <a:r>
              <a:rPr lang="en-US" altLang="ko-KR" dirty="0" err="1" smtClean="0">
                <a:solidFill>
                  <a:srgbClr val="0070C0"/>
                </a:solidFill>
                <a:latin typeface="Times New Roman" pitchFamily="18" charset="0"/>
                <a:cs typeface="Times New Roman" pitchFamily="18" charset="0"/>
              </a:rPr>
              <a:t>Rf</a:t>
            </a:r>
            <a:r>
              <a:rPr lang="en-US" altLang="ko-KR" dirty="0" smtClean="0">
                <a:solidFill>
                  <a:srgbClr val="0070C0"/>
                </a:solidFill>
                <a:latin typeface="Times New Roman" pitchFamily="18" charset="0"/>
                <a:cs typeface="Times New Roman" pitchFamily="18" charset="0"/>
              </a:rPr>
              <a:t> / </a:t>
            </a:r>
            <a:r>
              <a:rPr lang="en-US" altLang="ko-KR" dirty="0" err="1" smtClean="0">
                <a:solidFill>
                  <a:srgbClr val="0070C0"/>
                </a:solidFill>
                <a:latin typeface="Times New Roman" pitchFamily="18" charset="0"/>
                <a:cs typeface="Times New Roman" pitchFamily="18" charset="0"/>
              </a:rPr>
              <a:t>Ri</a:t>
            </a:r>
            <a:endParaRPr lang="ko-KR" altLang="en-US" sz="2400" dirty="0" smtClean="0">
              <a:solidFill>
                <a:srgbClr val="0070C0"/>
              </a:solidFill>
              <a:latin typeface="Times New Roman" pitchFamily="18" charset="0"/>
              <a:cs typeface="Times New Roman"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xmlns="" val="2079482103"/>
              </p:ext>
            </p:extLst>
          </p:nvPr>
        </p:nvGraphicFramePr>
        <p:xfrm>
          <a:off x="119415" y="3212976"/>
          <a:ext cx="4928835" cy="2549624"/>
        </p:xfrm>
        <a:graphic>
          <a:graphicData uri="http://schemas.openxmlformats.org/presentationml/2006/ole">
            <p:oleObj spid="_x0000_s1026" name="Photo Editor 사진" r:id="rId3" imgW="3591426" imgH="1857143" progId="">
              <p:embed/>
            </p:oleObj>
          </a:graphicData>
        </a:graphic>
      </p:graphicFrame>
      <p:sp>
        <p:nvSpPr>
          <p:cNvPr id="11" name="Rectangle 4"/>
          <p:cNvSpPr txBox="1">
            <a:spLocks noChangeArrowheads="1"/>
          </p:cNvSpPr>
          <p:nvPr/>
        </p:nvSpPr>
        <p:spPr>
          <a:xfrm>
            <a:off x="5048250" y="1851149"/>
            <a:ext cx="3867150" cy="4460875"/>
          </a:xfrm>
          <a:prstGeom prst="rect">
            <a:avLst/>
          </a:prstGeom>
          <a:solidFill>
            <a:schemeClr val="accent2">
              <a:lumMod val="20000"/>
              <a:lumOff val="80000"/>
            </a:schemeClr>
          </a:solidFill>
        </p:spPr>
        <p:style>
          <a:lnRef idx="2">
            <a:schemeClr val="accent4"/>
          </a:lnRef>
          <a:fillRef idx="1">
            <a:schemeClr val="lt1"/>
          </a:fillRef>
          <a:effectRef idx="0">
            <a:schemeClr val="accent4"/>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800" dirty="0" smtClean="0">
                <a:solidFill>
                  <a:srgbClr val="0070C0"/>
                </a:solidFill>
                <a:latin typeface="Times New Roman" pitchFamily="18" charset="0"/>
                <a:cs typeface="Times New Roman" pitchFamily="18" charset="0"/>
              </a:rPr>
              <a:t>Inverter</a:t>
            </a:r>
          </a:p>
          <a:p>
            <a:pPr lvl="1"/>
            <a:r>
              <a:rPr lang="en-US" altLang="ko-KR" sz="2400" dirty="0" err="1" smtClean="0">
                <a:solidFill>
                  <a:srgbClr val="0070C0"/>
                </a:solidFill>
                <a:latin typeface="Times New Roman" pitchFamily="18" charset="0"/>
                <a:cs typeface="Times New Roman" pitchFamily="18" charset="0"/>
              </a:rPr>
              <a:t>Rf</a:t>
            </a:r>
            <a:r>
              <a:rPr lang="en-US" altLang="ko-KR" sz="2400" dirty="0" smtClean="0">
                <a:solidFill>
                  <a:srgbClr val="0070C0"/>
                </a:solidFill>
                <a:latin typeface="Times New Roman" pitchFamily="18" charset="0"/>
                <a:cs typeface="Times New Roman" pitchFamily="18" charset="0"/>
              </a:rPr>
              <a:t> / </a:t>
            </a:r>
            <a:r>
              <a:rPr lang="en-US" altLang="ko-KR" sz="2400" dirty="0" err="1" smtClean="0">
                <a:solidFill>
                  <a:srgbClr val="0070C0"/>
                </a:solidFill>
                <a:latin typeface="Times New Roman" pitchFamily="18" charset="0"/>
                <a:cs typeface="Times New Roman" pitchFamily="18" charset="0"/>
              </a:rPr>
              <a:t>Ri</a:t>
            </a:r>
            <a:r>
              <a:rPr lang="en-US" altLang="ko-KR" sz="2400" dirty="0" smtClean="0">
                <a:solidFill>
                  <a:srgbClr val="0070C0"/>
                </a:solidFill>
                <a:latin typeface="Times New Roman" pitchFamily="18" charset="0"/>
                <a:cs typeface="Times New Roman" pitchFamily="18" charset="0"/>
              </a:rPr>
              <a:t> = 1</a:t>
            </a:r>
          </a:p>
          <a:p>
            <a:r>
              <a:rPr lang="en-US" altLang="ko-KR" sz="2800" dirty="0" smtClean="0">
                <a:solidFill>
                  <a:srgbClr val="0070C0"/>
                </a:solidFill>
                <a:latin typeface="Times New Roman" pitchFamily="18" charset="0"/>
                <a:cs typeface="Times New Roman" pitchFamily="18" charset="0"/>
              </a:rPr>
              <a:t>Inverter and Scale Changer</a:t>
            </a:r>
          </a:p>
          <a:p>
            <a:pPr lvl="1"/>
            <a:r>
              <a:rPr lang="en-US" altLang="ko-KR" sz="2400" dirty="0" smtClean="0">
                <a:solidFill>
                  <a:srgbClr val="0070C0"/>
                </a:solidFill>
                <a:latin typeface="Times New Roman" pitchFamily="18" charset="0"/>
                <a:cs typeface="Times New Roman" pitchFamily="18" charset="0"/>
              </a:rPr>
              <a:t>Proper choice of </a:t>
            </a:r>
            <a:r>
              <a:rPr lang="en-US" altLang="ko-KR" sz="2400" dirty="0" err="1" smtClean="0">
                <a:solidFill>
                  <a:srgbClr val="0070C0"/>
                </a:solidFill>
                <a:latin typeface="Times New Roman" pitchFamily="18" charset="0"/>
                <a:cs typeface="Times New Roman" pitchFamily="18" charset="0"/>
              </a:rPr>
              <a:t>Rf</a:t>
            </a:r>
            <a:r>
              <a:rPr lang="en-US" altLang="ko-KR" sz="2400" dirty="0" smtClean="0">
                <a:solidFill>
                  <a:srgbClr val="0070C0"/>
                </a:solidFill>
                <a:latin typeface="Times New Roman" pitchFamily="18" charset="0"/>
                <a:cs typeface="Times New Roman" pitchFamily="18" charset="0"/>
              </a:rPr>
              <a:t> / </a:t>
            </a:r>
            <a:r>
              <a:rPr lang="en-US" altLang="ko-KR" sz="2400" dirty="0" err="1" smtClean="0">
                <a:solidFill>
                  <a:srgbClr val="0070C0"/>
                </a:solidFill>
                <a:latin typeface="Times New Roman" pitchFamily="18" charset="0"/>
                <a:cs typeface="Times New Roman" pitchFamily="18" charset="0"/>
              </a:rPr>
              <a:t>Ri</a:t>
            </a:r>
            <a:endParaRPr lang="en-US" altLang="ko-KR" sz="2400" dirty="0" smtClean="0">
              <a:solidFill>
                <a:srgbClr val="0070C0"/>
              </a:solidFill>
              <a:latin typeface="Times New Roman" pitchFamily="18" charset="0"/>
              <a:cs typeface="Times New Roman" pitchFamily="18" charset="0"/>
            </a:endParaRPr>
          </a:p>
          <a:p>
            <a:r>
              <a:rPr lang="en-US" altLang="ko-KR" sz="2800" dirty="0" smtClean="0">
                <a:solidFill>
                  <a:srgbClr val="0070C0"/>
                </a:solidFill>
                <a:latin typeface="Times New Roman" pitchFamily="18" charset="0"/>
                <a:cs typeface="Times New Roman" pitchFamily="18" charset="0"/>
              </a:rPr>
              <a:t>Application</a:t>
            </a:r>
          </a:p>
          <a:p>
            <a:pPr lvl="1"/>
            <a:r>
              <a:rPr lang="en-US" altLang="ko-KR" sz="2400" dirty="0" smtClean="0">
                <a:solidFill>
                  <a:srgbClr val="0070C0"/>
                </a:solidFill>
                <a:latin typeface="Times New Roman" pitchFamily="18" charset="0"/>
                <a:cs typeface="Times New Roman" pitchFamily="18" charset="0"/>
              </a:rPr>
              <a:t>Use of inverter to scale the output of DAC</a:t>
            </a:r>
          </a:p>
        </p:txBody>
      </p:sp>
    </p:spTree>
    <p:extLst>
      <p:ext uri="{BB962C8B-B14F-4D97-AF65-F5344CB8AC3E}">
        <p14:creationId xmlns:p14="http://schemas.microsoft.com/office/powerpoint/2010/main" xmlns="" val="14120773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1951231" y="2592288"/>
            <a:ext cx="7073631" cy="39330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 (</a:t>
            </a:r>
            <a:r>
              <a:rPr lang="en-US" altLang="ko-KR" sz="3600" dirty="0" err="1" smtClean="0">
                <a:solidFill>
                  <a:srgbClr val="FF0000"/>
                </a:solidFill>
                <a:latin typeface="Times New Roman" pitchFamily="18" charset="0"/>
                <a:cs typeface="Times New Roman" pitchFamily="18" charset="0"/>
              </a:rPr>
              <a:t>Lossy</a:t>
            </a:r>
            <a:r>
              <a:rPr lang="en-US" altLang="ko-KR" sz="3600" dirty="0" smtClean="0">
                <a:solidFill>
                  <a:srgbClr val="FF0000"/>
                </a:solidFill>
                <a:latin typeface="Times New Roman" pitchFamily="18" charset="0"/>
                <a:cs typeface="Times New Roman" pitchFamily="18" charset="0"/>
              </a:rPr>
              <a:t>)</a:t>
            </a:r>
          </a:p>
        </p:txBody>
      </p:sp>
      <p:sp>
        <p:nvSpPr>
          <p:cNvPr id="6" name="Rectangle 5"/>
          <p:cNvSpPr/>
          <p:nvPr/>
        </p:nvSpPr>
        <p:spPr>
          <a:xfrm>
            <a:off x="35496" y="871552"/>
            <a:ext cx="6552728"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dirty="0" smtClean="0">
                <a:latin typeface="Times New Roman" pitchFamily="18" charset="0"/>
                <a:cs typeface="Times New Roman" pitchFamily="18" charset="0"/>
              </a:rPr>
              <a:t>1. When f=0 ,the gain |A|=|</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—–dc gain</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2. When 0&lt;f&lt;</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a</a:t>
            </a:r>
            <a:r>
              <a:rPr lang="en-US" dirty="0" smtClean="0">
                <a:latin typeface="Times New Roman" pitchFamily="18" charset="0"/>
                <a:cs typeface="Times New Roman" pitchFamily="18" charset="0"/>
              </a:rPr>
              <a:t> ,the gain |A|≅|</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3. When f&gt;</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a</a:t>
            </a:r>
            <a:r>
              <a:rPr lang="en-US" dirty="0" smtClean="0">
                <a:latin typeface="Times New Roman" pitchFamily="18" charset="0"/>
                <a:cs typeface="Times New Roman" pitchFamily="18" charset="0"/>
              </a:rPr>
              <a:t> ,the gain |A|≪|</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4. When f= </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a</a:t>
            </a:r>
            <a:r>
              <a:rPr lang="en-US" dirty="0" smtClean="0">
                <a:latin typeface="Times New Roman" pitchFamily="18" charset="0"/>
                <a:cs typeface="Times New Roman" pitchFamily="18" charset="0"/>
              </a:rPr>
              <a:t> , the gain |A|=|</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(1/√2) | </a:t>
            </a:r>
          </a:p>
          <a:p>
            <a:r>
              <a:rPr lang="en-US" dirty="0" smtClean="0">
                <a:latin typeface="Times New Roman" pitchFamily="18" charset="0"/>
                <a:cs typeface="Times New Roman" pitchFamily="18" charset="0"/>
              </a:rPr>
              <a:t>	Hence, |A|=|0.707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528" y="1700808"/>
            <a:ext cx="8640960" cy="255454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000" dirty="0" smtClean="0">
                <a:latin typeface="Times New Roman" pitchFamily="18" charset="0"/>
                <a:cs typeface="Times New Roman" pitchFamily="18" charset="0"/>
              </a:rPr>
              <a:t>Thus we can have following observations from frequency response of practical integrator:</a:t>
            </a:r>
            <a:br>
              <a:rPr lang="en-US" sz="2000" dirty="0" smtClean="0">
                <a:latin typeface="Times New Roman" pitchFamily="18" charset="0"/>
                <a:cs typeface="Times New Roman" pitchFamily="18" charset="0"/>
              </a:rPr>
            </a:br>
            <a:endParaRPr lang="en-US" sz="2000" dirty="0" smtClean="0">
              <a:latin typeface="Times New Roman" pitchFamily="18" charset="0"/>
              <a:cs typeface="Times New Roman" pitchFamily="18" charset="0"/>
            </a:endParaRPr>
          </a:p>
          <a:p>
            <a:pPr marL="342900" indent="-342900">
              <a:buFont typeface="+mj-lt"/>
              <a:buAutoNum type="arabicPeriod"/>
            </a:pPr>
            <a:r>
              <a:rPr lang="en-US" sz="2000" b="1" dirty="0" smtClean="0">
                <a:latin typeface="Times New Roman" pitchFamily="18" charset="0"/>
                <a:cs typeface="Times New Roman" pitchFamily="18" charset="0"/>
              </a:rPr>
              <a:t>Bandwidth </a:t>
            </a:r>
            <a:r>
              <a:rPr lang="en-US" sz="2000" dirty="0" smtClean="0">
                <a:latin typeface="Times New Roman" pitchFamily="18" charset="0"/>
                <a:cs typeface="Times New Roman" pitchFamily="18" charset="0"/>
              </a:rPr>
              <a:t>of practical integrator is </a:t>
            </a:r>
            <a:r>
              <a:rPr lang="en-US" sz="2000" dirty="0" err="1" smtClean="0">
                <a:latin typeface="Times New Roman" pitchFamily="18" charset="0"/>
                <a:cs typeface="Times New Roman" pitchFamily="18" charset="0"/>
              </a:rPr>
              <a:t>f</a:t>
            </a:r>
            <a:r>
              <a:rPr lang="en-US" sz="2000" baseline="-25000" dirty="0" err="1"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 which is higher than BW of an ideal integrator.</a:t>
            </a:r>
          </a:p>
          <a:p>
            <a:pPr marL="342900" indent="-342900">
              <a:buFont typeface="+mj-lt"/>
              <a:buAutoNum type="arabicPeriod"/>
            </a:pPr>
            <a:r>
              <a:rPr lang="en-US" sz="2000" dirty="0" smtClean="0">
                <a:latin typeface="Times New Roman" pitchFamily="18" charset="0"/>
                <a:cs typeface="Times New Roman" pitchFamily="18" charset="0"/>
              </a:rPr>
              <a:t>DC gain (at f=0) is |</a:t>
            </a:r>
            <a:r>
              <a:rPr lang="en-US" sz="2000" dirty="0" err="1" smtClean="0">
                <a:latin typeface="Times New Roman" pitchFamily="18" charset="0"/>
                <a:cs typeface="Times New Roman" pitchFamily="18" charset="0"/>
              </a:rPr>
              <a:t>R</a:t>
            </a:r>
            <a:r>
              <a:rPr lang="en-US" sz="2000" baseline="-25000" dirty="0" err="1" smtClean="0">
                <a:latin typeface="Times New Roman" pitchFamily="18" charset="0"/>
                <a:cs typeface="Times New Roman" pitchFamily="18" charset="0"/>
              </a:rPr>
              <a:t>f</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which is typically ≥10.</a:t>
            </a:r>
          </a:p>
          <a:p>
            <a:pPr marL="342900" indent="-342900">
              <a:buFont typeface="+mj-lt"/>
              <a:buAutoNum type="arabicPeriod"/>
            </a:pPr>
            <a:r>
              <a:rPr lang="en-US" sz="2000" dirty="0" smtClean="0">
                <a:latin typeface="Times New Roman" pitchFamily="18" charset="0"/>
                <a:cs typeface="Times New Roman" pitchFamily="18" charset="0"/>
              </a:rPr>
              <a:t>For better integration </a:t>
            </a:r>
            <a:r>
              <a:rPr lang="en-US" sz="2000" b="1" dirty="0" err="1" smtClean="0">
                <a:latin typeface="Times New Roman" pitchFamily="18" charset="0"/>
                <a:cs typeface="Times New Roman" pitchFamily="18" charset="0"/>
              </a:rPr>
              <a:t>f</a:t>
            </a:r>
            <a:r>
              <a:rPr lang="en-US" sz="2000" b="1" baseline="-25000" dirty="0" err="1" smtClean="0">
                <a:latin typeface="Times New Roman" pitchFamily="18" charset="0"/>
                <a:cs typeface="Times New Roman" pitchFamily="18" charset="0"/>
              </a:rPr>
              <a:t>b</a:t>
            </a:r>
            <a:r>
              <a:rPr lang="en-US" sz="2000" b="1" baseline="-25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10f</a:t>
            </a:r>
            <a:r>
              <a:rPr lang="en-US" sz="2000" b="1" baseline="-25000" dirty="0" smtClean="0">
                <a:latin typeface="Times New Roman" pitchFamily="18" charset="0"/>
                <a:cs typeface="Times New Roman" pitchFamily="18" charset="0"/>
              </a:rPr>
              <a:t>a</a:t>
            </a:r>
            <a:r>
              <a:rPr lang="en-US" sz="2000" b="1" dirty="0" smtClean="0">
                <a:latin typeface="Times New Roman" pitchFamily="18" charset="0"/>
                <a:cs typeface="Times New Roman" pitchFamily="18" charset="0"/>
              </a:rPr>
              <a:t> (99% Accuracy).</a:t>
            </a:r>
          </a:p>
          <a:p>
            <a:pPr marL="342900" indent="-342900">
              <a:buFont typeface="+mj-lt"/>
              <a:buAutoNum type="arabicPeriod"/>
            </a:pPr>
            <a:r>
              <a:rPr lang="en-US" sz="2000" dirty="0" smtClean="0">
                <a:latin typeface="Times New Roman" pitchFamily="18" charset="0"/>
                <a:cs typeface="Times New Roman" pitchFamily="18" charset="0"/>
              </a:rPr>
              <a:t>For proper integration Time period </a:t>
            </a:r>
            <a:r>
              <a:rPr lang="en-US" sz="2000" b="1" dirty="0" smtClean="0">
                <a:latin typeface="Times New Roman" pitchFamily="18" charset="0"/>
                <a:cs typeface="Times New Roman" pitchFamily="18" charset="0"/>
              </a:rPr>
              <a:t>T</a:t>
            </a:r>
            <a:r>
              <a:rPr lang="en-US" sz="2000" dirty="0" smtClean="0">
                <a:latin typeface="Times New Roman" pitchFamily="18" charset="0"/>
                <a:cs typeface="Times New Roman" pitchFamily="18" charset="0"/>
              </a:rPr>
              <a:t> of input signal </a:t>
            </a:r>
            <a:r>
              <a:rPr lang="en-US" sz="2000" b="1" dirty="0" smtClean="0">
                <a:latin typeface="Times New Roman" pitchFamily="18" charset="0"/>
                <a:cs typeface="Times New Roman" pitchFamily="18" charset="0"/>
              </a:rPr>
              <a:t>≥</a:t>
            </a:r>
            <a:r>
              <a:rPr lang="en-US" sz="2000" b="1" dirty="0" err="1" smtClean="0">
                <a:latin typeface="Times New Roman" pitchFamily="18" charset="0"/>
                <a:cs typeface="Times New Roman" pitchFamily="18" charset="0"/>
              </a:rPr>
              <a:t>R</a:t>
            </a:r>
            <a:r>
              <a:rPr lang="en-US" sz="2000" b="1" baseline="-25000" dirty="0" err="1" smtClean="0">
                <a:latin typeface="Times New Roman" pitchFamily="18" charset="0"/>
                <a:cs typeface="Times New Roman" pitchFamily="18" charset="0"/>
              </a:rPr>
              <a:t>f</a:t>
            </a:r>
            <a:r>
              <a:rPr lang="en-US" sz="2000" b="1" baseline="-25000"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C</a:t>
            </a:r>
            <a:r>
              <a:rPr lang="en-US" sz="2000" b="1" baseline="-25000" dirty="0" err="1" smtClean="0">
                <a:latin typeface="Times New Roman" pitchFamily="18" charset="0"/>
                <a:cs typeface="Times New Roman" pitchFamily="18" charset="0"/>
              </a:rPr>
              <a:t>f</a:t>
            </a:r>
            <a:endParaRPr lang="en-US" sz="2000" b="1" baseline="-25000" dirty="0">
              <a:latin typeface="Times New Roman" pitchFamily="18" charset="0"/>
              <a:cs typeface="Times New Roman" pitchFamily="18" charset="0"/>
            </a:endParaRPr>
          </a:p>
        </p:txBody>
      </p:sp>
      <p:sp>
        <p:nvSpPr>
          <p:cNvPr id="5"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 (</a:t>
            </a:r>
            <a:r>
              <a:rPr lang="en-US" altLang="ko-KR" sz="3600" dirty="0" err="1" smtClean="0">
                <a:solidFill>
                  <a:srgbClr val="FF0000"/>
                </a:solidFill>
                <a:latin typeface="Times New Roman" pitchFamily="18" charset="0"/>
                <a:cs typeface="Times New Roman" pitchFamily="18" charset="0"/>
              </a:rPr>
              <a:t>Lossy</a:t>
            </a:r>
            <a:r>
              <a:rPr lang="en-US" altLang="ko-KR" sz="3600" dirty="0" smtClean="0">
                <a:solidFill>
                  <a:srgbClr val="FF0000"/>
                </a:solidFill>
                <a:latin typeface="Times New Roman" pitchFamily="18" charset="0"/>
                <a:cs typeface="Times New Roman" pitchFamily="18" charset="0"/>
              </a:rPr>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 (</a:t>
            </a:r>
            <a:r>
              <a:rPr lang="en-US" altLang="ko-KR" sz="3600" dirty="0" err="1" smtClean="0">
                <a:solidFill>
                  <a:srgbClr val="FF0000"/>
                </a:solidFill>
                <a:latin typeface="Times New Roman" pitchFamily="18" charset="0"/>
                <a:cs typeface="Times New Roman" pitchFamily="18" charset="0"/>
              </a:rPr>
              <a:t>Lossy</a:t>
            </a:r>
            <a:r>
              <a:rPr lang="en-US" altLang="ko-KR" sz="3600" dirty="0" smtClean="0">
                <a:solidFill>
                  <a:srgbClr val="FF0000"/>
                </a:solidFill>
                <a:latin typeface="Times New Roman" pitchFamily="18" charset="0"/>
                <a:cs typeface="Times New Roman" pitchFamily="18" charset="0"/>
              </a:rPr>
              <a:t>)</a:t>
            </a:r>
          </a:p>
        </p:txBody>
      </p:sp>
      <p:sp>
        <p:nvSpPr>
          <p:cNvPr id="6" name="TextBox 5"/>
          <p:cNvSpPr txBox="1"/>
          <p:nvPr/>
        </p:nvSpPr>
        <p:spPr>
          <a:xfrm>
            <a:off x="323528" y="908720"/>
            <a:ext cx="1119409"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Problem</a:t>
            </a:r>
            <a:endParaRPr lang="en-US" sz="2000" b="1" dirty="0">
              <a:latin typeface="Times New Roman" pitchFamily="18" charset="0"/>
              <a:cs typeface="Times New Roman" pitchFamily="18" charset="0"/>
            </a:endParaRPr>
          </a:p>
        </p:txBody>
      </p:sp>
      <p:pic>
        <p:nvPicPr>
          <p:cNvPr id="131074" name="Picture 2"/>
          <p:cNvPicPr>
            <a:picLocks noChangeAspect="1" noChangeArrowheads="1"/>
          </p:cNvPicPr>
          <p:nvPr/>
        </p:nvPicPr>
        <p:blipFill>
          <a:blip r:embed="rId2" cstate="print"/>
          <a:srcRect/>
          <a:stretch>
            <a:fillRect/>
          </a:stretch>
        </p:blipFill>
        <p:spPr bwMode="auto">
          <a:xfrm>
            <a:off x="1" y="1484784"/>
            <a:ext cx="9144000" cy="1609725"/>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 (</a:t>
            </a:r>
            <a:r>
              <a:rPr lang="en-US" altLang="ko-KR" sz="3600" dirty="0" err="1" smtClean="0">
                <a:solidFill>
                  <a:srgbClr val="FF0000"/>
                </a:solidFill>
                <a:latin typeface="Times New Roman" pitchFamily="18" charset="0"/>
                <a:cs typeface="Times New Roman" pitchFamily="18" charset="0"/>
              </a:rPr>
              <a:t>Lossy</a:t>
            </a:r>
            <a:r>
              <a:rPr lang="en-US" altLang="ko-KR" sz="3600" dirty="0" smtClean="0">
                <a:solidFill>
                  <a:srgbClr val="FF0000"/>
                </a:solidFill>
                <a:latin typeface="Times New Roman" pitchFamily="18" charset="0"/>
                <a:cs typeface="Times New Roman" pitchFamily="18" charset="0"/>
              </a:rPr>
              <a:t>)</a:t>
            </a:r>
          </a:p>
        </p:txBody>
      </p:sp>
      <p:sp>
        <p:nvSpPr>
          <p:cNvPr id="5" name="TextBox 4"/>
          <p:cNvSpPr txBox="1"/>
          <p:nvPr/>
        </p:nvSpPr>
        <p:spPr>
          <a:xfrm>
            <a:off x="323528" y="908720"/>
            <a:ext cx="1095172"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Solution</a:t>
            </a:r>
            <a:endParaRPr lang="en-US" sz="2000" b="1" dirty="0">
              <a:latin typeface="Times New Roman" pitchFamily="18" charset="0"/>
              <a:cs typeface="Times New Roman" pitchFamily="18" charset="0"/>
            </a:endParaRPr>
          </a:p>
        </p:txBody>
      </p:sp>
      <p:pic>
        <p:nvPicPr>
          <p:cNvPr id="132098" name="Picture 2"/>
          <p:cNvPicPr>
            <a:picLocks noChangeAspect="1" noChangeArrowheads="1"/>
          </p:cNvPicPr>
          <p:nvPr/>
        </p:nvPicPr>
        <p:blipFill>
          <a:blip r:embed="rId2" cstate="print"/>
          <a:srcRect/>
          <a:stretch>
            <a:fillRect/>
          </a:stretch>
        </p:blipFill>
        <p:spPr bwMode="auto">
          <a:xfrm>
            <a:off x="0" y="1556792"/>
            <a:ext cx="9144000" cy="3096285"/>
          </a:xfrm>
          <a:prstGeom prst="rect">
            <a:avLst/>
          </a:prstGeom>
          <a:noFill/>
          <a:ln w="9525">
            <a:noFill/>
            <a:miter lim="800000"/>
            <a:headEnd/>
            <a:tailEnd/>
          </a:ln>
        </p:spPr>
      </p:pic>
      <p:pic>
        <p:nvPicPr>
          <p:cNvPr id="132099" name="Picture 3"/>
          <p:cNvPicPr>
            <a:picLocks noChangeAspect="1" noChangeArrowheads="1"/>
          </p:cNvPicPr>
          <p:nvPr/>
        </p:nvPicPr>
        <p:blipFill>
          <a:blip r:embed="rId3" cstate="print"/>
          <a:srcRect/>
          <a:stretch>
            <a:fillRect/>
          </a:stretch>
        </p:blipFill>
        <p:spPr bwMode="auto">
          <a:xfrm>
            <a:off x="0" y="4845288"/>
            <a:ext cx="9144000" cy="2040096"/>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 (</a:t>
            </a:r>
            <a:r>
              <a:rPr lang="en-US" altLang="ko-KR" sz="3600" dirty="0" err="1" smtClean="0">
                <a:solidFill>
                  <a:srgbClr val="FF0000"/>
                </a:solidFill>
                <a:latin typeface="Times New Roman" pitchFamily="18" charset="0"/>
                <a:cs typeface="Times New Roman" pitchFamily="18" charset="0"/>
              </a:rPr>
              <a:t>Lossy</a:t>
            </a:r>
            <a:r>
              <a:rPr lang="en-US" altLang="ko-KR" sz="3600" dirty="0" smtClean="0">
                <a:solidFill>
                  <a:srgbClr val="FF0000"/>
                </a:solidFill>
                <a:latin typeface="Times New Roman" pitchFamily="18" charset="0"/>
                <a:cs typeface="Times New Roman" pitchFamily="18" charset="0"/>
              </a:rPr>
              <a:t>)</a:t>
            </a:r>
          </a:p>
        </p:txBody>
      </p:sp>
      <p:sp>
        <p:nvSpPr>
          <p:cNvPr id="7" name="TextBox 6"/>
          <p:cNvSpPr txBox="1"/>
          <p:nvPr/>
        </p:nvSpPr>
        <p:spPr>
          <a:xfrm>
            <a:off x="323528" y="908720"/>
            <a:ext cx="1095172"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Solution</a:t>
            </a:r>
            <a:endParaRPr lang="en-US" sz="2000" b="1" dirty="0">
              <a:latin typeface="Times New Roman" pitchFamily="18" charset="0"/>
              <a:cs typeface="Times New Roman" pitchFamily="18" charset="0"/>
            </a:endParaRPr>
          </a:p>
        </p:txBody>
      </p:sp>
      <p:pic>
        <p:nvPicPr>
          <p:cNvPr id="133122" name="Picture 2"/>
          <p:cNvPicPr>
            <a:picLocks noChangeAspect="1" noChangeArrowheads="1"/>
          </p:cNvPicPr>
          <p:nvPr/>
        </p:nvPicPr>
        <p:blipFill>
          <a:blip r:embed="rId2" cstate="print"/>
          <a:srcRect/>
          <a:stretch>
            <a:fillRect/>
          </a:stretch>
        </p:blipFill>
        <p:spPr bwMode="auto">
          <a:xfrm>
            <a:off x="107504" y="1355758"/>
            <a:ext cx="8900539" cy="5461223"/>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 (</a:t>
            </a:r>
            <a:r>
              <a:rPr lang="en-US" altLang="ko-KR" sz="3600" dirty="0" err="1" smtClean="0">
                <a:solidFill>
                  <a:srgbClr val="FF0000"/>
                </a:solidFill>
                <a:latin typeface="Times New Roman" pitchFamily="18" charset="0"/>
                <a:cs typeface="Times New Roman" pitchFamily="18" charset="0"/>
              </a:rPr>
              <a:t>Lossy</a:t>
            </a:r>
            <a:r>
              <a:rPr lang="en-US" altLang="ko-KR" sz="3600" dirty="0" smtClean="0">
                <a:solidFill>
                  <a:srgbClr val="FF0000"/>
                </a:solidFill>
                <a:latin typeface="Times New Roman" pitchFamily="18" charset="0"/>
                <a:cs typeface="Times New Roman" pitchFamily="18" charset="0"/>
              </a:rPr>
              <a:t>)</a:t>
            </a:r>
          </a:p>
        </p:txBody>
      </p:sp>
      <p:sp>
        <p:nvSpPr>
          <p:cNvPr id="5" name="TextBox 4"/>
          <p:cNvSpPr txBox="1"/>
          <p:nvPr/>
        </p:nvSpPr>
        <p:spPr>
          <a:xfrm>
            <a:off x="323528" y="908720"/>
            <a:ext cx="1095172"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Solution</a:t>
            </a:r>
            <a:endParaRPr lang="en-US" sz="2000" b="1" dirty="0">
              <a:latin typeface="Times New Roman" pitchFamily="18" charset="0"/>
              <a:cs typeface="Times New Roman" pitchFamily="18" charset="0"/>
            </a:endParaRPr>
          </a:p>
        </p:txBody>
      </p:sp>
      <p:pic>
        <p:nvPicPr>
          <p:cNvPr id="134146" name="Picture 2"/>
          <p:cNvPicPr>
            <a:picLocks noChangeAspect="1" noChangeArrowheads="1"/>
          </p:cNvPicPr>
          <p:nvPr/>
        </p:nvPicPr>
        <p:blipFill>
          <a:blip r:embed="rId2" cstate="print"/>
          <a:srcRect/>
          <a:stretch>
            <a:fillRect/>
          </a:stretch>
        </p:blipFill>
        <p:spPr bwMode="auto">
          <a:xfrm>
            <a:off x="144016" y="1490288"/>
            <a:ext cx="8820472" cy="4458992"/>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 (</a:t>
            </a:r>
            <a:r>
              <a:rPr lang="en-US" altLang="ko-KR" sz="3600" dirty="0" err="1" smtClean="0">
                <a:solidFill>
                  <a:srgbClr val="FF0000"/>
                </a:solidFill>
                <a:latin typeface="Times New Roman" pitchFamily="18" charset="0"/>
                <a:cs typeface="Times New Roman" pitchFamily="18" charset="0"/>
              </a:rPr>
              <a:t>Lossy</a:t>
            </a:r>
            <a:r>
              <a:rPr lang="en-US" altLang="ko-KR" sz="3600" dirty="0" smtClean="0">
                <a:solidFill>
                  <a:srgbClr val="FF0000"/>
                </a:solidFill>
                <a:latin typeface="Times New Roman" pitchFamily="18" charset="0"/>
                <a:cs typeface="Times New Roman" pitchFamily="18" charset="0"/>
              </a:rPr>
              <a:t>)</a:t>
            </a:r>
          </a:p>
        </p:txBody>
      </p:sp>
      <p:sp>
        <p:nvSpPr>
          <p:cNvPr id="5" name="TextBox 4"/>
          <p:cNvSpPr txBox="1"/>
          <p:nvPr/>
        </p:nvSpPr>
        <p:spPr>
          <a:xfrm>
            <a:off x="323528" y="836712"/>
            <a:ext cx="1095172"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Solution</a:t>
            </a:r>
            <a:endParaRPr lang="en-US" sz="2000" b="1" dirty="0">
              <a:latin typeface="Times New Roman" pitchFamily="18" charset="0"/>
              <a:cs typeface="Times New Roman" pitchFamily="18" charset="0"/>
            </a:endParaRPr>
          </a:p>
        </p:txBody>
      </p:sp>
      <p:pic>
        <p:nvPicPr>
          <p:cNvPr id="135170" name="Picture 2"/>
          <p:cNvPicPr>
            <a:picLocks noChangeAspect="1" noChangeArrowheads="1"/>
          </p:cNvPicPr>
          <p:nvPr/>
        </p:nvPicPr>
        <p:blipFill>
          <a:blip r:embed="rId2" cstate="print"/>
          <a:srcRect/>
          <a:stretch>
            <a:fillRect/>
          </a:stretch>
        </p:blipFill>
        <p:spPr bwMode="auto">
          <a:xfrm>
            <a:off x="63130" y="1268760"/>
            <a:ext cx="8901358" cy="4517107"/>
          </a:xfrm>
          <a:prstGeom prst="rect">
            <a:avLst/>
          </a:prstGeom>
          <a:noFill/>
          <a:ln w="9525">
            <a:noFill/>
            <a:miter lim="800000"/>
            <a:headEnd/>
            <a:tailEnd/>
          </a:ln>
        </p:spPr>
      </p:pic>
      <p:pic>
        <p:nvPicPr>
          <p:cNvPr id="135171" name="Picture 3"/>
          <p:cNvPicPr>
            <a:picLocks noChangeAspect="1" noChangeArrowheads="1"/>
          </p:cNvPicPr>
          <p:nvPr/>
        </p:nvPicPr>
        <p:blipFill>
          <a:blip r:embed="rId3" cstate="print"/>
          <a:srcRect/>
          <a:stretch>
            <a:fillRect/>
          </a:stretch>
        </p:blipFill>
        <p:spPr bwMode="auto">
          <a:xfrm>
            <a:off x="0" y="5684912"/>
            <a:ext cx="8996685" cy="1173088"/>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Practical Integrator (</a:t>
            </a:r>
            <a:r>
              <a:rPr lang="en-US" altLang="ko-KR" sz="3600" dirty="0" err="1" smtClean="0">
                <a:solidFill>
                  <a:srgbClr val="FF0000"/>
                </a:solidFill>
                <a:latin typeface="Times New Roman" pitchFamily="18" charset="0"/>
                <a:cs typeface="Times New Roman" pitchFamily="18" charset="0"/>
              </a:rPr>
              <a:t>Lossy</a:t>
            </a:r>
            <a:r>
              <a:rPr lang="en-US" altLang="ko-KR" sz="3600" dirty="0" smtClean="0">
                <a:solidFill>
                  <a:srgbClr val="FF0000"/>
                </a:solidFill>
                <a:latin typeface="Times New Roman" pitchFamily="18" charset="0"/>
                <a:cs typeface="Times New Roman" pitchFamily="18" charset="0"/>
              </a:rPr>
              <a:t>)</a:t>
            </a:r>
          </a:p>
        </p:txBody>
      </p:sp>
      <p:sp>
        <p:nvSpPr>
          <p:cNvPr id="5" name="TextBox 4"/>
          <p:cNvSpPr txBox="1"/>
          <p:nvPr/>
        </p:nvSpPr>
        <p:spPr>
          <a:xfrm>
            <a:off x="35496" y="724634"/>
            <a:ext cx="1095172"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Solution</a:t>
            </a:r>
            <a:endParaRPr lang="en-US" sz="2000" b="1" dirty="0">
              <a:latin typeface="Times New Roman" pitchFamily="18" charset="0"/>
              <a:cs typeface="Times New Roman" pitchFamily="18" charset="0"/>
            </a:endParaRPr>
          </a:p>
        </p:txBody>
      </p:sp>
      <p:pic>
        <p:nvPicPr>
          <p:cNvPr id="136194" name="Picture 2"/>
          <p:cNvPicPr>
            <a:picLocks noChangeAspect="1" noChangeArrowheads="1"/>
          </p:cNvPicPr>
          <p:nvPr/>
        </p:nvPicPr>
        <p:blipFill>
          <a:blip r:embed="rId2" cstate="print"/>
          <a:srcRect r="13800"/>
          <a:stretch>
            <a:fillRect/>
          </a:stretch>
        </p:blipFill>
        <p:spPr bwMode="auto">
          <a:xfrm>
            <a:off x="107504" y="1268760"/>
            <a:ext cx="4320480" cy="2448272"/>
          </a:xfrm>
          <a:prstGeom prst="rect">
            <a:avLst/>
          </a:prstGeom>
          <a:ln w="88900" cap="sq" cmpd="thickThin">
            <a:solidFill>
              <a:srgbClr val="000000"/>
            </a:solidFill>
            <a:prstDash val="solid"/>
            <a:miter lim="800000"/>
          </a:ln>
          <a:effectLst>
            <a:innerShdw blurRad="76200">
              <a:srgbClr val="000000"/>
            </a:innerShdw>
          </a:effectLst>
        </p:spPr>
      </p:pic>
      <p:pic>
        <p:nvPicPr>
          <p:cNvPr id="136195" name="Picture 3"/>
          <p:cNvPicPr>
            <a:picLocks noChangeAspect="1" noChangeArrowheads="1"/>
          </p:cNvPicPr>
          <p:nvPr/>
        </p:nvPicPr>
        <p:blipFill>
          <a:blip r:embed="rId3" cstate="print"/>
          <a:srcRect/>
          <a:stretch>
            <a:fillRect/>
          </a:stretch>
        </p:blipFill>
        <p:spPr bwMode="auto">
          <a:xfrm>
            <a:off x="107504" y="3933056"/>
            <a:ext cx="4284240" cy="2878063"/>
          </a:xfrm>
          <a:prstGeom prst="rect">
            <a:avLst/>
          </a:prstGeom>
          <a:ln w="88900" cap="sq" cmpd="thickThin">
            <a:solidFill>
              <a:srgbClr val="000000"/>
            </a:solidFill>
            <a:prstDash val="solid"/>
            <a:miter lim="800000"/>
          </a:ln>
          <a:effectLst>
            <a:innerShdw blurRad="76200">
              <a:srgbClr val="000000"/>
            </a:innerShdw>
          </a:effectLst>
        </p:spPr>
      </p:pic>
      <p:pic>
        <p:nvPicPr>
          <p:cNvPr id="136197" name="Picture 5"/>
          <p:cNvPicPr>
            <a:picLocks noChangeAspect="1" noChangeArrowheads="1"/>
          </p:cNvPicPr>
          <p:nvPr/>
        </p:nvPicPr>
        <p:blipFill>
          <a:blip r:embed="rId4" cstate="print"/>
          <a:srcRect/>
          <a:stretch>
            <a:fillRect/>
          </a:stretch>
        </p:blipFill>
        <p:spPr bwMode="auto">
          <a:xfrm>
            <a:off x="4716016" y="2564904"/>
            <a:ext cx="4382269" cy="3169243"/>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492896"/>
            <a:ext cx="7362750" cy="1080120"/>
          </a:xfrm>
        </p:spPr>
        <p:style>
          <a:lnRef idx="1">
            <a:schemeClr val="accent3"/>
          </a:lnRef>
          <a:fillRef idx="2">
            <a:schemeClr val="accent3"/>
          </a:fillRef>
          <a:effectRef idx="1">
            <a:schemeClr val="accent3"/>
          </a:effectRef>
          <a:fontRef idx="minor">
            <a:schemeClr val="dk1"/>
          </a:fontRef>
        </p:style>
        <p:txBody>
          <a:bodyPr>
            <a:noAutofit/>
          </a:bodyPr>
          <a:lstStyle/>
          <a:p>
            <a:pPr>
              <a:defRPr/>
            </a:pPr>
            <a:r>
              <a:rPr lang="en-US" altLang="ko-KR" sz="8800" b="1" dirty="0" smtClean="0">
                <a:solidFill>
                  <a:srgbClr val="FF0000"/>
                </a:solidFill>
                <a:latin typeface="Times New Roman" pitchFamily="18" charset="0"/>
                <a:cs typeface="Times New Roman" pitchFamily="18" charset="0"/>
              </a:rPr>
              <a:t>Active Filters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738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6" name="Rectangle 5"/>
          <p:cNvSpPr/>
          <p:nvPr/>
        </p:nvSpPr>
        <p:spPr>
          <a:xfrm>
            <a:off x="539552" y="1196752"/>
            <a:ext cx="8136904"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Filters are circuits that are capable of </a:t>
            </a:r>
            <a:r>
              <a:rPr lang="en-US" b="1" dirty="0" smtClean="0">
                <a:latin typeface="Times New Roman" pitchFamily="18" charset="0"/>
                <a:cs typeface="Times New Roman" pitchFamily="18" charset="0"/>
              </a:rPr>
              <a:t>passing</a:t>
            </a:r>
            <a:r>
              <a:rPr lang="en-US" dirty="0" smtClean="0">
                <a:latin typeface="Times New Roman" pitchFamily="18" charset="0"/>
                <a:cs typeface="Times New Roman" pitchFamily="18" charset="0"/>
              </a:rPr>
              <a:t> signals within a band of frequencies while rejecting or </a:t>
            </a:r>
            <a:r>
              <a:rPr lang="en-US" b="1" dirty="0" smtClean="0">
                <a:latin typeface="Times New Roman" pitchFamily="18" charset="0"/>
                <a:cs typeface="Times New Roman" pitchFamily="18" charset="0"/>
              </a:rPr>
              <a:t>blocking</a:t>
            </a:r>
            <a:r>
              <a:rPr lang="en-US" dirty="0" smtClean="0">
                <a:latin typeface="Times New Roman" pitchFamily="18" charset="0"/>
                <a:cs typeface="Times New Roman" pitchFamily="18" charset="0"/>
              </a:rPr>
              <a:t> signals of frequencies outside this band. This property of filters is also called “</a:t>
            </a:r>
            <a:r>
              <a:rPr lang="en-US" b="1" dirty="0" smtClean="0">
                <a:latin typeface="Times New Roman" pitchFamily="18" charset="0"/>
                <a:cs typeface="Times New Roman" pitchFamily="18" charset="0"/>
              </a:rPr>
              <a:t>frequency selectivity</a:t>
            </a:r>
            <a:r>
              <a:rPr lang="en-US" dirty="0" smtClean="0">
                <a:latin typeface="Times New Roman" pitchFamily="18" charset="0"/>
                <a:cs typeface="Times New Roman" pitchFamily="18" charset="0"/>
              </a:rPr>
              <a:t>”.</a:t>
            </a:r>
          </a:p>
          <a:p>
            <a:pPr marL="465138" indent="-465138" algn="just">
              <a:buFont typeface="Wingdings" pitchFamily="2" charset="2"/>
              <a:buChar char="Ø"/>
            </a:pPr>
            <a:r>
              <a:rPr lang="en-US" dirty="0" smtClean="0">
                <a:latin typeface="Times New Roman" pitchFamily="18" charset="0"/>
                <a:cs typeface="Times New Roman" pitchFamily="18" charset="0"/>
              </a:rPr>
              <a:t>Filter can be </a:t>
            </a:r>
            <a:r>
              <a:rPr lang="en-US" b="1" dirty="0" smtClean="0">
                <a:latin typeface="Times New Roman" pitchFamily="18" charset="0"/>
                <a:cs typeface="Times New Roman" pitchFamily="18" charset="0"/>
              </a:rPr>
              <a:t>Passive</a:t>
            </a:r>
            <a:r>
              <a:rPr lang="en-US" dirty="0" smtClean="0">
                <a:latin typeface="Times New Roman" pitchFamily="18" charset="0"/>
                <a:cs typeface="Times New Roman" pitchFamily="18" charset="0"/>
              </a:rPr>
              <a:t> or </a:t>
            </a:r>
            <a:r>
              <a:rPr lang="en-US" b="1" dirty="0" smtClean="0">
                <a:latin typeface="Times New Roman" pitchFamily="18" charset="0"/>
                <a:cs typeface="Times New Roman" pitchFamily="18" charset="0"/>
              </a:rPr>
              <a:t>Active </a:t>
            </a:r>
            <a:r>
              <a:rPr lang="en-US" dirty="0" smtClean="0">
                <a:latin typeface="Times New Roman" pitchFamily="18" charset="0"/>
                <a:cs typeface="Times New Roman" pitchFamily="18" charset="0"/>
              </a:rPr>
              <a:t>filter.</a:t>
            </a:r>
            <a:endParaRPr lang="en-US" dirty="0">
              <a:latin typeface="Times New Roman" pitchFamily="18" charset="0"/>
              <a:cs typeface="Times New Roman" pitchFamily="18" charset="0"/>
            </a:endParaRPr>
          </a:p>
        </p:txBody>
      </p:sp>
      <p:sp>
        <p:nvSpPr>
          <p:cNvPr id="7" name="Rectangle 6"/>
          <p:cNvSpPr/>
          <p:nvPr/>
        </p:nvSpPr>
        <p:spPr>
          <a:xfrm>
            <a:off x="683568" y="2852936"/>
            <a:ext cx="7776864"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buFont typeface="Wingdings" pitchFamily="2" charset="2"/>
              <a:buChar char="v"/>
            </a:pPr>
            <a:r>
              <a:rPr lang="en-US" sz="2400" b="1" dirty="0" smtClean="0">
                <a:solidFill>
                  <a:schemeClr val="accent2">
                    <a:lumMod val="75000"/>
                  </a:schemeClr>
                </a:solidFill>
                <a:latin typeface="Times New Roman" pitchFamily="18" charset="0"/>
                <a:cs typeface="Times New Roman" pitchFamily="18" charset="0"/>
              </a:rPr>
              <a:t>Passive filters: </a:t>
            </a:r>
          </a:p>
          <a:p>
            <a:r>
              <a:rPr lang="en-US" sz="2000" dirty="0" smtClean="0">
                <a:latin typeface="Times New Roman" pitchFamily="18" charset="0"/>
                <a:cs typeface="Times New Roman" pitchFamily="18" charset="0"/>
              </a:rPr>
              <a:t>	The circuits built using RC, RL, or RLC circuits.</a:t>
            </a:r>
          </a:p>
          <a:p>
            <a:pPr>
              <a:buFont typeface="Wingdings" pitchFamily="2" charset="2"/>
              <a:buChar char="v"/>
            </a:pPr>
            <a:r>
              <a:rPr lang="en-US" sz="2400" b="1" dirty="0" smtClean="0">
                <a:solidFill>
                  <a:schemeClr val="accent2">
                    <a:lumMod val="75000"/>
                  </a:schemeClr>
                </a:solidFill>
                <a:latin typeface="Times New Roman" pitchFamily="18" charset="0"/>
                <a:cs typeface="Times New Roman" pitchFamily="18" charset="0"/>
              </a:rPr>
              <a:t>Active filters : </a:t>
            </a:r>
          </a:p>
          <a:p>
            <a:r>
              <a:rPr lang="en-US" sz="2000" dirty="0" smtClean="0">
                <a:latin typeface="Times New Roman" pitchFamily="18" charset="0"/>
                <a:cs typeface="Times New Roman" pitchFamily="18" charset="0"/>
              </a:rPr>
              <a:t>	The circuits that employ one or more op-amps in the design an addition to resistors and capacitors</a:t>
            </a:r>
            <a:endParaRPr lang="en-US" sz="2000" dirty="0">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Summing Amplifier (Inverting)</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43075" y="2276872"/>
            <a:ext cx="5657850" cy="3952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735135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1484784"/>
            <a:ext cx="8280920" cy="384720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04813" indent="-404813" algn="just">
              <a:buFont typeface="Wingdings" pitchFamily="2" charset="2"/>
              <a:buChar char="ü"/>
            </a:pPr>
            <a:r>
              <a:rPr lang="en-US" sz="2400" dirty="0" smtClean="0">
                <a:solidFill>
                  <a:srgbClr val="00B050"/>
                </a:solidFill>
                <a:latin typeface="Times New Roman" pitchFamily="18" charset="0"/>
                <a:cs typeface="Times New Roman" pitchFamily="18" charset="0"/>
              </a:rPr>
              <a:t>There are two broad categories of filters:</a:t>
            </a:r>
          </a:p>
          <a:p>
            <a:pPr marL="854075" lvl="1" indent="-396875" algn="just">
              <a:buFont typeface="Wingdings" pitchFamily="2" charset="2"/>
              <a:buChar char="Ø"/>
            </a:pPr>
            <a:r>
              <a:rPr lang="en-US" sz="2400" dirty="0" smtClean="0">
                <a:solidFill>
                  <a:srgbClr val="00B050"/>
                </a:solidFill>
                <a:latin typeface="Times New Roman" pitchFamily="18" charset="0"/>
                <a:cs typeface="Times New Roman" pitchFamily="18" charset="0"/>
              </a:rPr>
              <a:t>An </a:t>
            </a:r>
            <a:r>
              <a:rPr lang="en-US" sz="2400" b="1" dirty="0" smtClean="0">
                <a:solidFill>
                  <a:schemeClr val="accent1"/>
                </a:solidFill>
                <a:latin typeface="Times New Roman" pitchFamily="18" charset="0"/>
                <a:cs typeface="Times New Roman" pitchFamily="18" charset="0"/>
              </a:rPr>
              <a:t>analog filter </a:t>
            </a:r>
            <a:r>
              <a:rPr lang="en-US" sz="2400" dirty="0" smtClean="0">
                <a:solidFill>
                  <a:srgbClr val="00B050"/>
                </a:solidFill>
                <a:latin typeface="Times New Roman" pitchFamily="18" charset="0"/>
                <a:cs typeface="Times New Roman" pitchFamily="18" charset="0"/>
              </a:rPr>
              <a:t>processes continuous-time signals</a:t>
            </a:r>
          </a:p>
          <a:p>
            <a:pPr marL="854075" lvl="1" indent="-396875" algn="just">
              <a:buFont typeface="Wingdings" pitchFamily="2" charset="2"/>
              <a:buChar char="Ø"/>
            </a:pPr>
            <a:r>
              <a:rPr lang="en-US" sz="2400" dirty="0" smtClean="0">
                <a:solidFill>
                  <a:srgbClr val="00B050"/>
                </a:solidFill>
                <a:latin typeface="Times New Roman" pitchFamily="18" charset="0"/>
                <a:cs typeface="Times New Roman" pitchFamily="18" charset="0"/>
              </a:rPr>
              <a:t>A </a:t>
            </a:r>
            <a:r>
              <a:rPr lang="en-US" sz="2400" b="1" dirty="0" smtClean="0">
                <a:solidFill>
                  <a:schemeClr val="accent1"/>
                </a:solidFill>
                <a:latin typeface="Times New Roman" pitchFamily="18" charset="0"/>
                <a:cs typeface="Times New Roman" pitchFamily="18" charset="0"/>
              </a:rPr>
              <a:t>digital filter </a:t>
            </a:r>
            <a:r>
              <a:rPr lang="en-US" sz="2400" dirty="0" smtClean="0">
                <a:solidFill>
                  <a:srgbClr val="00B050"/>
                </a:solidFill>
                <a:latin typeface="Times New Roman" pitchFamily="18" charset="0"/>
                <a:cs typeface="Times New Roman" pitchFamily="18" charset="0"/>
              </a:rPr>
              <a:t>processes discrete-time signals.</a:t>
            </a:r>
          </a:p>
          <a:p>
            <a:pPr marL="854075" lvl="1" indent="-396875" algn="just">
              <a:buFont typeface="Wingdings" pitchFamily="2" charset="2"/>
              <a:buChar char="Ø"/>
            </a:pPr>
            <a:endParaRPr lang="en-US" sz="2400" dirty="0" smtClean="0">
              <a:solidFill>
                <a:srgbClr val="00B050"/>
              </a:solidFill>
              <a:latin typeface="Times New Roman" pitchFamily="18" charset="0"/>
              <a:cs typeface="Times New Roman" pitchFamily="18" charset="0"/>
            </a:endParaRPr>
          </a:p>
          <a:p>
            <a:pPr marL="854075" lvl="1" indent="-396875" algn="just"/>
            <a:endParaRPr lang="en-US" dirty="0" smtClean="0">
              <a:solidFill>
                <a:srgbClr val="00B050"/>
              </a:solidFill>
              <a:latin typeface="Times New Roman" pitchFamily="18" charset="0"/>
              <a:cs typeface="Times New Roman" pitchFamily="18" charset="0"/>
            </a:endParaRPr>
          </a:p>
          <a:p>
            <a:pPr marL="404813" indent="-404813" algn="just">
              <a:buFont typeface="Wingdings" pitchFamily="2" charset="2"/>
              <a:buChar char="ü"/>
            </a:pPr>
            <a:r>
              <a:rPr lang="en-US" dirty="0" smtClean="0">
                <a:solidFill>
                  <a:srgbClr val="FF0000"/>
                </a:solidFill>
                <a:latin typeface="Times New Roman" pitchFamily="18" charset="0"/>
                <a:cs typeface="Times New Roman" pitchFamily="18" charset="0"/>
              </a:rPr>
              <a:t>The analog or digital filters can be subdivided into four categories:</a:t>
            </a:r>
          </a:p>
          <a:p>
            <a:pPr marL="914400" indent="-465138" algn="just">
              <a:buFont typeface="Wingdings" pitchFamily="2" charset="2"/>
              <a:buChar char="§"/>
            </a:pPr>
            <a:r>
              <a:rPr lang="en-US" sz="2800" b="1" dirty="0" smtClean="0">
                <a:solidFill>
                  <a:srgbClr val="FF0000"/>
                </a:solidFill>
                <a:latin typeface="Times New Roman" pitchFamily="18" charset="0"/>
                <a:cs typeface="Times New Roman" pitchFamily="18" charset="0"/>
              </a:rPr>
              <a:t>Low pass Filters</a:t>
            </a:r>
          </a:p>
          <a:p>
            <a:pPr marL="914400" indent="-465138" algn="just">
              <a:buFont typeface="Wingdings" pitchFamily="2" charset="2"/>
              <a:buChar char="§"/>
            </a:pPr>
            <a:r>
              <a:rPr lang="en-US" sz="2800" b="1" dirty="0" smtClean="0">
                <a:solidFill>
                  <a:srgbClr val="FF0000"/>
                </a:solidFill>
                <a:latin typeface="Times New Roman" pitchFamily="18" charset="0"/>
                <a:cs typeface="Times New Roman" pitchFamily="18" charset="0"/>
              </a:rPr>
              <a:t>High pass Filters</a:t>
            </a:r>
          </a:p>
          <a:p>
            <a:pPr marL="914400" indent="-465138" algn="just">
              <a:buFont typeface="Wingdings" pitchFamily="2" charset="2"/>
              <a:buChar char="§"/>
            </a:pPr>
            <a:r>
              <a:rPr lang="en-US" sz="2800" b="1" dirty="0" smtClean="0">
                <a:solidFill>
                  <a:srgbClr val="FF0000"/>
                </a:solidFill>
                <a:latin typeface="Times New Roman" pitchFamily="18" charset="0"/>
                <a:cs typeface="Times New Roman" pitchFamily="18" charset="0"/>
              </a:rPr>
              <a:t>Band stop Filters</a:t>
            </a:r>
          </a:p>
          <a:p>
            <a:pPr marL="914400" indent="-465138" algn="just">
              <a:buFont typeface="Wingdings" pitchFamily="2" charset="2"/>
              <a:buChar char="§"/>
            </a:pPr>
            <a:r>
              <a:rPr lang="en-US" sz="2800" b="1" dirty="0" smtClean="0">
                <a:solidFill>
                  <a:srgbClr val="FF0000"/>
                </a:solidFill>
                <a:latin typeface="Times New Roman" pitchFamily="18" charset="0"/>
                <a:cs typeface="Times New Roman" pitchFamily="18" charset="0"/>
              </a:rPr>
              <a:t>Band pass Filters</a:t>
            </a:r>
            <a:endParaRPr lang="en-US" b="1" dirty="0">
              <a:solidFill>
                <a:srgbClr val="FF0000"/>
              </a:solidFill>
              <a:latin typeface="Times New Roman" pitchFamily="18" charset="0"/>
              <a:cs typeface="Times New Roman" pitchFamily="18" charset="0"/>
            </a:endParaRPr>
          </a:p>
        </p:txBody>
      </p:sp>
      <p:sp>
        <p:nvSpPr>
          <p:cNvPr id="5"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Picture 3"/>
          <p:cNvPicPr>
            <a:picLocks noChangeAspect="1" noChangeArrowheads="1"/>
          </p:cNvPicPr>
          <p:nvPr/>
        </p:nvPicPr>
        <p:blipFill>
          <a:blip r:embed="rId2" cstate="print"/>
          <a:srcRect/>
          <a:stretch>
            <a:fillRect/>
          </a:stretch>
        </p:blipFill>
        <p:spPr bwMode="auto">
          <a:xfrm>
            <a:off x="5516" y="1057647"/>
            <a:ext cx="9087212" cy="5539705"/>
          </a:xfrm>
          <a:prstGeom prst="rect">
            <a:avLst/>
          </a:prstGeom>
          <a:ln>
            <a:noFill/>
          </a:ln>
          <a:effectLst>
            <a:outerShdw blurRad="292100" dist="139700" dir="2700000" algn="tl" rotWithShape="0">
              <a:srgbClr val="333333">
                <a:alpha val="65000"/>
              </a:srgbClr>
            </a:outerShdw>
          </a:effectLst>
        </p:spPr>
      </p:pic>
      <p:sp>
        <p:nvSpPr>
          <p:cNvPr id="6"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Rectangle 4"/>
          <p:cNvSpPr/>
          <p:nvPr/>
        </p:nvSpPr>
        <p:spPr>
          <a:xfrm>
            <a:off x="323528" y="1196752"/>
            <a:ext cx="8568952" cy="4585871"/>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sz="2000" b="1" dirty="0" smtClean="0">
                <a:solidFill>
                  <a:srgbClr val="FF0000"/>
                </a:solidFill>
                <a:latin typeface="Times New Roman" pitchFamily="18" charset="0"/>
                <a:cs typeface="Times New Roman" pitchFamily="18" charset="0"/>
              </a:rPr>
              <a:t>Passive Filters Disadvantages:</a:t>
            </a:r>
          </a:p>
          <a:p>
            <a:pPr marL="974725" indent="-465138" algn="just">
              <a:buFont typeface="Wingdings" pitchFamily="2" charset="2"/>
              <a:buChar char="Ø"/>
            </a:pPr>
            <a:r>
              <a:rPr lang="en-US" dirty="0" smtClean="0">
                <a:latin typeface="Times New Roman" pitchFamily="18" charset="0"/>
                <a:cs typeface="Times New Roman" pitchFamily="18" charset="0"/>
              </a:rPr>
              <a:t>Made up of passive components - resistors, capacitors and inductors</a:t>
            </a:r>
          </a:p>
          <a:p>
            <a:pPr marL="974725" indent="-465138" algn="just">
              <a:buFont typeface="Wingdings" pitchFamily="2" charset="2"/>
              <a:buChar char="Ø"/>
            </a:pPr>
            <a:r>
              <a:rPr lang="fr-FR" dirty="0" smtClean="0">
                <a:latin typeface="Times New Roman" pitchFamily="18" charset="0"/>
                <a:cs typeface="Times New Roman" pitchFamily="18" charset="0"/>
              </a:rPr>
              <a:t>No </a:t>
            </a:r>
            <a:r>
              <a:rPr lang="fr-FR" dirty="0" err="1" smtClean="0">
                <a:latin typeface="Times New Roman" pitchFamily="18" charset="0"/>
                <a:cs typeface="Times New Roman" pitchFamily="18" charset="0"/>
              </a:rPr>
              <a:t>amplifying</a:t>
            </a:r>
            <a:r>
              <a:rPr lang="fr-FR" dirty="0" smtClean="0">
                <a:latin typeface="Times New Roman" pitchFamily="18" charset="0"/>
                <a:cs typeface="Times New Roman" pitchFamily="18" charset="0"/>
              </a:rPr>
              <a:t> éléments (transistors, op-</a:t>
            </a:r>
            <a:r>
              <a:rPr lang="fr-FR" dirty="0" err="1" smtClean="0">
                <a:latin typeface="Times New Roman" pitchFamily="18" charset="0"/>
                <a:cs typeface="Times New Roman" pitchFamily="18" charset="0"/>
              </a:rPr>
              <a:t>amps</a:t>
            </a:r>
            <a:r>
              <a:rPr lang="fr-FR" dirty="0" smtClean="0">
                <a:latin typeface="Times New Roman" pitchFamily="18" charset="0"/>
                <a:cs typeface="Times New Roman" pitchFamily="18" charset="0"/>
              </a:rPr>
              <a:t>, </a:t>
            </a:r>
            <a:r>
              <a:rPr lang="fr-FR" dirty="0" err="1" smtClean="0">
                <a:latin typeface="Times New Roman" pitchFamily="18" charset="0"/>
                <a:cs typeface="Times New Roman" pitchFamily="18" charset="0"/>
              </a:rPr>
              <a:t>etc</a:t>
            </a:r>
            <a:r>
              <a:rPr lang="fr-FR" dirty="0" smtClean="0">
                <a:latin typeface="Times New Roman" pitchFamily="18" charset="0"/>
                <a:cs typeface="Times New Roman" pitchFamily="18" charset="0"/>
              </a:rPr>
              <a:t>)</a:t>
            </a:r>
          </a:p>
          <a:p>
            <a:pPr marL="974725" indent="-465138" algn="just">
              <a:buFont typeface="Wingdings" pitchFamily="2" charset="2"/>
              <a:buChar char="Ø"/>
            </a:pPr>
            <a:r>
              <a:rPr lang="en-US" dirty="0" smtClean="0">
                <a:latin typeface="Times New Roman" pitchFamily="18" charset="0"/>
                <a:cs typeface="Times New Roman" pitchFamily="18" charset="0"/>
              </a:rPr>
              <a:t>No signal gain</a:t>
            </a:r>
          </a:p>
          <a:p>
            <a:pPr marL="974725" indent="-465138" algn="just">
              <a:buFont typeface="Wingdings" pitchFamily="2" charset="2"/>
              <a:buChar char="Ø"/>
            </a:pPr>
            <a:r>
              <a:rPr lang="en-US" dirty="0" smtClean="0">
                <a:latin typeface="Times New Roman" pitchFamily="18" charset="0"/>
                <a:cs typeface="Times New Roman" pitchFamily="18" charset="0"/>
              </a:rPr>
              <a:t>1st order - design is simple (just use standard equations to find resonant frequency of the circuit)</a:t>
            </a:r>
          </a:p>
          <a:p>
            <a:pPr marL="974725" indent="-465138" algn="just">
              <a:buFont typeface="Wingdings" pitchFamily="2" charset="2"/>
              <a:buChar char="Ø"/>
            </a:pPr>
            <a:r>
              <a:rPr lang="en-US" dirty="0" smtClean="0">
                <a:latin typeface="Times New Roman" pitchFamily="18" charset="0"/>
                <a:cs typeface="Times New Roman" pitchFamily="18" charset="0"/>
              </a:rPr>
              <a:t>2nd order - complex equations</a:t>
            </a:r>
          </a:p>
          <a:p>
            <a:pPr marL="974725" indent="-465138" algn="just">
              <a:buFont typeface="Wingdings" pitchFamily="2" charset="2"/>
              <a:buChar char="Ø"/>
            </a:pPr>
            <a:r>
              <a:rPr lang="en-US" dirty="0" smtClean="0">
                <a:latin typeface="Times New Roman" pitchFamily="18" charset="0"/>
                <a:cs typeface="Times New Roman" pitchFamily="18" charset="0"/>
              </a:rPr>
              <a:t>Require no power supplies</a:t>
            </a:r>
          </a:p>
          <a:p>
            <a:pPr marL="974725" indent="-465138" algn="just">
              <a:buFont typeface="Wingdings" pitchFamily="2" charset="2"/>
              <a:buChar char="Ø"/>
            </a:pPr>
            <a:r>
              <a:rPr lang="en-US" dirty="0" smtClean="0">
                <a:latin typeface="Times New Roman" pitchFamily="18" charset="0"/>
                <a:cs typeface="Times New Roman" pitchFamily="18" charset="0"/>
              </a:rPr>
              <a:t>Buffer amplifiers might be required</a:t>
            </a:r>
          </a:p>
          <a:p>
            <a:pPr marL="974725" indent="-465138" algn="just">
              <a:buFont typeface="Wingdings" pitchFamily="2" charset="2"/>
              <a:buChar char="Ø"/>
            </a:pPr>
            <a:r>
              <a:rPr lang="en-US" dirty="0" smtClean="0">
                <a:latin typeface="Times New Roman" pitchFamily="18" charset="0"/>
                <a:cs typeface="Times New Roman" pitchFamily="18" charset="0"/>
              </a:rPr>
              <a:t>Desirable to use inductors with high quality factors</a:t>
            </a:r>
          </a:p>
          <a:p>
            <a:pPr algn="just"/>
            <a:endParaRPr lang="en-US" dirty="0" smtClean="0">
              <a:latin typeface="Times New Roman" pitchFamily="18" charset="0"/>
              <a:cs typeface="Times New Roman" pitchFamily="18" charset="0"/>
            </a:endParaRPr>
          </a:p>
          <a:p>
            <a:pPr algn="just"/>
            <a:r>
              <a:rPr lang="en-US" sz="2000" b="1" dirty="0" smtClean="0">
                <a:solidFill>
                  <a:srgbClr val="FF0000"/>
                </a:solidFill>
                <a:latin typeface="Times New Roman" pitchFamily="18" charset="0"/>
                <a:cs typeface="Times New Roman" pitchFamily="18" charset="0"/>
              </a:rPr>
              <a:t>Inductor</a:t>
            </a:r>
            <a:endParaRPr lang="en-US" b="1" dirty="0" smtClean="0">
              <a:solidFill>
                <a:srgbClr val="FF0000"/>
              </a:solidFill>
              <a:latin typeface="Times New Roman" pitchFamily="18" charset="0"/>
              <a:cs typeface="Times New Roman" pitchFamily="18" charset="0"/>
            </a:endParaRPr>
          </a:p>
          <a:p>
            <a:pPr marL="914400" indent="-449263" algn="just">
              <a:buFont typeface="Wingdings" pitchFamily="2" charset="2"/>
              <a:buChar char="Ø"/>
            </a:pPr>
            <a:r>
              <a:rPr lang="en-US" dirty="0" smtClean="0">
                <a:latin typeface="Times New Roman" pitchFamily="18" charset="0"/>
                <a:cs typeface="Times New Roman" pitchFamily="18" charset="0"/>
              </a:rPr>
              <a:t>Physical size, and large inductance values are required.</a:t>
            </a:r>
          </a:p>
          <a:p>
            <a:pPr marL="914400" indent="-449263" algn="just">
              <a:buFont typeface="Wingdings" pitchFamily="2" charset="2"/>
              <a:buChar char="Ø"/>
            </a:pPr>
            <a:r>
              <a:rPr lang="en-US" dirty="0" smtClean="0">
                <a:latin typeface="Times New Roman" pitchFamily="18" charset="0"/>
                <a:cs typeface="Times New Roman" pitchFamily="18" charset="0"/>
              </a:rPr>
              <a:t>Often prohibitively expensive.</a:t>
            </a:r>
          </a:p>
          <a:p>
            <a:pPr marL="914400" indent="-449263" algn="just">
              <a:buFont typeface="Wingdings" pitchFamily="2" charset="2"/>
              <a:buChar char="Ø"/>
            </a:pPr>
            <a:r>
              <a:rPr lang="en-US" dirty="0" smtClean="0">
                <a:latin typeface="Times New Roman" pitchFamily="18" charset="0"/>
                <a:cs typeface="Times New Roman" pitchFamily="18" charset="0"/>
              </a:rPr>
              <a:t>Difficult to implement at frequencies below 1 kHz.</a:t>
            </a:r>
          </a:p>
          <a:p>
            <a:pPr marL="914400" indent="-449263" algn="just">
              <a:buFont typeface="Wingdings" pitchFamily="2" charset="2"/>
              <a:buChar char="Ø"/>
            </a:pPr>
            <a:r>
              <a:rPr lang="en-US" dirty="0" err="1" smtClean="0">
                <a:latin typeface="Times New Roman" pitchFamily="18" charset="0"/>
                <a:cs typeface="Times New Roman" pitchFamily="18" charset="0"/>
              </a:rPr>
              <a:t>Lossy</a:t>
            </a:r>
            <a:endParaRPr lang="en-US" dirty="0">
              <a:latin typeface="Times New Roman" pitchFamily="18" charset="0"/>
              <a:cs typeface="Times New Roman"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Rectangle 4"/>
          <p:cNvSpPr/>
          <p:nvPr/>
        </p:nvSpPr>
        <p:spPr>
          <a:xfrm>
            <a:off x="323528" y="1196752"/>
            <a:ext cx="8568952" cy="4585871"/>
          </a:xfrm>
          <a:prstGeom prst="rect">
            <a:avLst/>
          </a:prstGeom>
          <a:solidFill>
            <a:schemeClr val="accent3">
              <a:lumMod val="40000"/>
              <a:lumOff val="60000"/>
            </a:schemeClr>
          </a:solidFill>
          <a:ln>
            <a:solidFill>
              <a:schemeClr val="accent3">
                <a:lumMod val="50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sz="2800" b="1" dirty="0" smtClean="0">
                <a:solidFill>
                  <a:srgbClr val="FF0000"/>
                </a:solidFill>
                <a:latin typeface="Times New Roman" pitchFamily="18" charset="0"/>
                <a:cs typeface="Times New Roman" pitchFamily="18" charset="0"/>
              </a:rPr>
              <a:t>Active Filters Advantages:</a:t>
            </a:r>
          </a:p>
          <a:p>
            <a:pPr marL="974725" indent="-465138" algn="just">
              <a:buFont typeface="Wingdings" pitchFamily="2" charset="2"/>
              <a:buChar char="Ø"/>
            </a:pPr>
            <a:r>
              <a:rPr lang="en-US" sz="2400" dirty="0" smtClean="0">
                <a:latin typeface="Times New Roman" pitchFamily="18" charset="0"/>
                <a:cs typeface="Times New Roman" pitchFamily="18" charset="0"/>
              </a:rPr>
              <a:t>No inductors</a:t>
            </a:r>
          </a:p>
          <a:p>
            <a:pPr marL="974725" indent="-465138" algn="just">
              <a:buFont typeface="Wingdings" pitchFamily="2" charset="2"/>
              <a:buChar char="Ø"/>
            </a:pPr>
            <a:r>
              <a:rPr lang="en-US" sz="2400" dirty="0" smtClean="0">
                <a:latin typeface="Times New Roman" pitchFamily="18" charset="0"/>
                <a:cs typeface="Times New Roman" pitchFamily="18" charset="0"/>
              </a:rPr>
              <a:t>Made up of op-amps, resistors and capacitors</a:t>
            </a:r>
          </a:p>
          <a:p>
            <a:pPr marL="974725" indent="-465138" algn="just">
              <a:buFont typeface="Wingdings" pitchFamily="2" charset="2"/>
              <a:buChar char="Ø"/>
            </a:pPr>
            <a:r>
              <a:rPr lang="en-US" sz="2400" dirty="0" smtClean="0">
                <a:latin typeface="Times New Roman" pitchFamily="18" charset="0"/>
                <a:cs typeface="Times New Roman" pitchFamily="18" charset="0"/>
              </a:rPr>
              <a:t>Provides arbitrary gain</a:t>
            </a:r>
          </a:p>
          <a:p>
            <a:pPr marL="974725" indent="-465138" algn="just">
              <a:buFont typeface="Wingdings" pitchFamily="2" charset="2"/>
              <a:buChar char="Ø"/>
            </a:pPr>
            <a:r>
              <a:rPr lang="en-US" sz="2400" dirty="0" smtClean="0">
                <a:latin typeface="Times New Roman" pitchFamily="18" charset="0"/>
                <a:cs typeface="Times New Roman" pitchFamily="18" charset="0"/>
              </a:rPr>
              <a:t>High input impedance prevents excessive loading of the driving source</a:t>
            </a:r>
          </a:p>
          <a:p>
            <a:pPr marL="974725" indent="-465138" algn="just">
              <a:buFont typeface="Wingdings" pitchFamily="2" charset="2"/>
              <a:buChar char="Ø"/>
            </a:pPr>
            <a:r>
              <a:rPr lang="en-US" sz="2400" dirty="0" smtClean="0">
                <a:latin typeface="Times New Roman" pitchFamily="18" charset="0"/>
                <a:cs typeface="Times New Roman" pitchFamily="18" charset="0"/>
              </a:rPr>
              <a:t>Low output impedance prevents the filter from being affected by the load</a:t>
            </a:r>
          </a:p>
          <a:p>
            <a:pPr marL="974725" indent="-465138" algn="just">
              <a:buFont typeface="Wingdings" pitchFamily="2" charset="2"/>
              <a:buChar char="Ø"/>
            </a:pPr>
            <a:r>
              <a:rPr lang="en-US" sz="2400" dirty="0" smtClean="0">
                <a:latin typeface="Times New Roman" pitchFamily="18" charset="0"/>
                <a:cs typeface="Times New Roman" pitchFamily="18" charset="0"/>
              </a:rPr>
              <a:t>Easy to adjust over a wide frequency range without altering the desired response.</a:t>
            </a:r>
          </a:p>
          <a:p>
            <a:pPr marL="974725" indent="-465138" algn="just">
              <a:buFont typeface="Wingdings" pitchFamily="2" charset="2"/>
              <a:buChar char="Ø"/>
            </a:pPr>
            <a:r>
              <a:rPr lang="en-US" sz="2400" dirty="0" smtClean="0">
                <a:latin typeface="Times New Roman" pitchFamily="18" charset="0"/>
                <a:cs typeface="Times New Roman" pitchFamily="18" charset="0"/>
              </a:rPr>
              <a:t>Reduced size and weight</a:t>
            </a:r>
          </a:p>
          <a:p>
            <a:pPr marL="974725" indent="-465138" algn="just">
              <a:buFont typeface="Wingdings" pitchFamily="2" charset="2"/>
              <a:buChar char="Ø"/>
            </a:pPr>
            <a:r>
              <a:rPr lang="en-US" sz="2400" dirty="0" smtClean="0">
                <a:latin typeface="Times New Roman" pitchFamily="18" charset="0"/>
                <a:cs typeface="Times New Roman" pitchFamily="18" charset="0"/>
              </a:rPr>
              <a:t>Increased reliability and improved performance</a:t>
            </a:r>
            <a:endParaRPr lang="en-US" sz="2400" dirty="0">
              <a:latin typeface="Times New Roman" pitchFamily="18" charset="0"/>
              <a:cs typeface="Times New Roman"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292484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First Order Low Pass Filter</a:t>
            </a:r>
            <a:endParaRPr lang="en-US" b="1" dirty="0">
              <a:latin typeface="Times New Roman" pitchFamily="18" charset="0"/>
              <a:cs typeface="Times New Roman" pitchFamily="18" charset="0"/>
            </a:endParaRPr>
          </a:p>
        </p:txBody>
      </p:sp>
      <p:pic>
        <p:nvPicPr>
          <p:cNvPr id="80898" name="Picture 2"/>
          <p:cNvPicPr>
            <a:picLocks noChangeAspect="1" noChangeArrowheads="1"/>
          </p:cNvPicPr>
          <p:nvPr/>
        </p:nvPicPr>
        <p:blipFill>
          <a:blip r:embed="rId2" cstate="print"/>
          <a:srcRect/>
          <a:stretch>
            <a:fillRect/>
          </a:stretch>
        </p:blipFill>
        <p:spPr bwMode="auto">
          <a:xfrm>
            <a:off x="1979712" y="1700808"/>
            <a:ext cx="6408701" cy="3881809"/>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srcRect/>
          <a:stretch>
            <a:fillRect/>
          </a:stretch>
        </p:blipFill>
        <p:spPr bwMode="auto">
          <a:xfrm>
            <a:off x="971600" y="1052736"/>
            <a:ext cx="7329918" cy="2304256"/>
          </a:xfrm>
          <a:prstGeom prst="rect">
            <a:avLst/>
          </a:prstGeom>
          <a:noFill/>
          <a:ln w="9525">
            <a:noFill/>
            <a:miter lim="800000"/>
            <a:headEnd/>
            <a:tailEnd/>
          </a:ln>
        </p:spPr>
      </p:pic>
      <p:pic>
        <p:nvPicPr>
          <p:cNvPr id="146434" name="Picture 2" descr="image3.jpg"/>
          <p:cNvPicPr>
            <a:picLocks noChangeAspect="1" noChangeArrowheads="1"/>
          </p:cNvPicPr>
          <p:nvPr/>
        </p:nvPicPr>
        <p:blipFill>
          <a:blip r:embed="rId3" cstate="print"/>
          <a:srcRect/>
          <a:stretch>
            <a:fillRect/>
          </a:stretch>
        </p:blipFill>
        <p:spPr bwMode="auto">
          <a:xfrm>
            <a:off x="1043608" y="4077072"/>
            <a:ext cx="7366413" cy="2376264"/>
          </a:xfrm>
          <a:prstGeom prst="rect">
            <a:avLst/>
          </a:prstGeom>
          <a:noFill/>
        </p:spPr>
      </p:pic>
      <p:sp>
        <p:nvSpPr>
          <p:cNvPr id="6" name="TextBox 5"/>
          <p:cNvSpPr txBox="1"/>
          <p:nvPr/>
        </p:nvSpPr>
        <p:spPr>
          <a:xfrm>
            <a:off x="3635896" y="188640"/>
            <a:ext cx="1664558" cy="707886"/>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4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V = IR</a:t>
            </a:r>
            <a:endParaRPr lang="en-US" sz="4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sp>
        <p:nvSpPr>
          <p:cNvPr id="7" name="TextBox 6"/>
          <p:cNvSpPr txBox="1"/>
          <p:nvPr/>
        </p:nvSpPr>
        <p:spPr>
          <a:xfrm>
            <a:off x="3419872" y="3441194"/>
            <a:ext cx="1807226" cy="707886"/>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4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I = V/R</a:t>
            </a:r>
            <a:endParaRPr lang="en-US" sz="4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9552" y="1668864"/>
            <a:ext cx="8244408" cy="341632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65138" indent="-465138" algn="just">
              <a:buFont typeface="Wingdings" pitchFamily="2" charset="2"/>
              <a:buChar char="Ø"/>
            </a:pPr>
            <a:r>
              <a:rPr lang="en-US" sz="2400" dirty="0" smtClean="0">
                <a:latin typeface="Times New Roman" pitchFamily="18" charset="0"/>
                <a:cs typeface="Times New Roman" pitchFamily="18" charset="0"/>
              </a:rPr>
              <a:t>Voltage ‘Vin’ as an input voltage signal which is analog in nature.</a:t>
            </a:r>
          </a:p>
          <a:p>
            <a:pPr marL="465138" indent="-465138" algn="just">
              <a:buFont typeface="Wingdings" pitchFamily="2" charset="2"/>
              <a:buChar char="Ø"/>
            </a:pPr>
            <a:r>
              <a:rPr lang="en-US" sz="2400" dirty="0" smtClean="0">
                <a:latin typeface="Times New Roman" pitchFamily="18" charset="0"/>
                <a:cs typeface="Times New Roman" pitchFamily="18" charset="0"/>
              </a:rPr>
              <a:t>Voltage ‘Vo’ is the output voltage of the operational amplifier.</a:t>
            </a:r>
          </a:p>
          <a:p>
            <a:pPr marL="465138" indent="-465138" algn="just">
              <a:buFont typeface="Wingdings" pitchFamily="2" charset="2"/>
              <a:buChar char="Ø"/>
            </a:pPr>
            <a:r>
              <a:rPr lang="en-US" sz="2400" dirty="0" smtClean="0">
                <a:latin typeface="Times New Roman" pitchFamily="18" charset="0"/>
                <a:cs typeface="Times New Roman" pitchFamily="18" charset="0"/>
              </a:rPr>
              <a:t>Resistors ‘R</a:t>
            </a:r>
            <a:r>
              <a:rPr lang="en-US" sz="2400" baseline="-25000" dirty="0"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 and ‘R</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are the negative feedback resistors of the operational amplifier.</a:t>
            </a:r>
          </a:p>
          <a:p>
            <a:pPr marL="465138" indent="-465138" algn="just">
              <a:buFont typeface="Wingdings" pitchFamily="2" charset="2"/>
              <a:buChar char="Ø"/>
            </a:pPr>
            <a:r>
              <a:rPr lang="en-US" sz="2400" dirty="0" smtClean="0">
                <a:latin typeface="Times New Roman" pitchFamily="18" charset="0"/>
                <a:cs typeface="Times New Roman" pitchFamily="18" charset="0"/>
              </a:rPr>
              <a:t>There is a single R-C network (marked in the red square) present in the circuit hence the filter is a first-order low pass filter  </a:t>
            </a:r>
          </a:p>
          <a:p>
            <a:pPr marL="465138" indent="-465138" algn="just">
              <a:buFont typeface="Wingdings" pitchFamily="2" charset="2"/>
              <a:buChar char="Ø"/>
            </a:pPr>
            <a:r>
              <a:rPr lang="en-US" sz="2400" dirty="0" smtClean="0">
                <a:latin typeface="Times New Roman" pitchFamily="18" charset="0"/>
                <a:cs typeface="Times New Roman" pitchFamily="18" charset="0"/>
              </a:rPr>
              <a:t>‘R</a:t>
            </a:r>
            <a:r>
              <a:rPr lang="en-US" sz="2400" baseline="-25000" dirty="0" smtClean="0">
                <a:latin typeface="Times New Roman" pitchFamily="18" charset="0"/>
                <a:cs typeface="Times New Roman" pitchFamily="18" charset="0"/>
              </a:rPr>
              <a:t>L</a:t>
            </a:r>
            <a:r>
              <a:rPr lang="en-US" sz="2400" dirty="0" smtClean="0">
                <a:latin typeface="Times New Roman" pitchFamily="18" charset="0"/>
                <a:cs typeface="Times New Roman" pitchFamily="18" charset="0"/>
              </a:rPr>
              <a:t>’ is the load resistance connected at the op-amp output.</a:t>
            </a:r>
            <a:endParaRPr lang="en-US" sz="2400" dirty="0">
              <a:latin typeface="Times New Roman" pitchFamily="18" charset="0"/>
              <a:cs typeface="Times New Roman" pitchFamily="18" charset="0"/>
            </a:endParaRPr>
          </a:p>
        </p:txBody>
      </p:sp>
      <p:sp>
        <p:nvSpPr>
          <p:cNvPr id="5"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6" name="Rectangle 5"/>
          <p:cNvSpPr/>
          <p:nvPr/>
        </p:nvSpPr>
        <p:spPr>
          <a:xfrm>
            <a:off x="179512" y="1052736"/>
            <a:ext cx="2253822" cy="369332"/>
          </a:xfrm>
          <a:prstGeom prst="rect">
            <a:avLst/>
          </a:prstGeom>
        </p:spPr>
        <p:txBody>
          <a:bodyPr wrap="none">
            <a:spAutoFit/>
          </a:bodyPr>
          <a:lstStyle/>
          <a:p>
            <a:r>
              <a:rPr lang="en-US" dirty="0" smtClean="0">
                <a:latin typeface="Times New Roman" pitchFamily="18" charset="0"/>
                <a:cs typeface="Times New Roman" pitchFamily="18" charset="0"/>
              </a:rPr>
              <a:t>In the circuit we have: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1273490" y="1484784"/>
            <a:ext cx="4666662"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 = (1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(1)</a:t>
            </a:r>
            <a:endParaRPr lang="en-US" dirty="0">
              <a:latin typeface="Times New Roman" pitchFamily="18" charset="0"/>
              <a:cs typeface="Times New Roman" pitchFamily="18" charset="0"/>
            </a:endParaRPr>
          </a:p>
        </p:txBody>
      </p:sp>
      <p:sp>
        <p:nvSpPr>
          <p:cNvPr id="6" name="TextBox 5"/>
          <p:cNvSpPr txBox="1"/>
          <p:nvPr/>
        </p:nvSpPr>
        <p:spPr>
          <a:xfrm>
            <a:off x="251520" y="2276872"/>
            <a:ext cx="3008196" cy="369332"/>
          </a:xfrm>
          <a:prstGeom prst="rect">
            <a:avLst/>
          </a:prstGeom>
          <a:noFill/>
        </p:spPr>
        <p:txBody>
          <a:bodyPr wrap="none" rtlCol="0">
            <a:spAutoFit/>
          </a:bodyPr>
          <a:lstStyle/>
          <a:p>
            <a:r>
              <a:rPr lang="en-US" dirty="0" smtClean="0">
                <a:latin typeface="Times New Roman" pitchFamily="18" charset="0"/>
                <a:cs typeface="Times New Roman" pitchFamily="18" charset="0"/>
              </a:rPr>
              <a:t>Apply Nodal eqn. at Node 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7" name="TextBox 6"/>
          <p:cNvSpPr txBox="1"/>
          <p:nvPr/>
        </p:nvSpPr>
        <p:spPr>
          <a:xfrm>
            <a:off x="1331640" y="2780928"/>
            <a:ext cx="4752528"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)/R + C(dV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dt</a:t>
            </a:r>
            <a:r>
              <a:rPr lang="en-US" dirty="0" smtClean="0">
                <a:latin typeface="Times New Roman" pitchFamily="18" charset="0"/>
                <a:cs typeface="Times New Roman" pitchFamily="18" charset="0"/>
              </a:rPr>
              <a:t>) = 0</a:t>
            </a:r>
          </a:p>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/R) + C(dV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dt</a:t>
            </a:r>
            <a:r>
              <a:rPr lang="en-US" dirty="0" smtClean="0">
                <a:latin typeface="Times New Roman" pitchFamily="18" charset="0"/>
                <a:cs typeface="Times New Roman" pitchFamily="18" charset="0"/>
              </a:rPr>
              <a:t>)  = (V</a:t>
            </a:r>
            <a:r>
              <a:rPr lang="en-US" baseline="-25000"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/R)		---- (2)</a:t>
            </a:r>
          </a:p>
        </p:txBody>
      </p:sp>
      <p:sp>
        <p:nvSpPr>
          <p:cNvPr id="8" name="TextBox 7"/>
          <p:cNvSpPr txBox="1"/>
          <p:nvPr/>
        </p:nvSpPr>
        <p:spPr>
          <a:xfrm>
            <a:off x="251520" y="3933056"/>
            <a:ext cx="3702104" cy="369332"/>
          </a:xfrm>
          <a:prstGeom prst="rect">
            <a:avLst/>
          </a:prstGeom>
          <a:noFill/>
        </p:spPr>
        <p:txBody>
          <a:bodyPr wrap="none" rtlCol="0">
            <a:spAutoFit/>
          </a:bodyPr>
          <a:lstStyle/>
          <a:p>
            <a:r>
              <a:rPr lang="en-US" dirty="0" smtClean="0">
                <a:latin typeface="Times New Roman" pitchFamily="18" charset="0"/>
                <a:cs typeface="Times New Roman" pitchFamily="18" charset="0"/>
              </a:rPr>
              <a:t>Taking Laplace Transform in </a:t>
            </a:r>
            <a:r>
              <a:rPr lang="en-US" dirty="0" err="1" smtClean="0">
                <a:latin typeface="Times New Roman" pitchFamily="18" charset="0"/>
                <a:cs typeface="Times New Roman" pitchFamily="18" charset="0"/>
              </a:rPr>
              <a:t>eqn</a:t>
            </a:r>
            <a:r>
              <a:rPr lang="en-US" dirty="0" smtClean="0">
                <a:latin typeface="Times New Roman" pitchFamily="18" charset="0"/>
                <a:cs typeface="Times New Roman" pitchFamily="18" charset="0"/>
              </a:rPr>
              <a:t> (2), </a:t>
            </a:r>
            <a:endParaRPr lang="en-US" dirty="0">
              <a:latin typeface="Times New Roman" pitchFamily="18" charset="0"/>
              <a:cs typeface="Times New Roman" pitchFamily="18" charset="0"/>
            </a:endParaRPr>
          </a:p>
        </p:txBody>
      </p:sp>
      <p:sp>
        <p:nvSpPr>
          <p:cNvPr id="9" name="TextBox 8"/>
          <p:cNvSpPr txBox="1"/>
          <p:nvPr/>
        </p:nvSpPr>
        <p:spPr>
          <a:xfrm>
            <a:off x="1484040" y="4510861"/>
            <a:ext cx="4512774"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(s)/R) + sCV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(s)  = V</a:t>
            </a:r>
            <a:r>
              <a:rPr lang="en-US" baseline="-25000"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(s)/R	---- (3)</a:t>
            </a:r>
          </a:p>
        </p:txBody>
      </p:sp>
      <p:sp>
        <p:nvSpPr>
          <p:cNvPr id="10" name="TextBox 9"/>
          <p:cNvSpPr txBox="1"/>
          <p:nvPr/>
        </p:nvSpPr>
        <p:spPr>
          <a:xfrm>
            <a:off x="403920" y="5147900"/>
            <a:ext cx="2121093" cy="369332"/>
          </a:xfrm>
          <a:prstGeom prst="rect">
            <a:avLst/>
          </a:prstGeom>
          <a:noFill/>
        </p:spPr>
        <p:txBody>
          <a:bodyPr wrap="none" rtlCol="0">
            <a:spAutoFit/>
          </a:bodyPr>
          <a:lstStyle/>
          <a:p>
            <a:r>
              <a:rPr lang="en-US" dirty="0" smtClean="0">
                <a:latin typeface="Times New Roman" pitchFamily="18" charset="0"/>
                <a:cs typeface="Times New Roman" pitchFamily="18" charset="0"/>
              </a:rPr>
              <a:t>Simplifying </a:t>
            </a:r>
            <a:r>
              <a:rPr lang="en-US" dirty="0" err="1" smtClean="0">
                <a:latin typeface="Times New Roman" pitchFamily="18" charset="0"/>
                <a:cs typeface="Times New Roman" pitchFamily="18" charset="0"/>
              </a:rPr>
              <a:t>eqn</a:t>
            </a:r>
            <a:r>
              <a:rPr lang="en-US" dirty="0" smtClean="0">
                <a:latin typeface="Times New Roman" pitchFamily="18" charset="0"/>
                <a:cs typeface="Times New Roman" pitchFamily="18" charset="0"/>
              </a:rPr>
              <a:t> (3), </a:t>
            </a:r>
            <a:endParaRPr lang="en-US" dirty="0">
              <a:latin typeface="Times New Roman" pitchFamily="18" charset="0"/>
              <a:cs typeface="Times New Roman" pitchFamily="18" charset="0"/>
            </a:endParaRPr>
          </a:p>
        </p:txBody>
      </p:sp>
      <p:sp>
        <p:nvSpPr>
          <p:cNvPr id="11" name="TextBox 10"/>
          <p:cNvSpPr txBox="1"/>
          <p:nvPr/>
        </p:nvSpPr>
        <p:spPr>
          <a:xfrm>
            <a:off x="2411760" y="5589240"/>
            <a:ext cx="358944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(s) = V</a:t>
            </a:r>
            <a:r>
              <a:rPr lang="en-US" baseline="-25000"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(s)/(1+sCR)	---- (4)</a:t>
            </a:r>
          </a:p>
        </p:txBody>
      </p:sp>
      <p:sp>
        <p:nvSpPr>
          <p:cNvPr id="12" name="TextBox 11"/>
          <p:cNvSpPr txBox="1"/>
          <p:nvPr/>
        </p:nvSpPr>
        <p:spPr>
          <a:xfrm>
            <a:off x="2411760" y="6237312"/>
            <a:ext cx="4724370"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(s)/V</a:t>
            </a:r>
            <a:r>
              <a:rPr lang="en-US" sz="2400" b="1" baseline="-25000" dirty="0" smtClean="0">
                <a:latin typeface="Times New Roman" pitchFamily="18" charset="0"/>
                <a:cs typeface="Times New Roman" pitchFamily="18" charset="0"/>
              </a:rPr>
              <a:t>i</a:t>
            </a:r>
            <a:r>
              <a:rPr lang="en-US" sz="2400" b="1" dirty="0" smtClean="0">
                <a:latin typeface="Times New Roman" pitchFamily="18" charset="0"/>
                <a:cs typeface="Times New Roman" pitchFamily="18" charset="0"/>
              </a:rPr>
              <a:t>(s) = 1/(1+sCR)	---- (5)</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251520" y="836712"/>
            <a:ext cx="4333238" cy="369332"/>
          </a:xfrm>
          <a:prstGeom prst="rect">
            <a:avLst/>
          </a:prstGeom>
          <a:noFill/>
        </p:spPr>
        <p:txBody>
          <a:bodyPr wrap="none" rtlCol="0">
            <a:spAutoFit/>
          </a:bodyPr>
          <a:lstStyle/>
          <a:p>
            <a:r>
              <a:rPr lang="en-US" dirty="0" smtClean="0">
                <a:latin typeface="Times New Roman" pitchFamily="18" charset="0"/>
                <a:cs typeface="Times New Roman" pitchFamily="18" charset="0"/>
              </a:rPr>
              <a:t>From eqn. (1), the Closed Loop Gain (A</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 is,</a:t>
            </a:r>
            <a:endParaRPr lang="en-US" dirty="0">
              <a:latin typeface="Times New Roman" pitchFamily="18" charset="0"/>
              <a:cs typeface="Times New Roman" pitchFamily="18" charset="0"/>
            </a:endParaRPr>
          </a:p>
        </p:txBody>
      </p:sp>
      <p:sp>
        <p:nvSpPr>
          <p:cNvPr id="6" name="TextBox 5"/>
          <p:cNvSpPr txBox="1"/>
          <p:nvPr/>
        </p:nvSpPr>
        <p:spPr>
          <a:xfrm>
            <a:off x="1273490" y="1331476"/>
            <a:ext cx="5852884"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400" b="1" dirty="0" smtClean="0">
                <a:latin typeface="Times New Roman" pitchFamily="18" charset="0"/>
                <a:cs typeface="Times New Roman" pitchFamily="18" charset="0"/>
              </a:rPr>
              <a:t>A</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 = V</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(s)/ V</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(s) = (1 + (</a:t>
            </a:r>
            <a:r>
              <a:rPr lang="en-US" sz="2400" b="1" dirty="0" err="1" smtClean="0">
                <a:latin typeface="Times New Roman" pitchFamily="18" charset="0"/>
                <a:cs typeface="Times New Roman" pitchFamily="18" charset="0"/>
              </a:rPr>
              <a:t>R</a:t>
            </a:r>
            <a:r>
              <a:rPr lang="en-US" sz="2400" b="1" baseline="-25000" dirty="0" err="1"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a:t>
            </a:r>
            <a:r>
              <a:rPr lang="en-US" sz="2400" b="1" dirty="0" err="1" smtClean="0">
                <a:latin typeface="Times New Roman" pitchFamily="18" charset="0"/>
                <a:cs typeface="Times New Roman" pitchFamily="18" charset="0"/>
              </a:rPr>
              <a:t>R</a:t>
            </a:r>
            <a:r>
              <a:rPr lang="en-US" sz="2400" b="1" baseline="-25000" dirty="0" err="1" smtClean="0">
                <a:latin typeface="Times New Roman" pitchFamily="18" charset="0"/>
                <a:cs typeface="Times New Roman" pitchFamily="18" charset="0"/>
              </a:rPr>
              <a:t>i</a:t>
            </a:r>
            <a:r>
              <a:rPr lang="en-US" sz="2400" b="1" dirty="0" smtClean="0">
                <a:latin typeface="Times New Roman" pitchFamily="18" charset="0"/>
                <a:cs typeface="Times New Roman" pitchFamily="18" charset="0"/>
              </a:rPr>
              <a:t>))	------ (6)</a:t>
            </a:r>
            <a:endParaRPr lang="en-US" sz="2400" b="1" dirty="0">
              <a:latin typeface="Times New Roman" pitchFamily="18" charset="0"/>
              <a:cs typeface="Times New Roman" pitchFamily="18" charset="0"/>
            </a:endParaRPr>
          </a:p>
        </p:txBody>
      </p:sp>
      <p:sp>
        <p:nvSpPr>
          <p:cNvPr id="7" name="TextBox 6"/>
          <p:cNvSpPr txBox="1"/>
          <p:nvPr/>
        </p:nvSpPr>
        <p:spPr>
          <a:xfrm>
            <a:off x="323528" y="2267580"/>
            <a:ext cx="4923656" cy="369332"/>
          </a:xfrm>
          <a:prstGeom prst="rect">
            <a:avLst/>
          </a:prstGeom>
          <a:noFill/>
        </p:spPr>
        <p:txBody>
          <a:bodyPr wrap="none" rtlCol="0">
            <a:spAutoFit/>
          </a:bodyPr>
          <a:lstStyle/>
          <a:p>
            <a:r>
              <a:rPr lang="en-US" dirty="0" smtClean="0">
                <a:latin typeface="Times New Roman" pitchFamily="18" charset="0"/>
                <a:cs typeface="Times New Roman" pitchFamily="18" charset="0"/>
              </a:rPr>
              <a:t>From the diagram, the overall Transfer function is,</a:t>
            </a:r>
            <a:endParaRPr lang="en-US" dirty="0">
              <a:latin typeface="Times New Roman" pitchFamily="18" charset="0"/>
              <a:cs typeface="Times New Roman" pitchFamily="18" charset="0"/>
            </a:endParaRPr>
          </a:p>
        </p:txBody>
      </p:sp>
      <p:sp>
        <p:nvSpPr>
          <p:cNvPr id="8" name="TextBox 7"/>
          <p:cNvSpPr txBox="1"/>
          <p:nvPr/>
        </p:nvSpPr>
        <p:spPr>
          <a:xfrm>
            <a:off x="1425890" y="2740858"/>
            <a:ext cx="6596678" cy="40011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H(s) = V</a:t>
            </a:r>
            <a:r>
              <a:rPr lang="en-US" sz="2000" b="1" baseline="-25000" dirty="0" smtClean="0">
                <a:latin typeface="Times New Roman" pitchFamily="18" charset="0"/>
                <a:cs typeface="Times New Roman" pitchFamily="18" charset="0"/>
              </a:rPr>
              <a:t>0</a:t>
            </a:r>
            <a:r>
              <a:rPr lang="en-US" sz="2000" b="1" dirty="0" smtClean="0">
                <a:latin typeface="Times New Roman" pitchFamily="18" charset="0"/>
                <a:cs typeface="Times New Roman" pitchFamily="18" charset="0"/>
              </a:rPr>
              <a:t>(s)/ V</a:t>
            </a:r>
            <a:r>
              <a:rPr lang="en-US" sz="2000" b="1" baseline="-25000" dirty="0" smtClean="0">
                <a:latin typeface="Times New Roman" pitchFamily="18" charset="0"/>
                <a:cs typeface="Times New Roman" pitchFamily="18" charset="0"/>
              </a:rPr>
              <a:t>i</a:t>
            </a:r>
            <a:r>
              <a:rPr lang="en-US" sz="2000" b="1" dirty="0" smtClean="0">
                <a:latin typeface="Times New Roman" pitchFamily="18" charset="0"/>
                <a:cs typeface="Times New Roman" pitchFamily="18" charset="0"/>
              </a:rPr>
              <a:t>(s)  = (V</a:t>
            </a:r>
            <a:r>
              <a:rPr lang="en-US" sz="2000" b="1" baseline="-25000" dirty="0" smtClean="0">
                <a:latin typeface="Times New Roman" pitchFamily="18" charset="0"/>
                <a:cs typeface="Times New Roman" pitchFamily="18" charset="0"/>
              </a:rPr>
              <a:t>0</a:t>
            </a:r>
            <a:r>
              <a:rPr lang="en-US" sz="2000" b="1" dirty="0" smtClean="0">
                <a:latin typeface="Times New Roman" pitchFamily="18" charset="0"/>
                <a:cs typeface="Times New Roman" pitchFamily="18" charset="0"/>
              </a:rPr>
              <a:t>(s)/ V</a:t>
            </a:r>
            <a:r>
              <a:rPr lang="en-US" sz="2000" b="1" baseline="-25000" dirty="0" smtClean="0">
                <a:latin typeface="Times New Roman" pitchFamily="18" charset="0"/>
                <a:cs typeface="Times New Roman" pitchFamily="18" charset="0"/>
              </a:rPr>
              <a:t>1</a:t>
            </a:r>
            <a:r>
              <a:rPr lang="en-US" sz="2000" b="1" dirty="0" smtClean="0">
                <a:latin typeface="Times New Roman" pitchFamily="18" charset="0"/>
                <a:cs typeface="Times New Roman" pitchFamily="18" charset="0"/>
              </a:rPr>
              <a:t>(s)) . (V</a:t>
            </a:r>
            <a:r>
              <a:rPr lang="en-US" sz="2000" b="1" baseline="-25000" dirty="0" smtClean="0">
                <a:latin typeface="Times New Roman" pitchFamily="18" charset="0"/>
                <a:cs typeface="Times New Roman" pitchFamily="18" charset="0"/>
              </a:rPr>
              <a:t>1</a:t>
            </a:r>
            <a:r>
              <a:rPr lang="en-US" sz="2000" b="1" dirty="0" smtClean="0">
                <a:latin typeface="Times New Roman" pitchFamily="18" charset="0"/>
                <a:cs typeface="Times New Roman" pitchFamily="18" charset="0"/>
              </a:rPr>
              <a:t>(s)/ V</a:t>
            </a:r>
            <a:r>
              <a:rPr lang="en-US" sz="2000" b="1" baseline="-25000" dirty="0" smtClean="0">
                <a:latin typeface="Times New Roman" pitchFamily="18" charset="0"/>
                <a:cs typeface="Times New Roman" pitchFamily="18" charset="0"/>
              </a:rPr>
              <a:t>i</a:t>
            </a:r>
            <a:r>
              <a:rPr lang="en-US" sz="2000" b="1" dirty="0" smtClean="0">
                <a:latin typeface="Times New Roman" pitchFamily="18" charset="0"/>
                <a:cs typeface="Times New Roman" pitchFamily="18" charset="0"/>
              </a:rPr>
              <a:t>(s))	------ (7)</a:t>
            </a:r>
            <a:endParaRPr lang="en-US" sz="2000" b="1" dirty="0">
              <a:latin typeface="Times New Roman" pitchFamily="18" charset="0"/>
              <a:cs typeface="Times New Roman" pitchFamily="18" charset="0"/>
            </a:endParaRPr>
          </a:p>
        </p:txBody>
      </p:sp>
      <p:sp>
        <p:nvSpPr>
          <p:cNvPr id="9" name="TextBox 8"/>
          <p:cNvSpPr txBox="1"/>
          <p:nvPr/>
        </p:nvSpPr>
        <p:spPr>
          <a:xfrm>
            <a:off x="475928" y="3563724"/>
            <a:ext cx="3397084" cy="369332"/>
          </a:xfrm>
          <a:prstGeom prst="rect">
            <a:avLst/>
          </a:prstGeom>
          <a:noFill/>
        </p:spPr>
        <p:txBody>
          <a:bodyPr wrap="none" rtlCol="0">
            <a:spAutoFit/>
          </a:bodyPr>
          <a:lstStyle/>
          <a:p>
            <a:r>
              <a:rPr lang="en-US" dirty="0" smtClean="0">
                <a:latin typeface="Times New Roman" pitchFamily="18" charset="0"/>
                <a:cs typeface="Times New Roman" pitchFamily="18" charset="0"/>
              </a:rPr>
              <a:t>Using eqn. (5) and (6) in (7) gives,</a:t>
            </a:r>
            <a:endParaRPr lang="en-US" dirty="0">
              <a:latin typeface="Times New Roman" pitchFamily="18" charset="0"/>
              <a:cs typeface="Times New Roman" pitchFamily="18" charset="0"/>
            </a:endParaRPr>
          </a:p>
        </p:txBody>
      </p:sp>
      <p:sp>
        <p:nvSpPr>
          <p:cNvPr id="10" name="TextBox 9"/>
          <p:cNvSpPr txBox="1"/>
          <p:nvPr/>
        </p:nvSpPr>
        <p:spPr>
          <a:xfrm>
            <a:off x="1547664" y="4149080"/>
            <a:ext cx="4750018"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H(s) = (1 + (</a:t>
            </a:r>
            <a:r>
              <a:rPr lang="en-US" sz="2000" b="1" dirty="0" err="1" smtClean="0">
                <a:latin typeface="Times New Roman" pitchFamily="18" charset="0"/>
                <a:cs typeface="Times New Roman" pitchFamily="18" charset="0"/>
              </a:rPr>
              <a:t>R</a:t>
            </a:r>
            <a:r>
              <a:rPr lang="en-US" sz="2000" b="1" baseline="-25000" dirty="0" err="1" smtClean="0">
                <a:latin typeface="Times New Roman" pitchFamily="18" charset="0"/>
                <a:cs typeface="Times New Roman" pitchFamily="18" charset="0"/>
              </a:rPr>
              <a:t>f</a:t>
            </a:r>
            <a:r>
              <a:rPr lang="en-US" sz="2000" b="1" dirty="0" smtClean="0">
                <a:latin typeface="Times New Roman" pitchFamily="18" charset="0"/>
                <a:cs typeface="Times New Roman" pitchFamily="18" charset="0"/>
              </a:rPr>
              <a:t>/</a:t>
            </a:r>
            <a:r>
              <a:rPr lang="en-US" sz="2000" b="1" dirty="0" err="1" smtClean="0">
                <a:latin typeface="Times New Roman" pitchFamily="18" charset="0"/>
                <a:cs typeface="Times New Roman" pitchFamily="18" charset="0"/>
              </a:rPr>
              <a:t>R</a:t>
            </a:r>
            <a:r>
              <a:rPr lang="en-US" sz="2000" b="1" baseline="-25000" dirty="0" err="1" smtClean="0">
                <a:latin typeface="Times New Roman" pitchFamily="18" charset="0"/>
                <a:cs typeface="Times New Roman" pitchFamily="18" charset="0"/>
              </a:rPr>
              <a:t>i</a:t>
            </a:r>
            <a:r>
              <a:rPr lang="en-US" sz="2000" b="1" dirty="0" smtClean="0">
                <a:latin typeface="Times New Roman" pitchFamily="18" charset="0"/>
                <a:cs typeface="Times New Roman" pitchFamily="18" charset="0"/>
              </a:rPr>
              <a:t>)) /(1+sCR) 	------ (8)</a:t>
            </a:r>
            <a:endParaRPr lang="en-US" sz="2000" b="1" dirty="0">
              <a:latin typeface="Times New Roman" pitchFamily="18" charset="0"/>
              <a:cs typeface="Times New Roman" pitchFamily="18" charset="0"/>
            </a:endParaRPr>
          </a:p>
        </p:txBody>
      </p:sp>
      <p:sp>
        <p:nvSpPr>
          <p:cNvPr id="11" name="TextBox 10"/>
          <p:cNvSpPr txBox="1"/>
          <p:nvPr/>
        </p:nvSpPr>
        <p:spPr>
          <a:xfrm>
            <a:off x="3347864" y="4653136"/>
            <a:ext cx="42832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latin typeface="Times New Roman" pitchFamily="18" charset="0"/>
                <a:cs typeface="Times New Roman" pitchFamily="18" charset="0"/>
              </a:rPr>
              <a:t>Or</a:t>
            </a:r>
            <a:endParaRPr lang="en-US" dirty="0">
              <a:latin typeface="Times New Roman" pitchFamily="18" charset="0"/>
              <a:cs typeface="Times New Roman" pitchFamily="18" charset="0"/>
            </a:endParaRPr>
          </a:p>
        </p:txBody>
      </p:sp>
      <p:sp>
        <p:nvSpPr>
          <p:cNvPr id="12" name="TextBox 11"/>
          <p:cNvSpPr txBox="1"/>
          <p:nvPr/>
        </p:nvSpPr>
        <p:spPr>
          <a:xfrm>
            <a:off x="1700064" y="5220489"/>
            <a:ext cx="5275803" cy="58477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3200" b="1" dirty="0" smtClean="0">
                <a:latin typeface="Times New Roman" pitchFamily="18" charset="0"/>
                <a:cs typeface="Times New Roman" pitchFamily="18" charset="0"/>
              </a:rPr>
              <a:t>H(s) =  A</a:t>
            </a:r>
            <a:r>
              <a:rPr lang="en-US" sz="3200" b="1" baseline="-25000" dirty="0" smtClean="0">
                <a:latin typeface="Times New Roman" pitchFamily="18" charset="0"/>
                <a:cs typeface="Times New Roman" pitchFamily="18" charset="0"/>
              </a:rPr>
              <a:t>0</a:t>
            </a:r>
            <a:r>
              <a:rPr lang="en-US" sz="3200" b="1" dirty="0" smtClean="0">
                <a:latin typeface="Times New Roman" pitchFamily="18" charset="0"/>
                <a:cs typeface="Times New Roman" pitchFamily="18" charset="0"/>
              </a:rPr>
              <a:t> /(1+sCR) 	------ (9)</a:t>
            </a:r>
            <a:endParaRPr lang="en-US" sz="3200" b="1" dirty="0">
              <a:latin typeface="Times New Roman" pitchFamily="18" charset="0"/>
              <a:cs typeface="Times New Roman" pitchFamily="18" charset="0"/>
            </a:endParaRPr>
          </a:p>
        </p:txBody>
      </p:sp>
      <p:sp>
        <p:nvSpPr>
          <p:cNvPr id="13" name="TextBox 12"/>
          <p:cNvSpPr txBox="1"/>
          <p:nvPr/>
        </p:nvSpPr>
        <p:spPr>
          <a:xfrm>
            <a:off x="5004048" y="5949280"/>
            <a:ext cx="4097660" cy="400110"/>
          </a:xfrm>
          <a:prstGeom prst="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smtClean="0">
                <a:latin typeface="Times New Roman" pitchFamily="18" charset="0"/>
                <a:cs typeface="Times New Roman" pitchFamily="18" charset="0"/>
              </a:rPr>
              <a:t>Where, </a:t>
            </a:r>
            <a:r>
              <a:rPr lang="en-US" sz="2000" b="1" dirty="0" smtClean="0">
                <a:latin typeface="Times New Roman" pitchFamily="18" charset="0"/>
                <a:cs typeface="Times New Roman" pitchFamily="18" charset="0"/>
              </a:rPr>
              <a:t>A</a:t>
            </a:r>
            <a:r>
              <a:rPr lang="en-US" sz="2000" b="1"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 is Gain of Non-Inverting Amp.</a:t>
            </a:r>
            <a:endParaRPr lang="en-US" dirty="0">
              <a:latin typeface="Times New Roman" pitchFamily="18" charset="0"/>
              <a:cs typeface="Times New Roman" pitchFamily="18" charset="0"/>
            </a:endParaRPr>
          </a:p>
        </p:txBody>
      </p:sp>
      <p:sp>
        <p:nvSpPr>
          <p:cNvPr id="14" name="TextBox 13"/>
          <p:cNvSpPr txBox="1"/>
          <p:nvPr/>
        </p:nvSpPr>
        <p:spPr>
          <a:xfrm>
            <a:off x="397140" y="6547627"/>
            <a:ext cx="8423332" cy="307777"/>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1400" dirty="0" smtClean="0">
                <a:latin typeface="Times New Roman" pitchFamily="18" charset="0"/>
                <a:cs typeface="Times New Roman" pitchFamily="18" charset="0"/>
              </a:rPr>
              <a:t>Ref.: </a:t>
            </a:r>
            <a:r>
              <a:rPr lang="en-US" sz="1400" dirty="0" smtClean="0">
                <a:latin typeface="Times New Roman" pitchFamily="18" charset="0"/>
                <a:cs typeface="Times New Roman" pitchFamily="18" charset="0"/>
                <a:hlinkClick r:id="rId2"/>
              </a:rPr>
              <a:t>https://circuitdigest.com/tutorial/butterworth-filters-first-order-and-second-order-low-pass-butterworth-filters</a:t>
            </a:r>
            <a:endParaRPr lang="en-US" sz="1400" dirty="0">
              <a:latin typeface="Times New Roman" pitchFamily="18" charset="0"/>
              <a:cs typeface="Times New Roman"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683568" y="980728"/>
            <a:ext cx="3826689" cy="40011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H(s) =  A</a:t>
            </a:r>
            <a:r>
              <a:rPr lang="en-US" sz="2000" b="1" baseline="-25000" dirty="0" smtClean="0">
                <a:latin typeface="Times New Roman" pitchFamily="18" charset="0"/>
                <a:cs typeface="Times New Roman" pitchFamily="18" charset="0"/>
              </a:rPr>
              <a:t>0</a:t>
            </a:r>
            <a:r>
              <a:rPr lang="en-US" sz="2000" b="1" dirty="0" smtClean="0">
                <a:latin typeface="Times New Roman" pitchFamily="18" charset="0"/>
                <a:cs typeface="Times New Roman" pitchFamily="18" charset="0"/>
              </a:rPr>
              <a:t> /(1+sCR) 	------ (9)</a:t>
            </a:r>
            <a:endParaRPr lang="en-US" sz="2000" b="1" dirty="0">
              <a:latin typeface="Times New Roman" pitchFamily="18" charset="0"/>
              <a:cs typeface="Times New Roman" pitchFamily="18" charset="0"/>
            </a:endParaRPr>
          </a:p>
        </p:txBody>
      </p:sp>
      <p:sp>
        <p:nvSpPr>
          <p:cNvPr id="6" name="TextBox 5"/>
          <p:cNvSpPr txBox="1"/>
          <p:nvPr/>
        </p:nvSpPr>
        <p:spPr>
          <a:xfrm>
            <a:off x="251520" y="1628800"/>
            <a:ext cx="3300904" cy="369332"/>
          </a:xfrm>
          <a:prstGeom prst="rect">
            <a:avLst/>
          </a:prstGeom>
          <a:noFill/>
        </p:spPr>
        <p:txBody>
          <a:bodyPr wrap="none" rtlCol="0">
            <a:spAutoFit/>
          </a:bodyPr>
          <a:lstStyle/>
          <a:p>
            <a:r>
              <a:rPr lang="en-US" dirty="0" smtClean="0">
                <a:latin typeface="Times New Roman" pitchFamily="18" charset="0"/>
                <a:cs typeface="Times New Roman" pitchFamily="18" charset="0"/>
              </a:rPr>
              <a:t>Sub. </a:t>
            </a:r>
            <a:r>
              <a:rPr lang="el-GR" dirty="0" smtClean="0">
                <a:latin typeface="Times New Roman" pitchFamily="18" charset="0"/>
                <a:cs typeface="Times New Roman" pitchFamily="18" charset="0"/>
              </a:rPr>
              <a:t>ω</a:t>
            </a:r>
            <a:r>
              <a:rPr lang="en-US" baseline="-25000" dirty="0" smtClean="0">
                <a:latin typeface="Times New Roman" pitchFamily="18" charset="0"/>
                <a:cs typeface="Times New Roman" pitchFamily="18" charset="0"/>
              </a:rPr>
              <a:t>h</a:t>
            </a:r>
            <a:r>
              <a:rPr lang="en-US" dirty="0" smtClean="0">
                <a:latin typeface="Times New Roman" pitchFamily="18" charset="0"/>
                <a:cs typeface="Times New Roman" pitchFamily="18" charset="0"/>
              </a:rPr>
              <a:t>  = 1/RC in eqn. (9), then,</a:t>
            </a:r>
            <a:endParaRPr lang="en-US" dirty="0">
              <a:latin typeface="Times New Roman" pitchFamily="18" charset="0"/>
              <a:cs typeface="Times New Roman" pitchFamily="18" charset="0"/>
            </a:endParaRPr>
          </a:p>
        </p:txBody>
      </p:sp>
      <p:sp>
        <p:nvSpPr>
          <p:cNvPr id="7" name="TextBox 6"/>
          <p:cNvSpPr txBox="1"/>
          <p:nvPr/>
        </p:nvSpPr>
        <p:spPr>
          <a:xfrm>
            <a:off x="835968" y="2164794"/>
            <a:ext cx="4801314" cy="707886"/>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H(s) = V</a:t>
            </a:r>
            <a:r>
              <a:rPr lang="en-US" sz="2000" b="1" baseline="-25000" dirty="0" smtClean="0">
                <a:latin typeface="Times New Roman" pitchFamily="18" charset="0"/>
                <a:cs typeface="Times New Roman" pitchFamily="18" charset="0"/>
              </a:rPr>
              <a:t>0</a:t>
            </a:r>
            <a:r>
              <a:rPr lang="en-US" sz="2000" b="1" dirty="0" smtClean="0">
                <a:latin typeface="Times New Roman" pitchFamily="18" charset="0"/>
                <a:cs typeface="Times New Roman" pitchFamily="18" charset="0"/>
              </a:rPr>
              <a:t>(s)/ V</a:t>
            </a:r>
            <a:r>
              <a:rPr lang="en-US" sz="2000" b="1" baseline="-25000" dirty="0" smtClean="0">
                <a:latin typeface="Times New Roman" pitchFamily="18" charset="0"/>
                <a:cs typeface="Times New Roman" pitchFamily="18" charset="0"/>
              </a:rPr>
              <a:t>i</a:t>
            </a:r>
            <a:r>
              <a:rPr lang="en-US" sz="2000" b="1" dirty="0" smtClean="0">
                <a:latin typeface="Times New Roman" pitchFamily="18" charset="0"/>
                <a:cs typeface="Times New Roman" pitchFamily="18" charset="0"/>
              </a:rPr>
              <a:t>(s)  = A</a:t>
            </a:r>
            <a:r>
              <a:rPr lang="en-US" sz="2000" b="1" baseline="-25000" dirty="0" smtClean="0">
                <a:latin typeface="Times New Roman" pitchFamily="18" charset="0"/>
                <a:cs typeface="Times New Roman" pitchFamily="18" charset="0"/>
              </a:rPr>
              <a:t>0</a:t>
            </a:r>
            <a:r>
              <a:rPr lang="en-US" sz="2000" b="1" dirty="0" smtClean="0">
                <a:latin typeface="Times New Roman" pitchFamily="18" charset="0"/>
                <a:cs typeface="Times New Roman" pitchFamily="18" charset="0"/>
              </a:rPr>
              <a:t> /(1+s/</a:t>
            </a:r>
            <a:r>
              <a:rPr lang="el-GR" sz="2000" dirty="0" smtClean="0">
                <a:latin typeface="Times New Roman" pitchFamily="18" charset="0"/>
                <a:cs typeface="Times New Roman" pitchFamily="18" charset="0"/>
              </a:rPr>
              <a:t> </a:t>
            </a:r>
            <a:r>
              <a:rPr lang="el-GR" sz="2000" b="1" dirty="0" smtClean="0">
                <a:latin typeface="Times New Roman" pitchFamily="18" charset="0"/>
                <a:cs typeface="Times New Roman" pitchFamily="18" charset="0"/>
              </a:rPr>
              <a:t>ω</a:t>
            </a:r>
            <a:r>
              <a:rPr lang="en-US" sz="2000" b="1" baseline="-25000" dirty="0" smtClean="0">
                <a:latin typeface="Times New Roman" pitchFamily="18" charset="0"/>
                <a:cs typeface="Times New Roman" pitchFamily="18" charset="0"/>
              </a:rPr>
              <a:t>h </a:t>
            </a:r>
            <a:r>
              <a:rPr lang="en-US" sz="2000" b="1" dirty="0" smtClean="0">
                <a:latin typeface="Times New Roman" pitchFamily="18" charset="0"/>
                <a:cs typeface="Times New Roman" pitchFamily="18" charset="0"/>
              </a:rPr>
              <a:t>) 	</a:t>
            </a:r>
          </a:p>
          <a:p>
            <a:r>
              <a:rPr lang="en-US" sz="2000" b="1" dirty="0" smtClean="0">
                <a:latin typeface="Times New Roman" pitchFamily="18" charset="0"/>
                <a:cs typeface="Times New Roman" pitchFamily="18" charset="0"/>
              </a:rPr>
              <a:t>H(s) = A</a:t>
            </a:r>
            <a:r>
              <a:rPr lang="en-US" sz="2000" b="1" baseline="-25000" dirty="0" smtClean="0">
                <a:latin typeface="Times New Roman" pitchFamily="18" charset="0"/>
                <a:cs typeface="Times New Roman" pitchFamily="18" charset="0"/>
              </a:rPr>
              <a:t>0</a:t>
            </a:r>
            <a:r>
              <a:rPr lang="el-GR" sz="2000" b="1" dirty="0" smtClean="0">
                <a:latin typeface="Times New Roman" pitchFamily="18" charset="0"/>
                <a:cs typeface="Times New Roman" pitchFamily="18" charset="0"/>
              </a:rPr>
              <a:t>ω</a:t>
            </a:r>
            <a:r>
              <a:rPr lang="en-US" sz="2000" b="1" baseline="-25000" dirty="0" smtClean="0">
                <a:latin typeface="Times New Roman" pitchFamily="18" charset="0"/>
                <a:cs typeface="Times New Roman" pitchFamily="18" charset="0"/>
              </a:rPr>
              <a:t>h</a:t>
            </a:r>
            <a:r>
              <a:rPr lang="en-US" sz="2000" b="1" dirty="0" smtClean="0">
                <a:latin typeface="Times New Roman" pitchFamily="18" charset="0"/>
                <a:cs typeface="Times New Roman" pitchFamily="18" charset="0"/>
              </a:rPr>
              <a:t>/(</a:t>
            </a:r>
            <a:r>
              <a:rPr lang="el-GR" sz="2000" b="1" dirty="0" smtClean="0">
                <a:latin typeface="Times New Roman" pitchFamily="18" charset="0"/>
                <a:cs typeface="Times New Roman" pitchFamily="18" charset="0"/>
              </a:rPr>
              <a:t>ω</a:t>
            </a:r>
            <a:r>
              <a:rPr lang="en-US" sz="2000" b="1" baseline="-25000" dirty="0" err="1" smtClean="0">
                <a:latin typeface="Times New Roman" pitchFamily="18" charset="0"/>
                <a:cs typeface="Times New Roman" pitchFamily="18" charset="0"/>
              </a:rPr>
              <a:t>h</a:t>
            </a:r>
            <a:r>
              <a:rPr lang="en-US" sz="2000" b="1" dirty="0" err="1" smtClean="0">
                <a:latin typeface="Times New Roman" pitchFamily="18" charset="0"/>
                <a:cs typeface="Times New Roman" pitchFamily="18" charset="0"/>
              </a:rPr>
              <a:t>+s</a:t>
            </a:r>
            <a:r>
              <a:rPr lang="en-US" sz="2000" b="1" dirty="0" smtClean="0">
                <a:latin typeface="Times New Roman" pitchFamily="18" charset="0"/>
                <a:cs typeface="Times New Roman" pitchFamily="18" charset="0"/>
              </a:rPr>
              <a:t>) 	------ (10)</a:t>
            </a:r>
            <a:endParaRPr lang="en-US" sz="2000" b="1" dirty="0">
              <a:latin typeface="Times New Roman" pitchFamily="18" charset="0"/>
              <a:cs typeface="Times New Roman" pitchFamily="18" charset="0"/>
            </a:endParaRPr>
          </a:p>
        </p:txBody>
      </p:sp>
      <p:sp>
        <p:nvSpPr>
          <p:cNvPr id="8" name="TextBox 7"/>
          <p:cNvSpPr txBox="1"/>
          <p:nvPr/>
        </p:nvSpPr>
        <p:spPr>
          <a:xfrm>
            <a:off x="403920" y="3203684"/>
            <a:ext cx="2685351" cy="369332"/>
          </a:xfrm>
          <a:prstGeom prst="rect">
            <a:avLst/>
          </a:prstGeom>
          <a:noFill/>
        </p:spPr>
        <p:txBody>
          <a:bodyPr wrap="none" rtlCol="0">
            <a:spAutoFit/>
          </a:bodyPr>
          <a:lstStyle/>
          <a:p>
            <a:r>
              <a:rPr lang="en-US" dirty="0" smtClean="0">
                <a:latin typeface="Times New Roman" pitchFamily="18" charset="0"/>
                <a:cs typeface="Times New Roman" pitchFamily="18" charset="0"/>
              </a:rPr>
              <a:t>Put s = j</a:t>
            </a:r>
            <a:r>
              <a:rPr lang="el-GR" dirty="0" smtClean="0">
                <a:latin typeface="Times New Roman" pitchFamily="18" charset="0"/>
                <a:cs typeface="Times New Roman" pitchFamily="18" charset="0"/>
              </a:rPr>
              <a:t>ω</a:t>
            </a:r>
            <a:r>
              <a:rPr lang="el-GR"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in eqn. (9), then,</a:t>
            </a:r>
            <a:endParaRPr lang="en-US" dirty="0">
              <a:latin typeface="Times New Roman" pitchFamily="18" charset="0"/>
              <a:cs typeface="Times New Roman" pitchFamily="18" charset="0"/>
            </a:endParaRPr>
          </a:p>
        </p:txBody>
      </p:sp>
      <p:sp>
        <p:nvSpPr>
          <p:cNvPr id="9" name="TextBox 8"/>
          <p:cNvSpPr txBox="1"/>
          <p:nvPr/>
        </p:nvSpPr>
        <p:spPr>
          <a:xfrm>
            <a:off x="835968" y="3676962"/>
            <a:ext cx="3940759"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H(j</a:t>
            </a:r>
            <a:r>
              <a:rPr lang="el-GR" sz="2000" b="1" dirty="0" smtClean="0">
                <a:latin typeface="Times New Roman" pitchFamily="18" charset="0"/>
                <a:cs typeface="Times New Roman" pitchFamily="18" charset="0"/>
              </a:rPr>
              <a:t>ω</a:t>
            </a:r>
            <a:r>
              <a:rPr lang="en-US" sz="2000" b="1" dirty="0" smtClean="0">
                <a:latin typeface="Times New Roman" pitchFamily="18" charset="0"/>
                <a:cs typeface="Times New Roman" pitchFamily="18" charset="0"/>
              </a:rPr>
              <a:t>) =  A</a:t>
            </a:r>
            <a:r>
              <a:rPr lang="en-US" sz="2000" b="1" baseline="-25000" dirty="0" smtClean="0">
                <a:latin typeface="Times New Roman" pitchFamily="18" charset="0"/>
                <a:cs typeface="Times New Roman" pitchFamily="18" charset="0"/>
              </a:rPr>
              <a:t>0</a:t>
            </a:r>
            <a:r>
              <a:rPr lang="en-US" sz="2000" b="1" dirty="0" smtClean="0">
                <a:latin typeface="Times New Roman" pitchFamily="18" charset="0"/>
                <a:cs typeface="Times New Roman" pitchFamily="18" charset="0"/>
              </a:rPr>
              <a:t> /(1+</a:t>
            </a: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j</a:t>
            </a:r>
            <a:r>
              <a:rPr lang="el-GR" sz="2000" b="1" dirty="0" smtClean="0">
                <a:latin typeface="Times New Roman" pitchFamily="18" charset="0"/>
                <a:cs typeface="Times New Roman" pitchFamily="18" charset="0"/>
              </a:rPr>
              <a:t>ω</a:t>
            </a:r>
            <a:r>
              <a:rPr lang="en-US" sz="2000" b="1" dirty="0" smtClean="0">
                <a:latin typeface="Times New Roman" pitchFamily="18" charset="0"/>
                <a:cs typeface="Times New Roman" pitchFamily="18" charset="0"/>
              </a:rPr>
              <a:t>CR) 	------ (11)</a:t>
            </a:r>
            <a:endParaRPr lang="en-US" sz="2000" b="1" dirty="0">
              <a:latin typeface="Times New Roman" pitchFamily="18" charset="0"/>
              <a:cs typeface="Times New Roman" pitchFamily="18" charset="0"/>
            </a:endParaRPr>
          </a:p>
        </p:txBody>
      </p:sp>
      <p:sp>
        <p:nvSpPr>
          <p:cNvPr id="10" name="TextBox 9"/>
          <p:cNvSpPr txBox="1"/>
          <p:nvPr/>
        </p:nvSpPr>
        <p:spPr>
          <a:xfrm>
            <a:off x="556320" y="4211796"/>
            <a:ext cx="6476517" cy="369332"/>
          </a:xfrm>
          <a:prstGeom prst="rect">
            <a:avLst/>
          </a:prstGeom>
          <a:noFill/>
        </p:spPr>
        <p:txBody>
          <a:bodyPr wrap="none" rtlCol="0">
            <a:spAutoFit/>
          </a:bodyPr>
          <a:lstStyle/>
          <a:p>
            <a:r>
              <a:rPr lang="en-US" dirty="0" smtClean="0">
                <a:latin typeface="Times New Roman" pitchFamily="18" charset="0"/>
                <a:cs typeface="Times New Roman" pitchFamily="18" charset="0"/>
              </a:rPr>
              <a:t>Use </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h</a:t>
            </a:r>
            <a:r>
              <a:rPr lang="en-US" dirty="0" smtClean="0">
                <a:latin typeface="Times New Roman" pitchFamily="18" charset="0"/>
                <a:cs typeface="Times New Roman" pitchFamily="18" charset="0"/>
              </a:rPr>
              <a:t> = 1/2</a:t>
            </a:r>
            <a:r>
              <a:rPr lang="el-GR" dirty="0" smtClean="0">
                <a:latin typeface="Times New Roman" pitchFamily="18" charset="0"/>
                <a:cs typeface="Times New Roman" pitchFamily="18" charset="0"/>
              </a:rPr>
              <a:t>Π</a:t>
            </a:r>
            <a:r>
              <a:rPr lang="en-US" dirty="0" smtClean="0">
                <a:latin typeface="Times New Roman" pitchFamily="18" charset="0"/>
                <a:cs typeface="Times New Roman" pitchFamily="18" charset="0"/>
              </a:rPr>
              <a:t>RC (Cut-off frequency of the Filter) in eqn. (11) then, </a:t>
            </a:r>
            <a:endParaRPr lang="en-US" dirty="0">
              <a:latin typeface="Times New Roman" pitchFamily="18" charset="0"/>
              <a:cs typeface="Times New Roman" pitchFamily="18" charset="0"/>
            </a:endParaRPr>
          </a:p>
        </p:txBody>
      </p:sp>
      <p:sp>
        <p:nvSpPr>
          <p:cNvPr id="11" name="TextBox 10"/>
          <p:cNvSpPr txBox="1"/>
          <p:nvPr/>
        </p:nvSpPr>
        <p:spPr>
          <a:xfrm>
            <a:off x="1063289" y="4725144"/>
            <a:ext cx="5083443"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400" b="1" dirty="0" smtClean="0">
                <a:latin typeface="Times New Roman" pitchFamily="18" charset="0"/>
                <a:cs typeface="Times New Roman" pitchFamily="18" charset="0"/>
              </a:rPr>
              <a:t>H(j</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 =  A</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 /(1+</a:t>
            </a: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j(f/</a:t>
            </a:r>
            <a:r>
              <a:rPr lang="en-US" sz="2400" b="1" dirty="0" err="1" smtClean="0">
                <a:latin typeface="Times New Roman" pitchFamily="18" charset="0"/>
                <a:cs typeface="Times New Roman" pitchFamily="18" charset="0"/>
              </a:rPr>
              <a:t>f</a:t>
            </a:r>
            <a:r>
              <a:rPr lang="en-US" sz="2400" b="1" baseline="-25000" dirty="0" err="1" smtClean="0">
                <a:latin typeface="Times New Roman" pitchFamily="18" charset="0"/>
                <a:cs typeface="Times New Roman" pitchFamily="18" charset="0"/>
              </a:rPr>
              <a:t>h</a:t>
            </a:r>
            <a:r>
              <a:rPr lang="en-US" sz="2400" b="1" dirty="0" smtClean="0">
                <a:latin typeface="Times New Roman" pitchFamily="18" charset="0"/>
                <a:cs typeface="Times New Roman" pitchFamily="18" charset="0"/>
              </a:rPr>
              <a:t>)) 	------ (12)</a:t>
            </a:r>
            <a:endParaRPr lang="en-US" sz="2400" b="1" dirty="0">
              <a:latin typeface="Times New Roman" pitchFamily="18" charset="0"/>
              <a:cs typeface="Times New Roman" pitchFamily="18" charset="0"/>
            </a:endParaRPr>
          </a:p>
        </p:txBody>
      </p:sp>
      <p:sp>
        <p:nvSpPr>
          <p:cNvPr id="12" name="TextBox 11"/>
          <p:cNvSpPr txBox="1"/>
          <p:nvPr/>
        </p:nvSpPr>
        <p:spPr>
          <a:xfrm>
            <a:off x="1215689" y="5517232"/>
            <a:ext cx="5083443" cy="46166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sz="2400" b="1" dirty="0" smtClean="0">
                <a:latin typeface="Times New Roman" pitchFamily="18" charset="0"/>
                <a:cs typeface="Times New Roman" pitchFamily="18" charset="0"/>
              </a:rPr>
              <a:t>|H(j</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 =  A</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 /</a:t>
            </a:r>
            <a:r>
              <a:rPr lang="en-US" sz="2400" b="1" dirty="0" smtClean="0">
                <a:latin typeface="Univers 57 Condensed"/>
                <a:cs typeface="Times New Roman" pitchFamily="18" charset="0"/>
              </a:rPr>
              <a:t>√</a:t>
            </a:r>
            <a:r>
              <a:rPr lang="en-US" sz="2400" b="1"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(f/</a:t>
            </a:r>
            <a:r>
              <a:rPr lang="en-US" sz="2400" b="1" dirty="0" err="1" smtClean="0">
                <a:latin typeface="Times New Roman" pitchFamily="18" charset="0"/>
                <a:cs typeface="Times New Roman" pitchFamily="18" charset="0"/>
              </a:rPr>
              <a:t>f</a:t>
            </a:r>
            <a:r>
              <a:rPr lang="en-US" sz="2400" b="1" baseline="-25000" dirty="0" err="1" smtClean="0">
                <a:latin typeface="Times New Roman" pitchFamily="18" charset="0"/>
                <a:cs typeface="Times New Roman" pitchFamily="18" charset="0"/>
              </a:rPr>
              <a:t>h</a:t>
            </a:r>
            <a:r>
              <a:rPr lang="en-US" sz="2400" b="1" dirty="0" smtClean="0">
                <a:latin typeface="Times New Roman" pitchFamily="18" charset="0"/>
                <a:cs typeface="Times New Roman" pitchFamily="18" charset="0"/>
              </a:rPr>
              <a:t>)</a:t>
            </a:r>
            <a:r>
              <a:rPr lang="en-US" sz="2400" b="1" baseline="30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 	------ (13)</a:t>
            </a:r>
            <a:endParaRPr lang="en-US" sz="2400" b="1"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Summing Amplifier (Inverting)</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57500" y="1844824"/>
            <a:ext cx="3429000" cy="17240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55576" y="4005064"/>
            <a:ext cx="2676525" cy="314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00896" y="4509120"/>
            <a:ext cx="2247900" cy="3619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55576" y="4941168"/>
            <a:ext cx="3914775"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851920" y="5661248"/>
            <a:ext cx="2333625" cy="762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9" name="Picture 7"/>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648325" y="6544904"/>
            <a:ext cx="3495675" cy="276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xmlns="" val="27511026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1187624" y="836712"/>
            <a:ext cx="5083443" cy="461665"/>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400" b="1" dirty="0" smtClean="0">
                <a:latin typeface="Times New Roman" pitchFamily="18" charset="0"/>
                <a:cs typeface="Times New Roman" pitchFamily="18" charset="0"/>
              </a:rPr>
              <a:t>|H(j</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 =  A</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 /</a:t>
            </a:r>
            <a:r>
              <a:rPr lang="en-US" sz="2400" b="1" dirty="0" smtClean="0">
                <a:latin typeface="Univers 57 Condensed"/>
                <a:cs typeface="Times New Roman" pitchFamily="18" charset="0"/>
              </a:rPr>
              <a:t>√</a:t>
            </a:r>
            <a:r>
              <a:rPr lang="en-US" sz="2400" b="1"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(f/</a:t>
            </a:r>
            <a:r>
              <a:rPr lang="en-US" sz="2400" b="1" dirty="0" err="1" smtClean="0">
                <a:latin typeface="Times New Roman" pitchFamily="18" charset="0"/>
                <a:cs typeface="Times New Roman" pitchFamily="18" charset="0"/>
              </a:rPr>
              <a:t>f</a:t>
            </a:r>
            <a:r>
              <a:rPr lang="en-US" sz="2400" b="1" baseline="-25000" dirty="0" err="1" smtClean="0">
                <a:latin typeface="Times New Roman" pitchFamily="18" charset="0"/>
                <a:cs typeface="Times New Roman" pitchFamily="18" charset="0"/>
              </a:rPr>
              <a:t>h</a:t>
            </a:r>
            <a:r>
              <a:rPr lang="en-US" sz="2400" b="1" dirty="0" smtClean="0">
                <a:latin typeface="Times New Roman" pitchFamily="18" charset="0"/>
                <a:cs typeface="Times New Roman" pitchFamily="18" charset="0"/>
              </a:rPr>
              <a:t>)</a:t>
            </a:r>
            <a:r>
              <a:rPr lang="en-US" sz="2400" b="1" baseline="30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 	------ (13)</a:t>
            </a:r>
            <a:endParaRPr lang="en-US" sz="2400" b="1" dirty="0">
              <a:latin typeface="Times New Roman" pitchFamily="18" charset="0"/>
              <a:cs typeface="Times New Roman" pitchFamily="18" charset="0"/>
            </a:endParaRPr>
          </a:p>
        </p:txBody>
      </p:sp>
      <p:sp>
        <p:nvSpPr>
          <p:cNvPr id="6" name="TextBox 5"/>
          <p:cNvSpPr txBox="1"/>
          <p:nvPr/>
        </p:nvSpPr>
        <p:spPr>
          <a:xfrm>
            <a:off x="8458" y="1412776"/>
            <a:ext cx="9135542" cy="230832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just"/>
            <a:r>
              <a:rPr lang="en-US" sz="2400" dirty="0" smtClean="0">
                <a:solidFill>
                  <a:srgbClr val="FF0000"/>
                </a:solidFill>
                <a:latin typeface="Times New Roman" pitchFamily="18" charset="0"/>
                <a:cs typeface="Times New Roman" pitchFamily="18" charset="0"/>
              </a:rPr>
              <a:t>Case </a:t>
            </a:r>
            <a:r>
              <a:rPr lang="en-US" sz="2400" dirty="0" err="1" smtClean="0">
                <a:solidFill>
                  <a:srgbClr val="FF0000"/>
                </a:solidFill>
                <a:latin typeface="Times New Roman" pitchFamily="18" charset="0"/>
                <a:cs typeface="Times New Roman" pitchFamily="18" charset="0"/>
              </a:rPr>
              <a:t>i</a:t>
            </a:r>
            <a:r>
              <a:rPr lang="en-US" sz="2400" dirty="0" smtClean="0">
                <a:latin typeface="Times New Roman" pitchFamily="18" charset="0"/>
                <a:cs typeface="Times New Roman" pitchFamily="18" charset="0"/>
              </a:rPr>
              <a:t>	: </a:t>
            </a:r>
            <a:r>
              <a:rPr lang="en-US" sz="2400" dirty="0" smtClean="0">
                <a:solidFill>
                  <a:srgbClr val="0070C0"/>
                </a:solidFill>
                <a:latin typeface="Times New Roman" pitchFamily="18" charset="0"/>
                <a:cs typeface="Times New Roman" pitchFamily="18" charset="0"/>
              </a:rPr>
              <a:t>f &lt;&lt; </a:t>
            </a:r>
            <a:r>
              <a:rPr lang="en-US" sz="2400" dirty="0" err="1" smtClean="0">
                <a:solidFill>
                  <a:srgbClr val="0070C0"/>
                </a:solidFill>
                <a:latin typeface="Times New Roman" pitchFamily="18" charset="0"/>
                <a:cs typeface="Times New Roman" pitchFamily="18" charset="0"/>
              </a:rPr>
              <a:t>f</a:t>
            </a:r>
            <a:r>
              <a:rPr lang="en-US" sz="2400" baseline="-25000" dirty="0" err="1" smtClean="0">
                <a:solidFill>
                  <a:srgbClr val="0070C0"/>
                </a:solidFill>
                <a:latin typeface="Times New Roman" pitchFamily="18" charset="0"/>
                <a:cs typeface="Times New Roman" pitchFamily="18" charset="0"/>
              </a:rPr>
              <a:t>h</a:t>
            </a:r>
            <a:r>
              <a:rPr lang="en-US" sz="2400" dirty="0" smtClean="0">
                <a:latin typeface="Times New Roman" pitchFamily="18" charset="0"/>
                <a:cs typeface="Times New Roman" pitchFamily="18" charset="0"/>
              </a:rPr>
              <a:t> (input frequency is very less than the cutoff frequency), 		==&gt;</a:t>
            </a:r>
            <a:r>
              <a:rPr lang="en-US" sz="2400" b="1" dirty="0" smtClean="0">
                <a:latin typeface="Times New Roman" pitchFamily="18" charset="0"/>
                <a:cs typeface="Times New Roman" pitchFamily="18" charset="0"/>
              </a:rPr>
              <a:t> |H(j</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 = A</a:t>
            </a:r>
            <a:r>
              <a:rPr lang="en-US" sz="2400" b="1" baseline="-25000" dirty="0" smtClean="0">
                <a:latin typeface="Times New Roman" pitchFamily="18" charset="0"/>
                <a:cs typeface="Times New Roman" pitchFamily="18" charset="0"/>
              </a:rPr>
              <a:t>0</a:t>
            </a:r>
            <a:r>
              <a:rPr lang="en-US" sz="2400" dirty="0" smtClean="0">
                <a:latin typeface="Times New Roman" pitchFamily="18" charset="0"/>
                <a:cs typeface="Times New Roman" pitchFamily="18" charset="0"/>
              </a:rPr>
              <a:t> </a:t>
            </a:r>
          </a:p>
          <a:p>
            <a:pPr algn="just"/>
            <a:r>
              <a:rPr lang="en-US" sz="2400" dirty="0" smtClean="0">
                <a:solidFill>
                  <a:srgbClr val="FF0000"/>
                </a:solidFill>
                <a:latin typeface="Times New Roman" pitchFamily="18" charset="0"/>
                <a:cs typeface="Times New Roman" pitchFamily="18" charset="0"/>
              </a:rPr>
              <a:t>Case ii</a:t>
            </a:r>
            <a:r>
              <a:rPr lang="en-US" sz="2400" dirty="0" smtClean="0">
                <a:latin typeface="Times New Roman" pitchFamily="18" charset="0"/>
                <a:cs typeface="Times New Roman" pitchFamily="18" charset="0"/>
              </a:rPr>
              <a:t>	: </a:t>
            </a:r>
            <a:r>
              <a:rPr lang="en-US" sz="2400" dirty="0" smtClean="0">
                <a:solidFill>
                  <a:srgbClr val="0070C0"/>
                </a:solidFill>
                <a:latin typeface="Times New Roman" pitchFamily="18" charset="0"/>
                <a:cs typeface="Times New Roman" pitchFamily="18" charset="0"/>
              </a:rPr>
              <a:t>f = </a:t>
            </a:r>
            <a:r>
              <a:rPr lang="en-US" sz="2400" dirty="0" err="1" smtClean="0">
                <a:solidFill>
                  <a:srgbClr val="0070C0"/>
                </a:solidFill>
                <a:latin typeface="Times New Roman" pitchFamily="18" charset="0"/>
                <a:cs typeface="Times New Roman" pitchFamily="18" charset="0"/>
              </a:rPr>
              <a:t>f</a:t>
            </a:r>
            <a:r>
              <a:rPr lang="en-US" sz="2400" baseline="-25000" dirty="0" err="1" smtClean="0">
                <a:solidFill>
                  <a:srgbClr val="0070C0"/>
                </a:solidFill>
                <a:latin typeface="Times New Roman" pitchFamily="18" charset="0"/>
                <a:cs typeface="Times New Roman" pitchFamily="18" charset="0"/>
              </a:rPr>
              <a:t>h</a:t>
            </a:r>
            <a:r>
              <a:rPr lang="en-US" sz="2400" dirty="0" smtClean="0">
                <a:solidFill>
                  <a:srgbClr val="0070C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(input frequency is equal to the cutoff frequency),</a:t>
            </a:r>
          </a:p>
          <a:p>
            <a:pPr algn="just"/>
            <a:r>
              <a:rPr lang="en-US" sz="2400" dirty="0" smtClean="0">
                <a:latin typeface="Times New Roman" pitchFamily="18" charset="0"/>
                <a:cs typeface="Times New Roman" pitchFamily="18" charset="0"/>
              </a:rPr>
              <a:t>		 ==&gt;</a:t>
            </a:r>
            <a:r>
              <a:rPr lang="en-US" sz="2400" b="1" dirty="0" smtClean="0">
                <a:latin typeface="Times New Roman" pitchFamily="18" charset="0"/>
                <a:cs typeface="Times New Roman" pitchFamily="18" charset="0"/>
              </a:rPr>
              <a:t> |H(j</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 = 0.707 A</a:t>
            </a:r>
            <a:r>
              <a:rPr lang="en-US" sz="2400" b="1" baseline="-25000" dirty="0" smtClean="0">
                <a:latin typeface="Times New Roman" pitchFamily="18" charset="0"/>
                <a:cs typeface="Times New Roman" pitchFamily="18" charset="0"/>
              </a:rPr>
              <a:t>0</a:t>
            </a:r>
          </a:p>
          <a:p>
            <a:pPr algn="just"/>
            <a:r>
              <a:rPr lang="en-US" sz="2400" dirty="0" smtClean="0">
                <a:solidFill>
                  <a:srgbClr val="FF0000"/>
                </a:solidFill>
                <a:latin typeface="Times New Roman" pitchFamily="18" charset="0"/>
                <a:cs typeface="Times New Roman" pitchFamily="18" charset="0"/>
              </a:rPr>
              <a:t>Case iii</a:t>
            </a:r>
            <a:r>
              <a:rPr lang="en-US" sz="2400" dirty="0" smtClean="0">
                <a:latin typeface="Times New Roman" pitchFamily="18" charset="0"/>
                <a:cs typeface="Times New Roman" pitchFamily="18" charset="0"/>
              </a:rPr>
              <a:t>: </a:t>
            </a:r>
            <a:r>
              <a:rPr lang="en-US" sz="2400" dirty="0" smtClean="0">
                <a:solidFill>
                  <a:srgbClr val="0070C0"/>
                </a:solidFill>
                <a:latin typeface="Times New Roman" pitchFamily="18" charset="0"/>
                <a:cs typeface="Times New Roman" pitchFamily="18" charset="0"/>
              </a:rPr>
              <a:t>f &gt; </a:t>
            </a:r>
            <a:r>
              <a:rPr lang="en-US" sz="2400" dirty="0" err="1" smtClean="0">
                <a:solidFill>
                  <a:srgbClr val="0070C0"/>
                </a:solidFill>
                <a:latin typeface="Times New Roman" pitchFamily="18" charset="0"/>
                <a:cs typeface="Times New Roman" pitchFamily="18" charset="0"/>
              </a:rPr>
              <a:t>f</a:t>
            </a:r>
            <a:r>
              <a:rPr lang="en-US" sz="2400" baseline="-25000" dirty="0" err="1" smtClean="0">
                <a:solidFill>
                  <a:srgbClr val="0070C0"/>
                </a:solidFill>
                <a:latin typeface="Times New Roman" pitchFamily="18" charset="0"/>
                <a:cs typeface="Times New Roman" pitchFamily="18" charset="0"/>
              </a:rPr>
              <a:t>h</a:t>
            </a:r>
            <a:r>
              <a:rPr lang="en-US" sz="2400" dirty="0" smtClean="0">
                <a:solidFill>
                  <a:srgbClr val="0070C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(input frequency is higher than the cutoff frequency), </a:t>
            </a:r>
          </a:p>
          <a:p>
            <a:pPr algn="just"/>
            <a:r>
              <a:rPr lang="en-US" sz="2400" dirty="0" smtClean="0">
                <a:latin typeface="Times New Roman" pitchFamily="18" charset="0"/>
                <a:cs typeface="Times New Roman" pitchFamily="18" charset="0"/>
              </a:rPr>
              <a:t>		==&gt;</a:t>
            </a:r>
            <a:r>
              <a:rPr lang="en-US" sz="2400" b="1" dirty="0" smtClean="0">
                <a:latin typeface="Times New Roman" pitchFamily="18" charset="0"/>
                <a:cs typeface="Times New Roman" pitchFamily="18" charset="0"/>
              </a:rPr>
              <a:t> |H(j</a:t>
            </a:r>
            <a:r>
              <a:rPr lang="el-GR" sz="2400" b="1" dirty="0" smtClean="0">
                <a:latin typeface="Times New Roman" pitchFamily="18" charset="0"/>
                <a:cs typeface="Times New Roman" pitchFamily="18" charset="0"/>
              </a:rPr>
              <a:t>ω</a:t>
            </a:r>
            <a:r>
              <a:rPr lang="en-US" sz="2400" b="1" dirty="0" smtClean="0">
                <a:latin typeface="Times New Roman" pitchFamily="18" charset="0"/>
                <a:cs typeface="Times New Roman" pitchFamily="18" charset="0"/>
              </a:rPr>
              <a:t>)| &lt; A</a:t>
            </a:r>
            <a:r>
              <a:rPr lang="en-US" sz="2400" b="1" baseline="-25000" dirty="0" smtClean="0">
                <a:latin typeface="Times New Roman" pitchFamily="18" charset="0"/>
                <a:cs typeface="Times New Roman" pitchFamily="18" charset="0"/>
              </a:rPr>
              <a:t>0 </a:t>
            </a:r>
            <a:r>
              <a:rPr lang="en-US" sz="2400" dirty="0" smtClean="0">
                <a:latin typeface="Times New Roman" pitchFamily="18" charset="0"/>
                <a:cs typeface="Times New Roman" pitchFamily="18" charset="0"/>
              </a:rPr>
              <a:t>(</a:t>
            </a:r>
            <a:r>
              <a:rPr lang="en-US" sz="2400" smtClean="0">
                <a:latin typeface="Times New Roman" pitchFamily="18" charset="0"/>
                <a:cs typeface="Times New Roman" pitchFamily="18" charset="0"/>
              </a:rPr>
              <a:t>20 dB/decade)</a:t>
            </a:r>
            <a:endParaRPr lang="en-US" sz="2400" dirty="0" smtClean="0">
              <a:latin typeface="Times New Roman" pitchFamily="18" charset="0"/>
              <a:cs typeface="Times New Roman" pitchFamily="18" charset="0"/>
            </a:endParaRPr>
          </a:p>
        </p:txBody>
      </p:sp>
      <p:sp>
        <p:nvSpPr>
          <p:cNvPr id="79874" name="AutoShape 2" descr="First Order Low Pass Butterworth Filter Grap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9875" name="Picture 3"/>
          <p:cNvPicPr>
            <a:picLocks noChangeAspect="1" noChangeArrowheads="1"/>
          </p:cNvPicPr>
          <p:nvPr/>
        </p:nvPicPr>
        <p:blipFill>
          <a:blip r:embed="rId2" cstate="print"/>
          <a:srcRect/>
          <a:stretch>
            <a:fillRect/>
          </a:stretch>
        </p:blipFill>
        <p:spPr bwMode="auto">
          <a:xfrm>
            <a:off x="1835695" y="3789041"/>
            <a:ext cx="5812425" cy="306896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315567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Second Order Low Pass Filter</a:t>
            </a:r>
            <a:endParaRPr lang="en-US" b="1" dirty="0">
              <a:latin typeface="Times New Roman" pitchFamily="18" charset="0"/>
              <a:cs typeface="Times New Roman" pitchFamily="18" charset="0"/>
            </a:endParaRPr>
          </a:p>
        </p:txBody>
      </p:sp>
      <p:sp>
        <p:nvSpPr>
          <p:cNvPr id="125954" name="AutoShape 2" descr="https://www.circuitstoday.com/wp-content/uploads/2009/10/Third-Order-Low-Pass-Butterworth-Filter-Circuit.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5955" name="Picture 3"/>
          <p:cNvPicPr>
            <a:picLocks noChangeAspect="1" noChangeArrowheads="1"/>
          </p:cNvPicPr>
          <p:nvPr/>
        </p:nvPicPr>
        <p:blipFill>
          <a:blip r:embed="rId2" cstate="print"/>
          <a:srcRect l="49041" t="11055" b="8764"/>
          <a:stretch>
            <a:fillRect/>
          </a:stretch>
        </p:blipFill>
        <p:spPr bwMode="auto">
          <a:xfrm>
            <a:off x="1259632" y="1700808"/>
            <a:ext cx="6775462" cy="44644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73490" y="1907540"/>
            <a:ext cx="5852884" cy="738664"/>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 = (1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V</a:t>
            </a:r>
            <a:r>
              <a:rPr lang="en-US" baseline="-25000"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		------ (1)</a:t>
            </a:r>
          </a:p>
          <a:p>
            <a:r>
              <a:rPr lang="en-US" sz="2400" b="1" dirty="0" smtClean="0">
                <a:latin typeface="Times New Roman" pitchFamily="18" charset="0"/>
                <a:cs typeface="Times New Roman" pitchFamily="18" charset="0"/>
              </a:rPr>
              <a:t>A</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 = V</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B</a:t>
            </a:r>
            <a:r>
              <a:rPr lang="en-US" sz="2400" b="1" dirty="0" smtClean="0">
                <a:latin typeface="Times New Roman" pitchFamily="18" charset="0"/>
                <a:cs typeface="Times New Roman" pitchFamily="18" charset="0"/>
              </a:rPr>
              <a:t> = (1 + (</a:t>
            </a:r>
            <a:r>
              <a:rPr lang="en-US" sz="2400" b="1" dirty="0" err="1" smtClean="0">
                <a:latin typeface="Times New Roman" pitchFamily="18" charset="0"/>
                <a:cs typeface="Times New Roman" pitchFamily="18" charset="0"/>
              </a:rPr>
              <a:t>R</a:t>
            </a:r>
            <a:r>
              <a:rPr lang="en-US" sz="2400" b="1" baseline="-25000" dirty="0" err="1" smtClean="0">
                <a:latin typeface="Times New Roman" pitchFamily="18" charset="0"/>
                <a:cs typeface="Times New Roman" pitchFamily="18" charset="0"/>
              </a:rPr>
              <a:t>f</a:t>
            </a:r>
            <a:r>
              <a:rPr lang="en-US" sz="2400" b="1" dirty="0" smtClean="0">
                <a:latin typeface="Times New Roman" pitchFamily="18" charset="0"/>
                <a:cs typeface="Times New Roman" pitchFamily="18" charset="0"/>
              </a:rPr>
              <a:t>/</a:t>
            </a:r>
            <a:r>
              <a:rPr lang="en-US" sz="2400" b="1" dirty="0" err="1" smtClean="0">
                <a:latin typeface="Times New Roman" pitchFamily="18" charset="0"/>
                <a:cs typeface="Times New Roman" pitchFamily="18" charset="0"/>
              </a:rPr>
              <a:t>R</a:t>
            </a:r>
            <a:r>
              <a:rPr lang="en-US" sz="2400" b="1" baseline="-25000" dirty="0" err="1" smtClean="0">
                <a:latin typeface="Times New Roman" pitchFamily="18" charset="0"/>
                <a:cs typeface="Times New Roman" pitchFamily="18" charset="0"/>
              </a:rPr>
              <a:t>i</a:t>
            </a:r>
            <a:r>
              <a:rPr lang="en-US" sz="2400" b="1" dirty="0" smtClean="0">
                <a:latin typeface="Times New Roman" pitchFamily="18" charset="0"/>
                <a:cs typeface="Times New Roman" pitchFamily="18" charset="0"/>
              </a:rPr>
              <a:t>)) 		------ (2)</a:t>
            </a:r>
          </a:p>
        </p:txBody>
      </p:sp>
      <p:sp>
        <p:nvSpPr>
          <p:cNvPr id="5" name="TextBox 4"/>
          <p:cNvSpPr txBox="1"/>
          <p:nvPr/>
        </p:nvSpPr>
        <p:spPr>
          <a:xfrm>
            <a:off x="179512" y="2996952"/>
            <a:ext cx="3360343" cy="369332"/>
          </a:xfrm>
          <a:prstGeom prst="rect">
            <a:avLst/>
          </a:prstGeom>
          <a:noFill/>
        </p:spPr>
        <p:txBody>
          <a:bodyPr wrap="none" rtlCol="0">
            <a:spAutoFit/>
          </a:bodyPr>
          <a:lstStyle/>
          <a:p>
            <a:r>
              <a:rPr lang="en-US" dirty="0" smtClean="0">
                <a:latin typeface="Times New Roman" pitchFamily="18" charset="0"/>
                <a:cs typeface="Times New Roman" pitchFamily="18" charset="0"/>
              </a:rPr>
              <a:t>Apply Nodal eqn. at Node A (V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6" name="TextBox 5"/>
          <p:cNvSpPr txBox="1"/>
          <p:nvPr/>
        </p:nvSpPr>
        <p:spPr>
          <a:xfrm>
            <a:off x="1331640" y="3501008"/>
            <a:ext cx="655272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A</a:t>
            </a:r>
            <a:r>
              <a:rPr lang="en-US" sz="2400" b="1" dirty="0" smtClean="0">
                <a:latin typeface="Times New Roman" pitchFamily="18" charset="0"/>
                <a:cs typeface="Times New Roman" pitchFamily="18" charset="0"/>
              </a:rPr>
              <a:t> (2/</a:t>
            </a:r>
            <a:r>
              <a:rPr lang="en-US" sz="2400" b="1" dirty="0" err="1" smtClean="0">
                <a:latin typeface="Times New Roman" pitchFamily="18" charset="0"/>
                <a:cs typeface="Times New Roman" pitchFamily="18" charset="0"/>
              </a:rPr>
              <a:t>R+sC</a:t>
            </a:r>
            <a:r>
              <a:rPr lang="en-US" sz="2400" b="1" dirty="0" smtClean="0">
                <a:latin typeface="Times New Roman" pitchFamily="18" charset="0"/>
                <a:cs typeface="Times New Roman" pitchFamily="18" charset="0"/>
              </a:rPr>
              <a:t>)) = V</a:t>
            </a:r>
            <a:r>
              <a:rPr lang="en-US" sz="2400" b="1" baseline="-25000" dirty="0" smtClean="0">
                <a:latin typeface="Times New Roman" pitchFamily="18" charset="0"/>
                <a:cs typeface="Times New Roman" pitchFamily="18" charset="0"/>
              </a:rPr>
              <a:t>i</a:t>
            </a:r>
            <a:r>
              <a:rPr lang="en-US" sz="2400" b="1" dirty="0" smtClean="0">
                <a:latin typeface="Times New Roman" pitchFamily="18" charset="0"/>
                <a:cs typeface="Times New Roman" pitchFamily="18" charset="0"/>
              </a:rPr>
              <a:t>/R+V</a:t>
            </a:r>
            <a:r>
              <a:rPr lang="en-US" sz="2400" b="1" baseline="-25000" dirty="0" smtClean="0">
                <a:latin typeface="Times New Roman" pitchFamily="18" charset="0"/>
                <a:cs typeface="Times New Roman" pitchFamily="18" charset="0"/>
              </a:rPr>
              <a:t>B</a:t>
            </a:r>
            <a:r>
              <a:rPr lang="en-US" sz="2400" b="1" dirty="0" smtClean="0">
                <a:latin typeface="Times New Roman" pitchFamily="18" charset="0"/>
                <a:cs typeface="Times New Roman" pitchFamily="18" charset="0"/>
              </a:rPr>
              <a:t>/R+V</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sC	---- (3)</a:t>
            </a:r>
          </a:p>
        </p:txBody>
      </p:sp>
      <p:sp>
        <p:nvSpPr>
          <p:cNvPr id="7"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8" name="TextBox 7"/>
          <p:cNvSpPr txBox="1"/>
          <p:nvPr/>
        </p:nvSpPr>
        <p:spPr>
          <a:xfrm>
            <a:off x="0" y="836712"/>
            <a:ext cx="315567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Second Order Low Pass Filter</a:t>
            </a:r>
            <a:endParaRPr lang="en-US" b="1" dirty="0">
              <a:latin typeface="Times New Roman" pitchFamily="18" charset="0"/>
              <a:cs typeface="Times New Roman" pitchFamily="18" charset="0"/>
            </a:endParaRPr>
          </a:p>
        </p:txBody>
      </p:sp>
      <p:sp>
        <p:nvSpPr>
          <p:cNvPr id="9" name="TextBox 8"/>
          <p:cNvSpPr txBox="1"/>
          <p:nvPr/>
        </p:nvSpPr>
        <p:spPr>
          <a:xfrm>
            <a:off x="179512" y="1484784"/>
            <a:ext cx="3105787" cy="369332"/>
          </a:xfrm>
          <a:prstGeom prst="rect">
            <a:avLst/>
          </a:prstGeom>
          <a:noFill/>
        </p:spPr>
        <p:txBody>
          <a:bodyPr wrap="none" rtlCol="0">
            <a:spAutoFit/>
          </a:bodyPr>
          <a:lstStyle/>
          <a:p>
            <a:r>
              <a:rPr lang="en-US" dirty="0" smtClean="0">
                <a:latin typeface="Times New Roman" pitchFamily="18" charset="0"/>
                <a:cs typeface="Times New Roman" pitchFamily="18" charset="0"/>
              </a:rPr>
              <a:t>For a Non-Inverting Amplifier, </a:t>
            </a:r>
            <a:endParaRPr lang="en-US" dirty="0">
              <a:latin typeface="Times New Roman" pitchFamily="18" charset="0"/>
              <a:cs typeface="Times New Roman" pitchFamily="18" charset="0"/>
            </a:endParaRPr>
          </a:p>
        </p:txBody>
      </p:sp>
      <p:sp>
        <p:nvSpPr>
          <p:cNvPr id="12" name="TextBox 11"/>
          <p:cNvSpPr txBox="1"/>
          <p:nvPr/>
        </p:nvSpPr>
        <p:spPr>
          <a:xfrm>
            <a:off x="331912" y="4355812"/>
            <a:ext cx="3503588" cy="369332"/>
          </a:xfrm>
          <a:prstGeom prst="rect">
            <a:avLst/>
          </a:prstGeom>
          <a:noFill/>
        </p:spPr>
        <p:txBody>
          <a:bodyPr wrap="none" rtlCol="0">
            <a:spAutoFit/>
          </a:bodyPr>
          <a:lstStyle/>
          <a:p>
            <a:r>
              <a:rPr lang="en-US" dirty="0" smtClean="0">
                <a:latin typeface="Times New Roman" pitchFamily="18" charset="0"/>
                <a:cs typeface="Times New Roman" pitchFamily="18" charset="0"/>
              </a:rPr>
              <a:t>Apply Nodal eqn. at Node B (V</a:t>
            </a:r>
            <a:r>
              <a:rPr lang="en-US" baseline="-25000"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13" name="TextBox 12"/>
          <p:cNvSpPr txBox="1"/>
          <p:nvPr/>
        </p:nvSpPr>
        <p:spPr>
          <a:xfrm>
            <a:off x="1484040" y="4983559"/>
            <a:ext cx="655272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A</a:t>
            </a:r>
            <a:r>
              <a:rPr lang="en-US" sz="2400" b="1" dirty="0" smtClean="0">
                <a:latin typeface="Times New Roman" pitchFamily="18" charset="0"/>
                <a:cs typeface="Times New Roman" pitchFamily="18" charset="0"/>
              </a:rPr>
              <a:t>/R = V</a:t>
            </a:r>
            <a:r>
              <a:rPr lang="en-US" sz="2400" b="1" baseline="-25000" dirty="0" smtClean="0">
                <a:latin typeface="Times New Roman" pitchFamily="18" charset="0"/>
                <a:cs typeface="Times New Roman" pitchFamily="18" charset="0"/>
              </a:rPr>
              <a:t>B</a:t>
            </a:r>
            <a:r>
              <a:rPr lang="en-US" sz="2400" b="1" dirty="0" smtClean="0">
                <a:latin typeface="Times New Roman" pitchFamily="18" charset="0"/>
                <a:cs typeface="Times New Roman" pitchFamily="18" charset="0"/>
              </a:rPr>
              <a:t>((1/R)+</a:t>
            </a:r>
            <a:r>
              <a:rPr lang="en-US" sz="2400" b="1" dirty="0" err="1" smtClean="0">
                <a:latin typeface="Times New Roman" pitchFamily="18" charset="0"/>
                <a:cs typeface="Times New Roman" pitchFamily="18" charset="0"/>
              </a:rPr>
              <a:t>sC</a:t>
            </a:r>
            <a:r>
              <a:rPr lang="en-US" sz="2400" b="1" dirty="0" smtClean="0">
                <a:latin typeface="Times New Roman" pitchFamily="18" charset="0"/>
                <a:cs typeface="Times New Roman" pitchFamily="18" charset="0"/>
              </a:rPr>
              <a:t>)		---- (4)</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315567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Second Order Low Pass Filter</a:t>
            </a:r>
            <a:endParaRPr lang="en-US" b="1" dirty="0">
              <a:latin typeface="Times New Roman" pitchFamily="18" charset="0"/>
              <a:cs typeface="Times New Roman" pitchFamily="18" charset="0"/>
            </a:endParaRPr>
          </a:p>
        </p:txBody>
      </p:sp>
      <p:sp>
        <p:nvSpPr>
          <p:cNvPr id="6" name="TextBox 5"/>
          <p:cNvSpPr txBox="1"/>
          <p:nvPr/>
        </p:nvSpPr>
        <p:spPr>
          <a:xfrm>
            <a:off x="323528" y="1628800"/>
            <a:ext cx="1576072" cy="369332"/>
          </a:xfrm>
          <a:prstGeom prst="rect">
            <a:avLst/>
          </a:prstGeom>
          <a:noFill/>
        </p:spPr>
        <p:txBody>
          <a:bodyPr wrap="none" rtlCol="0">
            <a:spAutoFit/>
          </a:bodyPr>
          <a:lstStyle/>
          <a:p>
            <a:r>
              <a:rPr lang="en-US" dirty="0" smtClean="0">
                <a:latin typeface="Times New Roman" pitchFamily="18" charset="0"/>
                <a:cs typeface="Times New Roman" pitchFamily="18" charset="0"/>
              </a:rPr>
              <a:t>From eqn. (2), </a:t>
            </a:r>
            <a:endParaRPr lang="en-US" dirty="0">
              <a:latin typeface="Times New Roman" pitchFamily="18" charset="0"/>
              <a:cs typeface="Times New Roman" pitchFamily="18" charset="0"/>
            </a:endParaRPr>
          </a:p>
        </p:txBody>
      </p:sp>
      <p:sp>
        <p:nvSpPr>
          <p:cNvPr id="7" name="TextBox 6"/>
          <p:cNvSpPr txBox="1"/>
          <p:nvPr/>
        </p:nvSpPr>
        <p:spPr>
          <a:xfrm>
            <a:off x="1273490" y="2031231"/>
            <a:ext cx="4006225"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400" b="1" dirty="0" smtClean="0">
                <a:latin typeface="Times New Roman" pitchFamily="18" charset="0"/>
                <a:cs typeface="Times New Roman" pitchFamily="18" charset="0"/>
              </a:rPr>
              <a:t>A</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 = V</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B</a:t>
            </a:r>
            <a:r>
              <a:rPr lang="en-US" sz="2400" b="1" dirty="0" smtClean="0">
                <a:latin typeface="Times New Roman" pitchFamily="18" charset="0"/>
                <a:cs typeface="Times New Roman" pitchFamily="18" charset="0"/>
              </a:rPr>
              <a:t> 		------ (2)</a:t>
            </a:r>
          </a:p>
          <a:p>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B</a:t>
            </a:r>
            <a:r>
              <a:rPr lang="en-US" sz="2400" b="1" dirty="0" smtClean="0">
                <a:latin typeface="Times New Roman" pitchFamily="18" charset="0"/>
                <a:cs typeface="Times New Roman" pitchFamily="18" charset="0"/>
              </a:rPr>
              <a:t> = V</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/A</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 		------ (5)</a:t>
            </a:r>
          </a:p>
        </p:txBody>
      </p:sp>
      <p:sp>
        <p:nvSpPr>
          <p:cNvPr id="8" name="TextBox 7"/>
          <p:cNvSpPr txBox="1"/>
          <p:nvPr/>
        </p:nvSpPr>
        <p:spPr>
          <a:xfrm>
            <a:off x="475928" y="3131676"/>
            <a:ext cx="2428870" cy="369332"/>
          </a:xfrm>
          <a:prstGeom prst="rect">
            <a:avLst/>
          </a:prstGeom>
          <a:noFill/>
        </p:spPr>
        <p:txBody>
          <a:bodyPr wrap="none" rtlCol="0">
            <a:spAutoFit/>
          </a:bodyPr>
          <a:lstStyle/>
          <a:p>
            <a:r>
              <a:rPr lang="en-US" dirty="0" smtClean="0">
                <a:latin typeface="Times New Roman" pitchFamily="18" charset="0"/>
                <a:cs typeface="Times New Roman" pitchFamily="18" charset="0"/>
              </a:rPr>
              <a:t>Sub. Eqn. (5) in eqn. (4)</a:t>
            </a:r>
            <a:endParaRPr lang="en-US" dirty="0">
              <a:latin typeface="Times New Roman" pitchFamily="18" charset="0"/>
              <a:cs typeface="Times New Roman" pitchFamily="18" charset="0"/>
            </a:endParaRPr>
          </a:p>
        </p:txBody>
      </p:sp>
      <p:sp>
        <p:nvSpPr>
          <p:cNvPr id="9" name="TextBox 8"/>
          <p:cNvSpPr txBox="1"/>
          <p:nvPr/>
        </p:nvSpPr>
        <p:spPr>
          <a:xfrm>
            <a:off x="1484040" y="3789040"/>
            <a:ext cx="655272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A</a:t>
            </a:r>
            <a:r>
              <a:rPr lang="en-US" sz="2400" b="1" dirty="0" smtClean="0">
                <a:latin typeface="Times New Roman" pitchFamily="18" charset="0"/>
                <a:cs typeface="Times New Roman" pitchFamily="18" charset="0"/>
              </a:rPr>
              <a:t> = V</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/A</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(1+sCR)		---- (6)</a:t>
            </a:r>
          </a:p>
        </p:txBody>
      </p:sp>
      <p:sp>
        <p:nvSpPr>
          <p:cNvPr id="10" name="TextBox 9"/>
          <p:cNvSpPr txBox="1"/>
          <p:nvPr/>
        </p:nvSpPr>
        <p:spPr>
          <a:xfrm>
            <a:off x="628328" y="4427820"/>
            <a:ext cx="2428870" cy="369332"/>
          </a:xfrm>
          <a:prstGeom prst="rect">
            <a:avLst/>
          </a:prstGeom>
          <a:noFill/>
        </p:spPr>
        <p:txBody>
          <a:bodyPr wrap="none" rtlCol="0">
            <a:spAutoFit/>
          </a:bodyPr>
          <a:lstStyle/>
          <a:p>
            <a:r>
              <a:rPr lang="en-US" dirty="0" smtClean="0">
                <a:latin typeface="Times New Roman" pitchFamily="18" charset="0"/>
                <a:cs typeface="Times New Roman" pitchFamily="18" charset="0"/>
              </a:rPr>
              <a:t>Sub. Eqn. (6) in eqn. (3)</a:t>
            </a:r>
            <a:endParaRPr lang="en-US" dirty="0">
              <a:latin typeface="Times New Roman" pitchFamily="18" charset="0"/>
              <a:cs typeface="Times New Roman" pitchFamily="18" charset="0"/>
            </a:endParaRPr>
          </a:p>
        </p:txBody>
      </p:sp>
      <p:sp>
        <p:nvSpPr>
          <p:cNvPr id="11" name="TextBox 10"/>
          <p:cNvSpPr txBox="1"/>
          <p:nvPr/>
        </p:nvSpPr>
        <p:spPr>
          <a:xfrm>
            <a:off x="1636440" y="5055567"/>
            <a:ext cx="655272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b="1" dirty="0" smtClean="0">
                <a:latin typeface="Times New Roman" pitchFamily="18" charset="0"/>
                <a:cs typeface="Times New Roman" pitchFamily="18" charset="0"/>
              </a:rPr>
              <a:t>H(s) = V</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i</a:t>
            </a:r>
            <a:r>
              <a:rPr lang="en-US" sz="2400" b="1" dirty="0" smtClean="0">
                <a:latin typeface="Times New Roman" pitchFamily="18" charset="0"/>
                <a:cs typeface="Times New Roman" pitchFamily="18" charset="0"/>
              </a:rPr>
              <a:t> = A</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 (1+sCR(3-A</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a:t>
            </a:r>
            <a:r>
              <a:rPr lang="en-US" sz="2400" b="1" dirty="0" err="1" smtClean="0">
                <a:latin typeface="Times New Roman" pitchFamily="18" charset="0"/>
                <a:cs typeface="Times New Roman" pitchFamily="18" charset="0"/>
              </a:rPr>
              <a:t>sCR</a:t>
            </a:r>
            <a:r>
              <a:rPr lang="en-US" sz="2400" b="1" dirty="0" smtClean="0">
                <a:latin typeface="Times New Roman" pitchFamily="18" charset="0"/>
                <a:cs typeface="Times New Roman" pitchFamily="18" charset="0"/>
              </a:rPr>
              <a:t>)</a:t>
            </a:r>
            <a:r>
              <a:rPr lang="en-US" sz="2400" b="1" baseline="30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	---- (7)</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315567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Second Order Low Pass Filter</a:t>
            </a:r>
            <a:endParaRPr lang="en-US" b="1" dirty="0">
              <a:latin typeface="Times New Roman" pitchFamily="18" charset="0"/>
              <a:cs typeface="Times New Roman" pitchFamily="18" charset="0"/>
            </a:endParaRPr>
          </a:p>
        </p:txBody>
      </p:sp>
      <p:sp>
        <p:nvSpPr>
          <p:cNvPr id="6" name="TextBox 5"/>
          <p:cNvSpPr txBox="1"/>
          <p:nvPr/>
        </p:nvSpPr>
        <p:spPr>
          <a:xfrm>
            <a:off x="323528" y="1628800"/>
            <a:ext cx="5409366" cy="369332"/>
          </a:xfrm>
          <a:prstGeom prst="rect">
            <a:avLst/>
          </a:prstGeom>
          <a:noFill/>
        </p:spPr>
        <p:txBody>
          <a:bodyPr wrap="none" rtlCol="0">
            <a:spAutoFit/>
          </a:bodyPr>
          <a:lstStyle/>
          <a:p>
            <a:r>
              <a:rPr lang="en-US" dirty="0" smtClean="0">
                <a:latin typeface="Times New Roman" pitchFamily="18" charset="0"/>
                <a:cs typeface="Times New Roman" pitchFamily="18" charset="0"/>
              </a:rPr>
              <a:t>The Transfer function of  2</a:t>
            </a:r>
            <a:r>
              <a:rPr lang="en-US" baseline="30000" dirty="0" smtClean="0">
                <a:latin typeface="Times New Roman" pitchFamily="18" charset="0"/>
                <a:cs typeface="Times New Roman" pitchFamily="18" charset="0"/>
              </a:rPr>
              <a:t>nd</a:t>
            </a:r>
            <a:r>
              <a:rPr lang="en-US" dirty="0" smtClean="0">
                <a:latin typeface="Times New Roman" pitchFamily="18" charset="0"/>
                <a:cs typeface="Times New Roman" pitchFamily="18" charset="0"/>
              </a:rPr>
              <a:t> order LPF in terms of </a:t>
            </a:r>
            <a:r>
              <a:rPr lang="el-GR" dirty="0" smtClean="0">
                <a:latin typeface="Times New Roman" pitchFamily="18" charset="0"/>
                <a:cs typeface="Times New Roman" pitchFamily="18" charset="0"/>
              </a:rPr>
              <a:t>ω</a:t>
            </a:r>
            <a:r>
              <a:rPr lang="en-US" dirty="0" smtClean="0">
                <a:latin typeface="Times New Roman" pitchFamily="18" charset="0"/>
                <a:cs typeface="Times New Roman" pitchFamily="18" charset="0"/>
              </a:rPr>
              <a:t> as,</a:t>
            </a:r>
            <a:endParaRPr lang="en-US" dirty="0">
              <a:latin typeface="Times New Roman" pitchFamily="18" charset="0"/>
              <a:cs typeface="Times New Roman" pitchFamily="18" charset="0"/>
            </a:endParaRPr>
          </a:p>
        </p:txBody>
      </p:sp>
      <p:sp>
        <p:nvSpPr>
          <p:cNvPr id="7" name="TextBox 6"/>
          <p:cNvSpPr txBox="1"/>
          <p:nvPr/>
        </p:nvSpPr>
        <p:spPr>
          <a:xfrm>
            <a:off x="1115616" y="2276872"/>
            <a:ext cx="6552728"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b="1" dirty="0" smtClean="0">
                <a:latin typeface="Times New Roman" pitchFamily="18" charset="0"/>
                <a:cs typeface="Times New Roman" pitchFamily="18" charset="0"/>
              </a:rPr>
              <a:t>H(s) =  A</a:t>
            </a:r>
            <a:r>
              <a:rPr lang="en-US" sz="2000" b="1" baseline="-25000" dirty="0" smtClean="0">
                <a:latin typeface="Times New Roman" pitchFamily="18" charset="0"/>
                <a:cs typeface="Times New Roman" pitchFamily="18" charset="0"/>
              </a:rPr>
              <a:t>0</a:t>
            </a:r>
            <a:r>
              <a:rPr lang="el-GR" sz="2000" b="1" dirty="0" smtClean="0">
                <a:latin typeface="Times New Roman" pitchFamily="18" charset="0"/>
                <a:cs typeface="Times New Roman" pitchFamily="18" charset="0"/>
              </a:rPr>
              <a:t>ω</a:t>
            </a:r>
            <a:r>
              <a:rPr lang="en-US" sz="2000" b="1" baseline="-25000" dirty="0" smtClean="0">
                <a:latin typeface="Times New Roman" pitchFamily="18" charset="0"/>
                <a:cs typeface="Times New Roman" pitchFamily="18" charset="0"/>
              </a:rPr>
              <a:t>h</a:t>
            </a:r>
            <a:r>
              <a:rPr lang="en-US" sz="2000" b="1" baseline="30000" dirty="0" smtClean="0">
                <a:latin typeface="Times New Roman" pitchFamily="18" charset="0"/>
                <a:cs typeface="Times New Roman" pitchFamily="18" charset="0"/>
              </a:rPr>
              <a:t>2</a:t>
            </a:r>
            <a:r>
              <a:rPr lang="el-GR" sz="2000" b="1"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(s</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a:t>
            </a:r>
            <a:r>
              <a:rPr lang="el-GR" sz="2000" b="1" dirty="0" smtClean="0">
                <a:latin typeface="Times New Roman" pitchFamily="18" charset="0"/>
                <a:cs typeface="Times New Roman" pitchFamily="18" charset="0"/>
              </a:rPr>
              <a:t>αω</a:t>
            </a:r>
            <a:r>
              <a:rPr lang="en-US" sz="2000" b="1" baseline="-25000" dirty="0" err="1" smtClean="0">
                <a:latin typeface="Times New Roman" pitchFamily="18" charset="0"/>
                <a:cs typeface="Times New Roman" pitchFamily="18" charset="0"/>
              </a:rPr>
              <a:t>h</a:t>
            </a:r>
            <a:r>
              <a:rPr lang="en-US" sz="2000" b="1" dirty="0" err="1" smtClean="0">
                <a:latin typeface="Times New Roman" pitchFamily="18" charset="0"/>
                <a:cs typeface="Times New Roman" pitchFamily="18" charset="0"/>
              </a:rPr>
              <a:t>s</a:t>
            </a:r>
            <a:r>
              <a:rPr lang="en-US" sz="2000" b="1" dirty="0" smtClean="0">
                <a:latin typeface="Times New Roman" pitchFamily="18" charset="0"/>
                <a:cs typeface="Times New Roman" pitchFamily="18" charset="0"/>
              </a:rPr>
              <a:t>+(</a:t>
            </a:r>
            <a:r>
              <a:rPr lang="el-GR" sz="2000" b="1" dirty="0" smtClean="0">
                <a:latin typeface="Times New Roman" pitchFamily="18" charset="0"/>
                <a:cs typeface="Times New Roman" pitchFamily="18" charset="0"/>
              </a:rPr>
              <a:t>ω</a:t>
            </a:r>
            <a:r>
              <a:rPr lang="en-US" sz="2000" b="1" baseline="-25000" dirty="0" smtClean="0">
                <a:latin typeface="Times New Roman" pitchFamily="18" charset="0"/>
                <a:cs typeface="Times New Roman" pitchFamily="18" charset="0"/>
              </a:rPr>
              <a:t>h</a:t>
            </a:r>
            <a:r>
              <a:rPr lang="en-US" sz="2000" b="1" dirty="0" smtClean="0">
                <a:latin typeface="Times New Roman" pitchFamily="18" charset="0"/>
                <a:cs typeface="Times New Roman" pitchFamily="18" charset="0"/>
              </a:rPr>
              <a:t>)</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	---- (8)</a:t>
            </a:r>
          </a:p>
        </p:txBody>
      </p:sp>
      <p:sp>
        <p:nvSpPr>
          <p:cNvPr id="9" name="TextBox 8"/>
          <p:cNvSpPr txBox="1"/>
          <p:nvPr/>
        </p:nvSpPr>
        <p:spPr>
          <a:xfrm>
            <a:off x="2563880" y="2843644"/>
            <a:ext cx="428322" cy="369332"/>
          </a:xfrm>
          <a:prstGeom prst="rect">
            <a:avLst/>
          </a:prstGeom>
          <a:noFill/>
        </p:spPr>
        <p:txBody>
          <a:bodyPr wrap="none" rtlCol="0">
            <a:spAutoFit/>
          </a:bodyPr>
          <a:lstStyle/>
          <a:p>
            <a:r>
              <a:rPr lang="en-US" dirty="0" smtClean="0">
                <a:latin typeface="Times New Roman" pitchFamily="18" charset="0"/>
                <a:cs typeface="Times New Roman" pitchFamily="18" charset="0"/>
              </a:rPr>
              <a:t>Or</a:t>
            </a:r>
            <a:endParaRPr lang="en-US" dirty="0">
              <a:latin typeface="Times New Roman" pitchFamily="18" charset="0"/>
              <a:cs typeface="Times New Roman" pitchFamily="18" charset="0"/>
            </a:endParaRPr>
          </a:p>
        </p:txBody>
      </p:sp>
      <p:sp>
        <p:nvSpPr>
          <p:cNvPr id="10" name="TextBox 9"/>
          <p:cNvSpPr txBox="1"/>
          <p:nvPr/>
        </p:nvSpPr>
        <p:spPr>
          <a:xfrm>
            <a:off x="1115616" y="3388930"/>
            <a:ext cx="6552728"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b="1" dirty="0" smtClean="0">
                <a:latin typeface="Times New Roman" pitchFamily="18" charset="0"/>
                <a:cs typeface="Times New Roman" pitchFamily="18" charset="0"/>
              </a:rPr>
              <a:t>H(s) =  A</a:t>
            </a:r>
            <a:r>
              <a:rPr lang="en-US" sz="2000" b="1" baseline="-25000" dirty="0" smtClean="0">
                <a:latin typeface="Times New Roman" pitchFamily="18" charset="0"/>
                <a:cs typeface="Times New Roman" pitchFamily="18" charset="0"/>
              </a:rPr>
              <a:t>0</a:t>
            </a:r>
            <a:r>
              <a:rPr lang="el-GR" sz="2000" b="1"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((s</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a:t>
            </a:r>
            <a:r>
              <a:rPr lang="el-GR" sz="2000" b="1" dirty="0" smtClean="0">
                <a:latin typeface="Times New Roman" pitchFamily="18" charset="0"/>
                <a:cs typeface="Times New Roman" pitchFamily="18" charset="0"/>
              </a:rPr>
              <a:t>ω</a:t>
            </a:r>
            <a:r>
              <a:rPr lang="en-US" sz="2000" b="1" baseline="-25000" dirty="0" smtClean="0">
                <a:latin typeface="Times New Roman" pitchFamily="18" charset="0"/>
                <a:cs typeface="Times New Roman" pitchFamily="18" charset="0"/>
              </a:rPr>
              <a:t>h</a:t>
            </a:r>
            <a:r>
              <a:rPr lang="en-US" sz="2000" b="1" baseline="30000" dirty="0" smtClean="0">
                <a:latin typeface="Times New Roman" pitchFamily="18" charset="0"/>
                <a:cs typeface="Times New Roman" pitchFamily="18" charset="0"/>
              </a:rPr>
              <a:t>2 </a:t>
            </a:r>
            <a:r>
              <a:rPr lang="en-US" sz="2000" b="1" dirty="0" smtClean="0">
                <a:latin typeface="Times New Roman" pitchFamily="18" charset="0"/>
                <a:cs typeface="Times New Roman" pitchFamily="18" charset="0"/>
              </a:rPr>
              <a:t>) +(</a:t>
            </a:r>
            <a:r>
              <a:rPr lang="el-GR" sz="2000" b="1" dirty="0" smtClean="0">
                <a:latin typeface="Times New Roman" pitchFamily="18" charset="0"/>
                <a:cs typeface="Times New Roman" pitchFamily="18" charset="0"/>
              </a:rPr>
              <a:t>α</a:t>
            </a:r>
            <a:r>
              <a:rPr lang="en-US" sz="2000" b="1" dirty="0" smtClean="0">
                <a:latin typeface="Times New Roman" pitchFamily="18" charset="0"/>
                <a:cs typeface="Times New Roman" pitchFamily="18" charset="0"/>
              </a:rPr>
              <a:t>s/</a:t>
            </a:r>
            <a:r>
              <a:rPr lang="el-GR" sz="2000" b="1" dirty="0" smtClean="0">
                <a:latin typeface="Times New Roman" pitchFamily="18" charset="0"/>
                <a:cs typeface="Times New Roman" pitchFamily="18" charset="0"/>
              </a:rPr>
              <a:t>ω</a:t>
            </a:r>
            <a:r>
              <a:rPr lang="en-US" sz="2000" b="1" baseline="-25000" dirty="0" smtClean="0">
                <a:latin typeface="Times New Roman" pitchFamily="18" charset="0"/>
                <a:cs typeface="Times New Roman" pitchFamily="18" charset="0"/>
              </a:rPr>
              <a:t>h</a:t>
            </a:r>
            <a:r>
              <a:rPr lang="en-US" sz="2000" b="1" dirty="0" smtClean="0">
                <a:latin typeface="Times New Roman" pitchFamily="18" charset="0"/>
                <a:cs typeface="Times New Roman" pitchFamily="18" charset="0"/>
              </a:rPr>
              <a:t> ) +1)	---- (9)</a:t>
            </a:r>
          </a:p>
        </p:txBody>
      </p:sp>
      <p:sp>
        <p:nvSpPr>
          <p:cNvPr id="11" name="Rectangle 10"/>
          <p:cNvSpPr/>
          <p:nvPr/>
        </p:nvSpPr>
        <p:spPr>
          <a:xfrm>
            <a:off x="3059832" y="4139788"/>
            <a:ext cx="4183838" cy="954107"/>
          </a:xfrm>
          <a:prstGeom prst="rect">
            <a:avLst/>
          </a:prstGeom>
        </p:spPr>
        <p:txBody>
          <a:bodyPr wrap="none">
            <a:spAutoFit/>
          </a:bodyPr>
          <a:lstStyle/>
          <a:p>
            <a:r>
              <a:rPr lang="en-US" b="1" dirty="0" smtClean="0">
                <a:latin typeface="Times New Roman" pitchFamily="18" charset="0"/>
                <a:cs typeface="Times New Roman" pitchFamily="18" charset="0"/>
              </a:rPr>
              <a:t>A</a:t>
            </a:r>
            <a:r>
              <a:rPr lang="en-US" b="1" baseline="-25000" dirty="0" smtClean="0">
                <a:latin typeface="Times New Roman" pitchFamily="18" charset="0"/>
                <a:cs typeface="Times New Roman" pitchFamily="18" charset="0"/>
              </a:rPr>
              <a:t>0</a:t>
            </a:r>
            <a:r>
              <a:rPr lang="el-GR"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Gain of Closed loop Amplifier</a:t>
            </a:r>
          </a:p>
          <a:p>
            <a:r>
              <a:rPr lang="el-GR" b="1" dirty="0" smtClean="0">
                <a:latin typeface="Times New Roman" pitchFamily="18" charset="0"/>
                <a:cs typeface="Times New Roman" pitchFamily="18" charset="0"/>
              </a:rPr>
              <a:t>ω</a:t>
            </a:r>
            <a:r>
              <a:rPr lang="en-US" b="1" baseline="-25000" dirty="0" smtClean="0">
                <a:latin typeface="Times New Roman" pitchFamily="18" charset="0"/>
                <a:cs typeface="Times New Roman" pitchFamily="18" charset="0"/>
              </a:rPr>
              <a:t>h </a:t>
            </a:r>
            <a:r>
              <a:rPr lang="en-US" b="1" dirty="0" smtClean="0">
                <a:latin typeface="Times New Roman" pitchFamily="18" charset="0"/>
                <a:cs typeface="Times New Roman" pitchFamily="18" charset="0"/>
              </a:rPr>
              <a:t>= Upper Cutoff frequency in </a:t>
            </a:r>
            <a:r>
              <a:rPr lang="en-US" b="1" dirty="0" err="1" smtClean="0">
                <a:latin typeface="Times New Roman" pitchFamily="18" charset="0"/>
                <a:cs typeface="Times New Roman" pitchFamily="18" charset="0"/>
              </a:rPr>
              <a:t>rad</a:t>
            </a:r>
            <a:r>
              <a:rPr lang="en-US" b="1" dirty="0" smtClean="0">
                <a:latin typeface="Times New Roman" pitchFamily="18" charset="0"/>
                <a:cs typeface="Times New Roman" pitchFamily="18" charset="0"/>
              </a:rPr>
              <a:t>/sec.</a:t>
            </a:r>
          </a:p>
          <a:p>
            <a:r>
              <a:rPr lang="el-GR" b="1" dirty="0" smtClean="0">
                <a:latin typeface="Times New Roman" pitchFamily="18" charset="0"/>
                <a:cs typeface="Times New Roman" pitchFamily="18" charset="0"/>
              </a:rPr>
              <a:t>α </a:t>
            </a:r>
            <a:r>
              <a:rPr lang="en-US" b="1" dirty="0" smtClean="0">
                <a:latin typeface="Times New Roman" pitchFamily="18" charset="0"/>
                <a:cs typeface="Times New Roman" pitchFamily="18" charset="0"/>
              </a:rPr>
              <a:t>  = Damping Co-efficient </a:t>
            </a:r>
            <a:endParaRPr lang="en-US" dirty="0"/>
          </a:p>
        </p:txBody>
      </p:sp>
      <p:sp>
        <p:nvSpPr>
          <p:cNvPr id="12" name="TextBox 11"/>
          <p:cNvSpPr txBox="1"/>
          <p:nvPr/>
        </p:nvSpPr>
        <p:spPr>
          <a:xfrm>
            <a:off x="628328" y="5157192"/>
            <a:ext cx="3320140" cy="369332"/>
          </a:xfrm>
          <a:prstGeom prst="rect">
            <a:avLst/>
          </a:prstGeom>
          <a:noFill/>
        </p:spPr>
        <p:txBody>
          <a:bodyPr wrap="none" rtlCol="0">
            <a:spAutoFit/>
          </a:bodyPr>
          <a:lstStyle/>
          <a:p>
            <a:r>
              <a:rPr lang="en-US" dirty="0" smtClean="0">
                <a:latin typeface="Times New Roman" pitchFamily="18" charset="0"/>
                <a:cs typeface="Times New Roman" pitchFamily="18" charset="0"/>
              </a:rPr>
              <a:t>Comparing . Eqn. (7) and eqn. (9)</a:t>
            </a:r>
            <a:endParaRPr lang="en-US" dirty="0">
              <a:latin typeface="Times New Roman" pitchFamily="18" charset="0"/>
              <a:cs typeface="Times New Roman" pitchFamily="18" charset="0"/>
            </a:endParaRPr>
          </a:p>
        </p:txBody>
      </p:sp>
      <p:sp>
        <p:nvSpPr>
          <p:cNvPr id="13" name="Rectangle 12"/>
          <p:cNvSpPr/>
          <p:nvPr/>
        </p:nvSpPr>
        <p:spPr>
          <a:xfrm>
            <a:off x="3212232" y="5787261"/>
            <a:ext cx="4801314" cy="707886"/>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l-GR" sz="2000" b="1" dirty="0" smtClean="0">
                <a:latin typeface="Times New Roman" pitchFamily="18" charset="0"/>
                <a:cs typeface="Times New Roman" pitchFamily="18" charset="0"/>
              </a:rPr>
              <a:t>ω</a:t>
            </a:r>
            <a:r>
              <a:rPr lang="en-US" sz="2000" b="1" baseline="-25000" dirty="0" smtClean="0">
                <a:latin typeface="Times New Roman" pitchFamily="18" charset="0"/>
                <a:cs typeface="Times New Roman" pitchFamily="18" charset="0"/>
              </a:rPr>
              <a:t>h </a:t>
            </a:r>
            <a:r>
              <a:rPr lang="en-US" sz="2000" b="1" dirty="0" smtClean="0">
                <a:latin typeface="Times New Roman" pitchFamily="18" charset="0"/>
                <a:cs typeface="Times New Roman" pitchFamily="18" charset="0"/>
              </a:rPr>
              <a:t>= 1/RC; 	or	 </a:t>
            </a:r>
            <a:r>
              <a:rPr lang="en-US" sz="2000" b="1" dirty="0" err="1" smtClean="0">
                <a:latin typeface="Times New Roman" pitchFamily="18" charset="0"/>
                <a:cs typeface="Times New Roman" pitchFamily="18" charset="0"/>
              </a:rPr>
              <a:t>f</a:t>
            </a:r>
            <a:r>
              <a:rPr lang="en-US" sz="2000" b="1" baseline="-25000" dirty="0" err="1" smtClean="0">
                <a:latin typeface="Times New Roman" pitchFamily="18" charset="0"/>
                <a:cs typeface="Times New Roman" pitchFamily="18" charset="0"/>
              </a:rPr>
              <a:t>h</a:t>
            </a:r>
            <a:r>
              <a:rPr lang="en-US" sz="2000" b="1" baseline="-25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1/2</a:t>
            </a:r>
            <a:r>
              <a:rPr lang="el-GR" sz="2000" b="1" dirty="0" smtClean="0">
                <a:latin typeface="Times New Roman" pitchFamily="18" charset="0"/>
                <a:cs typeface="Times New Roman" pitchFamily="18" charset="0"/>
              </a:rPr>
              <a:t>Π</a:t>
            </a:r>
            <a:r>
              <a:rPr lang="en-US" sz="2000" b="1" dirty="0" smtClean="0">
                <a:latin typeface="Times New Roman" pitchFamily="18" charset="0"/>
                <a:cs typeface="Times New Roman" pitchFamily="18" charset="0"/>
              </a:rPr>
              <a:t>RC 	</a:t>
            </a:r>
          </a:p>
          <a:p>
            <a:r>
              <a:rPr lang="el-GR" sz="2000" b="1" dirty="0" smtClean="0">
                <a:latin typeface="Times New Roman" pitchFamily="18" charset="0"/>
                <a:cs typeface="Times New Roman" pitchFamily="18" charset="0"/>
              </a:rPr>
              <a:t>α </a:t>
            </a:r>
            <a:r>
              <a:rPr lang="en-US" sz="2000" b="1" dirty="0" smtClean="0">
                <a:latin typeface="Times New Roman" pitchFamily="18" charset="0"/>
                <a:cs typeface="Times New Roman" pitchFamily="18" charset="0"/>
              </a:rPr>
              <a:t>  = 3-A</a:t>
            </a:r>
            <a:r>
              <a:rPr lang="en-US" sz="2000" b="1" baseline="-25000" dirty="0" smtClean="0">
                <a:latin typeface="Times New Roman" pitchFamily="18" charset="0"/>
                <a:cs typeface="Times New Roman" pitchFamily="18" charset="0"/>
              </a:rPr>
              <a:t>0</a:t>
            </a:r>
            <a:endParaRPr lang="en-US" sz="2000" baseline="-25000"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AutoShape 2" descr="Butterworth Respon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54627" name="Picture 3"/>
          <p:cNvPicPr>
            <a:picLocks noChangeAspect="1" noChangeArrowheads="1"/>
          </p:cNvPicPr>
          <p:nvPr/>
        </p:nvPicPr>
        <p:blipFill>
          <a:blip r:embed="rId2" cstate="print"/>
          <a:srcRect/>
          <a:stretch>
            <a:fillRect/>
          </a:stretch>
        </p:blipFill>
        <p:spPr bwMode="auto">
          <a:xfrm>
            <a:off x="1403648" y="1628800"/>
            <a:ext cx="6516925" cy="3888432"/>
          </a:xfrm>
          <a:prstGeom prst="rect">
            <a:avLst/>
          </a:prstGeom>
          <a:noFill/>
          <a:ln w="9525">
            <a:noFill/>
            <a:miter lim="800000"/>
            <a:headEnd/>
            <a:tailEnd/>
          </a:ln>
        </p:spPr>
      </p:pic>
      <p:sp>
        <p:nvSpPr>
          <p:cNvPr id="6"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683568" y="1340768"/>
            <a:ext cx="7733864" cy="4032448"/>
          </a:xfrm>
          <a:prstGeom prst="rect">
            <a:avLst/>
          </a:prstGeom>
          <a:noFill/>
          <a:ln w="9525">
            <a:noFill/>
            <a:miter lim="800000"/>
            <a:headEnd/>
            <a:tailEnd/>
          </a:ln>
        </p:spPr>
      </p:pic>
      <p:sp>
        <p:nvSpPr>
          <p:cNvPr id="5"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Rectangle 4"/>
          <p:cNvSpPr/>
          <p:nvPr/>
        </p:nvSpPr>
        <p:spPr>
          <a:xfrm>
            <a:off x="395536" y="908720"/>
            <a:ext cx="7776864"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dirty="0" smtClean="0">
                <a:latin typeface="Times New Roman" pitchFamily="18" charset="0"/>
                <a:cs typeface="Times New Roman" pitchFamily="18" charset="0"/>
              </a:rPr>
              <a:t>Higher order Butterworth filters are obtained by cascading first and second order Butterworth filters. </a:t>
            </a:r>
            <a:endParaRPr lang="en-US" dirty="0">
              <a:latin typeface="Times New Roman" pitchFamily="18" charset="0"/>
              <a:cs typeface="Times New Roman" pitchFamily="18" charset="0"/>
            </a:endParaRPr>
          </a:p>
        </p:txBody>
      </p:sp>
      <p:pic>
        <p:nvPicPr>
          <p:cNvPr id="79874" name="Picture 2" descr="https://www.electronicshub.org/wp-content/uploads/2015/01/3.jpg"/>
          <p:cNvPicPr>
            <a:picLocks noChangeAspect="1" noChangeArrowheads="1"/>
          </p:cNvPicPr>
          <p:nvPr/>
        </p:nvPicPr>
        <p:blipFill>
          <a:blip r:embed="rId2" cstate="print"/>
          <a:srcRect/>
          <a:stretch>
            <a:fillRect/>
          </a:stretch>
        </p:blipFill>
        <p:spPr bwMode="auto">
          <a:xfrm>
            <a:off x="1" y="1916833"/>
            <a:ext cx="9154884" cy="4320479"/>
          </a:xfrm>
          <a:prstGeom prst="rect">
            <a:avLst/>
          </a:prstGeom>
          <a:noFill/>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descr="https://www.electronicshub.org/wp-content/uploads/2015/01/Normalized-Denominator-Polynomials-in-Factored-Form.jpg"/>
          <p:cNvPicPr>
            <a:picLocks noChangeAspect="1" noChangeArrowheads="1"/>
          </p:cNvPicPr>
          <p:nvPr/>
        </p:nvPicPr>
        <p:blipFill>
          <a:blip r:embed="rId2" cstate="print"/>
          <a:srcRect/>
          <a:stretch>
            <a:fillRect/>
          </a:stretch>
        </p:blipFill>
        <p:spPr bwMode="auto">
          <a:xfrm>
            <a:off x="899591" y="1844824"/>
            <a:ext cx="7980923" cy="3816424"/>
          </a:xfrm>
          <a:prstGeom prst="rect">
            <a:avLst/>
          </a:prstGeom>
          <a:noFill/>
        </p:spPr>
      </p:pic>
      <p:sp>
        <p:nvSpPr>
          <p:cNvPr id="5"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6" name="Rectangle 5"/>
          <p:cNvSpPr/>
          <p:nvPr/>
        </p:nvSpPr>
        <p:spPr>
          <a:xfrm>
            <a:off x="395536" y="908720"/>
            <a:ext cx="7776864"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dirty="0" smtClean="0">
                <a:latin typeface="Times New Roman" pitchFamily="18" charset="0"/>
                <a:cs typeface="Times New Roman" pitchFamily="18" charset="0"/>
              </a:rPr>
              <a:t>Higher order Butterworth filters are obtained by cascading first and second order Butterworth filters.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1124744"/>
            <a:ext cx="1204369"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Problem:</a:t>
            </a:r>
            <a:endParaRPr lang="en-US" sz="2000" b="1" dirty="0">
              <a:latin typeface="Times New Roman" pitchFamily="18" charset="0"/>
              <a:cs typeface="Times New Roman" pitchFamily="18" charset="0"/>
            </a:endParaRPr>
          </a:p>
        </p:txBody>
      </p:sp>
      <p:sp>
        <p:nvSpPr>
          <p:cNvPr id="6" name="TextBox 5"/>
          <p:cNvSpPr txBox="1"/>
          <p:nvPr/>
        </p:nvSpPr>
        <p:spPr>
          <a:xfrm>
            <a:off x="323528" y="1988840"/>
            <a:ext cx="8820472" cy="74892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3200" baseline="-25000" dirty="0" smtClean="0">
                <a:latin typeface="Times New Roman" pitchFamily="18" charset="0"/>
                <a:cs typeface="Times New Roman" pitchFamily="18" charset="0"/>
              </a:rPr>
              <a:t>Design a 2nd order Butterworth LPF having </a:t>
            </a:r>
            <a:r>
              <a:rPr lang="en-US" sz="3200" baseline="-25000" dirty="0" err="1" smtClean="0">
                <a:latin typeface="Times New Roman" pitchFamily="18" charset="0"/>
                <a:cs typeface="Times New Roman" pitchFamily="18" charset="0"/>
              </a:rPr>
              <a:t>fh</a:t>
            </a:r>
            <a:r>
              <a:rPr lang="en-US" sz="3200" baseline="-25000" dirty="0" smtClean="0">
                <a:latin typeface="Times New Roman" pitchFamily="18" charset="0"/>
                <a:cs typeface="Times New Roman" pitchFamily="18" charset="0"/>
              </a:rPr>
              <a:t> = 1kHz. Discuss the frequency response.</a:t>
            </a:r>
            <a:endParaRPr lang="en-US" sz="3200" baseline="-25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1"/>
            <a:ext cx="3247877" cy="579967"/>
          </a:xfrm>
          <a:prstGeom prst="rect">
            <a:avLst/>
          </a:prstGeom>
          <a:gradFill>
            <a:gsLst>
              <a:gs pos="0">
                <a:schemeClr val="accent6">
                  <a:tint val="50000"/>
                  <a:satMod val="300000"/>
                  <a:alpha val="31000"/>
                </a:schemeClr>
              </a:gs>
              <a:gs pos="35000">
                <a:schemeClr val="accent6">
                  <a:tint val="37000"/>
                  <a:satMod val="30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none">
            <a:spAutoFit/>
          </a:bodyPr>
          <a:lstStyle/>
          <a:p>
            <a:pPr lvl="1">
              <a:lnSpc>
                <a:spcPct val="150000"/>
              </a:lnSpc>
            </a:pPr>
            <a:r>
              <a:rPr lang="en-IN" sz="2400" b="1" dirty="0">
                <a:latin typeface="Times New Roman" pitchFamily="18" charset="0"/>
                <a:cs typeface="Times New Roman" pitchFamily="18" charset="0"/>
              </a:rPr>
              <a:t>Linear Applications</a:t>
            </a:r>
          </a:p>
        </p:txBody>
      </p:sp>
      <p:sp>
        <p:nvSpPr>
          <p:cNvPr id="5" name="Rectangle 2"/>
          <p:cNvSpPr>
            <a:spLocks noGrp="1" noChangeArrowheads="1"/>
          </p:cNvSpPr>
          <p:nvPr>
            <p:ph type="title"/>
          </p:nvPr>
        </p:nvSpPr>
        <p:spPr>
          <a:xfrm>
            <a:off x="1187624" y="764704"/>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dirty="0" smtClean="0">
                <a:solidFill>
                  <a:srgbClr val="FF0000"/>
                </a:solidFill>
                <a:latin typeface="Times New Roman" pitchFamily="18" charset="0"/>
                <a:cs typeface="Times New Roman" pitchFamily="18" charset="0"/>
              </a:rPr>
              <a:t>Summing Amplifier (Inverting)</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3324" y="2476500"/>
            <a:ext cx="8892480" cy="17166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395536" y="1916832"/>
            <a:ext cx="1401346" cy="523220"/>
          </a:xfrm>
          <a:prstGeom prst="rect">
            <a:avLst/>
          </a:prstGeom>
          <a:solidFill>
            <a:schemeClr val="accent3">
              <a:lumMod val="40000"/>
              <a:lumOff val="60000"/>
            </a:schemeClr>
          </a:solidFill>
        </p:spPr>
        <p:txBody>
          <a:bodyPr wrap="none" rtlCol="0">
            <a:spAutoFit/>
          </a:bodyPr>
          <a:lstStyle/>
          <a:p>
            <a:r>
              <a:rPr lang="en-IN" sz="2800" dirty="0" smtClean="0">
                <a:latin typeface="Times New Roman" pitchFamily="18" charset="0"/>
                <a:cs typeface="Times New Roman" pitchFamily="18" charset="0"/>
              </a:rPr>
              <a:t>Problem</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xmlns="" val="248785558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1124744"/>
            <a:ext cx="1180131"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Solution:</a:t>
            </a:r>
            <a:endParaRPr lang="en-US" sz="2000" b="1" dirty="0">
              <a:latin typeface="Times New Roman" pitchFamily="18" charset="0"/>
              <a:cs typeface="Times New Roman" pitchFamily="18" charset="0"/>
            </a:endParaRPr>
          </a:p>
        </p:txBody>
      </p:sp>
      <p:sp>
        <p:nvSpPr>
          <p:cNvPr id="6" name="Rectangle 5"/>
          <p:cNvSpPr/>
          <p:nvPr/>
        </p:nvSpPr>
        <p:spPr>
          <a:xfrm>
            <a:off x="1043608" y="1988840"/>
            <a:ext cx="141096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h</a:t>
            </a:r>
            <a:r>
              <a:rPr lang="en-US" dirty="0" smtClean="0">
                <a:latin typeface="Times New Roman" pitchFamily="18" charset="0"/>
                <a:cs typeface="Times New Roman" pitchFamily="18" charset="0"/>
              </a:rPr>
              <a:t> = 1/2</a:t>
            </a:r>
            <a:r>
              <a:rPr lang="el-GR" dirty="0" smtClean="0">
                <a:latin typeface="Times New Roman" pitchFamily="18" charset="0"/>
                <a:cs typeface="Times New Roman" pitchFamily="18" charset="0"/>
              </a:rPr>
              <a:t>Π</a:t>
            </a:r>
            <a:r>
              <a:rPr lang="en-US" dirty="0" smtClean="0">
                <a:latin typeface="Times New Roman" pitchFamily="18" charset="0"/>
                <a:cs typeface="Times New Roman" pitchFamily="18" charset="0"/>
              </a:rPr>
              <a:t>RC </a:t>
            </a:r>
            <a:endParaRPr lang="en-US" dirty="0"/>
          </a:p>
        </p:txBody>
      </p:sp>
      <p:sp>
        <p:nvSpPr>
          <p:cNvPr id="7" name="Rectangle 6"/>
          <p:cNvSpPr/>
          <p:nvPr/>
        </p:nvSpPr>
        <p:spPr>
          <a:xfrm>
            <a:off x="1196008" y="2483604"/>
            <a:ext cx="3883564"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smtClean="0">
                <a:latin typeface="Times New Roman" pitchFamily="18" charset="0"/>
                <a:cs typeface="Times New Roman" pitchFamily="18" charset="0"/>
              </a:rPr>
              <a:t>Assume, C=0.1 µF, then the R is 1.6k</a:t>
            </a:r>
            <a:r>
              <a:rPr lang="el-GR" dirty="0" smtClean="0">
                <a:latin typeface="Times New Roman" pitchFamily="18" charset="0"/>
                <a:cs typeface="Times New Roman" pitchFamily="18" charset="0"/>
              </a:rPr>
              <a:t>Ω</a:t>
            </a:r>
            <a:r>
              <a:rPr lang="en-US" dirty="0" smtClean="0">
                <a:latin typeface="Times New Roman" pitchFamily="18" charset="0"/>
                <a:cs typeface="Times New Roman" pitchFamily="18" charset="0"/>
              </a:rPr>
              <a:t>.</a:t>
            </a:r>
            <a:endParaRPr lang="en-US" dirty="0"/>
          </a:p>
        </p:txBody>
      </p:sp>
      <p:sp>
        <p:nvSpPr>
          <p:cNvPr id="8" name="Rectangle 7"/>
          <p:cNvSpPr/>
          <p:nvPr/>
        </p:nvSpPr>
        <p:spPr>
          <a:xfrm>
            <a:off x="1348408" y="3131676"/>
            <a:ext cx="5181290" cy="646331"/>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dirty="0" smtClean="0">
                <a:latin typeface="Times New Roman" pitchFamily="18" charset="0"/>
                <a:cs typeface="Times New Roman" pitchFamily="18" charset="0"/>
              </a:rPr>
              <a:t>From the Table, for n=2 (2</a:t>
            </a:r>
            <a:r>
              <a:rPr lang="en-US" baseline="30000" dirty="0" smtClean="0">
                <a:latin typeface="Times New Roman" pitchFamily="18" charset="0"/>
                <a:cs typeface="Times New Roman" pitchFamily="18" charset="0"/>
              </a:rPr>
              <a:t>nd</a:t>
            </a:r>
            <a:r>
              <a:rPr lang="en-US" dirty="0" smtClean="0">
                <a:latin typeface="Times New Roman" pitchFamily="18" charset="0"/>
                <a:cs typeface="Times New Roman" pitchFamily="18" charset="0"/>
              </a:rPr>
              <a:t> Order), </a:t>
            </a:r>
            <a:r>
              <a:rPr lang="el-GR" dirty="0" smtClean="0">
                <a:latin typeface="Times New Roman" pitchFamily="18" charset="0"/>
                <a:cs typeface="Times New Roman" pitchFamily="18" charset="0"/>
              </a:rPr>
              <a:t>α</a:t>
            </a:r>
            <a:r>
              <a:rPr lang="en-US" dirty="0" smtClean="0">
                <a:latin typeface="Times New Roman" pitchFamily="18" charset="0"/>
                <a:cs typeface="Times New Roman" pitchFamily="18" charset="0"/>
              </a:rPr>
              <a:t> = 1.414, </a:t>
            </a:r>
          </a:p>
          <a:p>
            <a:r>
              <a:rPr lang="en-US" dirty="0" smtClean="0">
                <a:latin typeface="Times New Roman" pitchFamily="18" charset="0"/>
                <a:cs typeface="Times New Roman" pitchFamily="18" charset="0"/>
              </a:rPr>
              <a:t>	hence the Pass band gain A</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 = 3-</a:t>
            </a:r>
            <a:r>
              <a:rPr lang="el-GR" dirty="0" smtClean="0">
                <a:latin typeface="Times New Roman" pitchFamily="18" charset="0"/>
                <a:cs typeface="Times New Roman" pitchFamily="18" charset="0"/>
              </a:rPr>
              <a:t>α</a:t>
            </a:r>
            <a:r>
              <a:rPr lang="en-US" dirty="0" smtClean="0">
                <a:latin typeface="Times New Roman" pitchFamily="18" charset="0"/>
                <a:cs typeface="Times New Roman" pitchFamily="18" charset="0"/>
              </a:rPr>
              <a:t> = 1.586.</a:t>
            </a:r>
            <a:endParaRPr lang="en-US" dirty="0"/>
          </a:p>
        </p:txBody>
      </p:sp>
      <p:sp>
        <p:nvSpPr>
          <p:cNvPr id="10" name="Rectangle 9"/>
          <p:cNvSpPr/>
          <p:nvPr/>
        </p:nvSpPr>
        <p:spPr>
          <a:xfrm>
            <a:off x="2123728" y="4149080"/>
            <a:ext cx="4831772" cy="646331"/>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US" dirty="0" smtClean="0">
                <a:latin typeface="Times New Roman" pitchFamily="18" charset="0"/>
                <a:cs typeface="Times New Roman" pitchFamily="18" charset="0"/>
              </a:rPr>
              <a:t>A</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 = (1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 1.586 and assume,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=10k</a:t>
            </a:r>
            <a:r>
              <a:rPr lang="el-GR" dirty="0" smtClean="0">
                <a:latin typeface="Times New Roman" pitchFamily="18" charset="0"/>
                <a:cs typeface="Times New Roman" pitchFamily="18" charset="0"/>
              </a:rPr>
              <a:t>Ω</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hence,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5.86k</a:t>
            </a:r>
            <a:r>
              <a:rPr lang="el-GR" dirty="0" smtClean="0">
                <a:latin typeface="Times New Roman" pitchFamily="18" charset="0"/>
                <a:cs typeface="Times New Roman" pitchFamily="18" charset="0"/>
              </a:rPr>
              <a:t>Ω</a:t>
            </a:r>
            <a:endParaRPr lang="en-US" dirty="0"/>
          </a:p>
        </p:txBody>
      </p:sp>
      <p:sp>
        <p:nvSpPr>
          <p:cNvPr id="11" name="Rectangle 10"/>
          <p:cNvSpPr/>
          <p:nvPr/>
        </p:nvSpPr>
        <p:spPr>
          <a:xfrm>
            <a:off x="1691680" y="5579948"/>
            <a:ext cx="6771982" cy="40011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000" b="1" dirty="0" smtClean="0">
                <a:latin typeface="Times New Roman" pitchFamily="18" charset="0"/>
                <a:cs typeface="Times New Roman" pitchFamily="18" charset="0"/>
              </a:rPr>
              <a:t>Hence the Transfer function is, H(s) = 1.586 / (s</a:t>
            </a:r>
            <a:r>
              <a:rPr lang="en-US" sz="2000" b="1" baseline="-25000" dirty="0" smtClean="0">
                <a:latin typeface="Times New Roman" pitchFamily="18" charset="0"/>
                <a:cs typeface="Times New Roman" pitchFamily="18" charset="0"/>
              </a:rPr>
              <a:t>n</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+1.414s</a:t>
            </a:r>
            <a:r>
              <a:rPr lang="en-US" sz="2000" b="1" baseline="-25000" dirty="0" smtClean="0">
                <a:latin typeface="Times New Roman" pitchFamily="18" charset="0"/>
                <a:cs typeface="Times New Roman" pitchFamily="18" charset="0"/>
              </a:rPr>
              <a:t>n</a:t>
            </a:r>
            <a:r>
              <a:rPr lang="en-US" sz="2000" b="1" dirty="0" smtClean="0">
                <a:latin typeface="Times New Roman" pitchFamily="18" charset="0"/>
                <a:cs typeface="Times New Roman" pitchFamily="18" charset="0"/>
              </a:rPr>
              <a:t>+1)</a:t>
            </a:r>
            <a:endParaRPr lang="en-US" sz="2000" b="1"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1124744"/>
            <a:ext cx="1204369"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Problem:</a:t>
            </a:r>
            <a:endParaRPr lang="en-US" sz="2000" b="1" dirty="0">
              <a:latin typeface="Times New Roman" pitchFamily="18" charset="0"/>
              <a:cs typeface="Times New Roman" pitchFamily="18" charset="0"/>
            </a:endParaRPr>
          </a:p>
        </p:txBody>
      </p:sp>
      <p:sp>
        <p:nvSpPr>
          <p:cNvPr id="6" name="TextBox 5"/>
          <p:cNvSpPr txBox="1"/>
          <p:nvPr/>
        </p:nvSpPr>
        <p:spPr>
          <a:xfrm>
            <a:off x="323528" y="1988840"/>
            <a:ext cx="8820472" cy="74892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3200" baseline="-25000" dirty="0" smtClean="0">
                <a:latin typeface="Times New Roman" pitchFamily="18" charset="0"/>
                <a:cs typeface="Times New Roman" pitchFamily="18" charset="0"/>
              </a:rPr>
              <a:t>Design a 4</a:t>
            </a:r>
            <a:r>
              <a:rPr lang="en-US" sz="3200" baseline="30000" dirty="0" smtClean="0">
                <a:latin typeface="Times New Roman" pitchFamily="18" charset="0"/>
                <a:cs typeface="Times New Roman" pitchFamily="18" charset="0"/>
              </a:rPr>
              <a:t>th</a:t>
            </a:r>
            <a:r>
              <a:rPr lang="en-US" sz="3200" baseline="-25000" dirty="0" smtClean="0">
                <a:latin typeface="Times New Roman" pitchFamily="18" charset="0"/>
                <a:cs typeface="Times New Roman" pitchFamily="18" charset="0"/>
              </a:rPr>
              <a:t> order Butterworth LPF having </a:t>
            </a:r>
            <a:r>
              <a:rPr lang="en-US" sz="3200" baseline="-25000" dirty="0" err="1" smtClean="0">
                <a:latin typeface="Times New Roman" pitchFamily="18" charset="0"/>
                <a:cs typeface="Times New Roman" pitchFamily="18" charset="0"/>
              </a:rPr>
              <a:t>fh</a:t>
            </a:r>
            <a:r>
              <a:rPr lang="en-US" sz="3200" baseline="-25000" dirty="0" smtClean="0">
                <a:latin typeface="Times New Roman" pitchFamily="18" charset="0"/>
                <a:cs typeface="Times New Roman" pitchFamily="18" charset="0"/>
              </a:rPr>
              <a:t> = 1kHz. Discuss the frequency response.</a:t>
            </a:r>
            <a:endParaRPr lang="en-US" sz="3200" baseline="-25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1124744"/>
            <a:ext cx="1180131"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Solution:</a:t>
            </a:r>
            <a:endParaRPr lang="en-US" sz="2000" b="1" dirty="0">
              <a:latin typeface="Times New Roman" pitchFamily="18" charset="0"/>
              <a:cs typeface="Times New Roman" pitchFamily="18" charset="0"/>
            </a:endParaRPr>
          </a:p>
        </p:txBody>
      </p:sp>
      <p:sp>
        <p:nvSpPr>
          <p:cNvPr id="6" name="Rectangle 5"/>
          <p:cNvSpPr/>
          <p:nvPr/>
        </p:nvSpPr>
        <p:spPr>
          <a:xfrm>
            <a:off x="1043608" y="1628800"/>
            <a:ext cx="141096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h</a:t>
            </a:r>
            <a:r>
              <a:rPr lang="en-US" dirty="0" smtClean="0">
                <a:latin typeface="Times New Roman" pitchFamily="18" charset="0"/>
                <a:cs typeface="Times New Roman" pitchFamily="18" charset="0"/>
              </a:rPr>
              <a:t> = 1/2</a:t>
            </a:r>
            <a:r>
              <a:rPr lang="el-GR" dirty="0" smtClean="0">
                <a:latin typeface="Times New Roman" pitchFamily="18" charset="0"/>
                <a:cs typeface="Times New Roman" pitchFamily="18" charset="0"/>
              </a:rPr>
              <a:t>Π</a:t>
            </a:r>
            <a:r>
              <a:rPr lang="en-US" dirty="0" smtClean="0">
                <a:latin typeface="Times New Roman" pitchFamily="18" charset="0"/>
                <a:cs typeface="Times New Roman" pitchFamily="18" charset="0"/>
              </a:rPr>
              <a:t>RC </a:t>
            </a:r>
            <a:endParaRPr lang="en-US" dirty="0"/>
          </a:p>
        </p:txBody>
      </p:sp>
      <p:sp>
        <p:nvSpPr>
          <p:cNvPr id="7" name="Rectangle 6"/>
          <p:cNvSpPr/>
          <p:nvPr/>
        </p:nvSpPr>
        <p:spPr>
          <a:xfrm>
            <a:off x="1196008" y="2123564"/>
            <a:ext cx="3883564"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smtClean="0">
                <a:latin typeface="Times New Roman" pitchFamily="18" charset="0"/>
                <a:cs typeface="Times New Roman" pitchFamily="18" charset="0"/>
              </a:rPr>
              <a:t>Assume, C=0.1 µF, then the R is 1.6k</a:t>
            </a:r>
            <a:r>
              <a:rPr lang="el-GR" dirty="0" smtClean="0">
                <a:latin typeface="Times New Roman" pitchFamily="18" charset="0"/>
                <a:cs typeface="Times New Roman" pitchFamily="18" charset="0"/>
              </a:rPr>
              <a:t>Ω</a:t>
            </a:r>
            <a:r>
              <a:rPr lang="en-US" dirty="0" smtClean="0">
                <a:latin typeface="Times New Roman" pitchFamily="18" charset="0"/>
                <a:cs typeface="Times New Roman" pitchFamily="18" charset="0"/>
              </a:rPr>
              <a:t>.</a:t>
            </a:r>
            <a:endParaRPr lang="en-US" dirty="0"/>
          </a:p>
        </p:txBody>
      </p:sp>
      <p:sp>
        <p:nvSpPr>
          <p:cNvPr id="8" name="Rectangle 7"/>
          <p:cNvSpPr/>
          <p:nvPr/>
        </p:nvSpPr>
        <p:spPr>
          <a:xfrm>
            <a:off x="1348408" y="2636912"/>
            <a:ext cx="5762090" cy="1200329"/>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dirty="0" smtClean="0">
                <a:latin typeface="Times New Roman" pitchFamily="18" charset="0"/>
                <a:cs typeface="Times New Roman" pitchFamily="18" charset="0"/>
              </a:rPr>
              <a:t>From the Table, for n= 4 (4</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Order), </a:t>
            </a:r>
            <a:r>
              <a:rPr lang="el-GR" dirty="0" smtClean="0">
                <a:latin typeface="Times New Roman" pitchFamily="18" charset="0"/>
                <a:cs typeface="Times New Roman" pitchFamily="18" charset="0"/>
              </a:rPr>
              <a:t>α</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0.765, </a:t>
            </a:r>
            <a:r>
              <a:rPr lang="el-GR" dirty="0" smtClean="0">
                <a:latin typeface="Times New Roman" pitchFamily="18" charset="0"/>
                <a:cs typeface="Times New Roman" pitchFamily="18" charset="0"/>
              </a:rPr>
              <a:t>α</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1.848, </a:t>
            </a:r>
          </a:p>
          <a:p>
            <a:r>
              <a:rPr lang="en-US" dirty="0" smtClean="0">
                <a:latin typeface="Times New Roman" pitchFamily="18" charset="0"/>
                <a:cs typeface="Times New Roman" pitchFamily="18" charset="0"/>
              </a:rPr>
              <a:t>	hence the Pass band gain </a:t>
            </a:r>
          </a:p>
          <a:p>
            <a:r>
              <a:rPr lang="en-US" dirty="0" smtClean="0">
                <a:latin typeface="Times New Roman" pitchFamily="18" charset="0"/>
                <a:cs typeface="Times New Roman" pitchFamily="18" charset="0"/>
              </a:rPr>
              <a:t>		A</a:t>
            </a:r>
            <a:r>
              <a:rPr lang="en-US" baseline="-25000" dirty="0" smtClean="0">
                <a:latin typeface="Times New Roman" pitchFamily="18" charset="0"/>
                <a:cs typeface="Times New Roman" pitchFamily="18" charset="0"/>
              </a:rPr>
              <a:t>01</a:t>
            </a:r>
            <a:r>
              <a:rPr lang="en-US" dirty="0" smtClean="0">
                <a:latin typeface="Times New Roman" pitchFamily="18" charset="0"/>
                <a:cs typeface="Times New Roman" pitchFamily="18" charset="0"/>
              </a:rPr>
              <a:t> = 3-</a:t>
            </a:r>
            <a:r>
              <a:rPr lang="el-GR" dirty="0" smtClean="0">
                <a:latin typeface="Times New Roman" pitchFamily="18" charset="0"/>
                <a:cs typeface="Times New Roman" pitchFamily="18" charset="0"/>
              </a:rPr>
              <a:t>α</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2.235</a:t>
            </a:r>
          </a:p>
          <a:p>
            <a:r>
              <a:rPr lang="en-US" dirty="0" smtClean="0">
                <a:latin typeface="Times New Roman" pitchFamily="18" charset="0"/>
                <a:cs typeface="Times New Roman" pitchFamily="18" charset="0"/>
              </a:rPr>
              <a:t>		A</a:t>
            </a:r>
            <a:r>
              <a:rPr lang="en-US" baseline="-25000" dirty="0" smtClean="0">
                <a:latin typeface="Times New Roman" pitchFamily="18" charset="0"/>
                <a:cs typeface="Times New Roman" pitchFamily="18" charset="0"/>
              </a:rPr>
              <a:t>02</a:t>
            </a:r>
            <a:r>
              <a:rPr lang="en-US" dirty="0" smtClean="0">
                <a:latin typeface="Times New Roman" pitchFamily="18" charset="0"/>
                <a:cs typeface="Times New Roman" pitchFamily="18" charset="0"/>
              </a:rPr>
              <a:t> = 3-</a:t>
            </a:r>
            <a:r>
              <a:rPr lang="el-GR" dirty="0" smtClean="0">
                <a:latin typeface="Times New Roman" pitchFamily="18" charset="0"/>
                <a:cs typeface="Times New Roman" pitchFamily="18" charset="0"/>
              </a:rPr>
              <a:t>α</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 1.152</a:t>
            </a:r>
            <a:endParaRPr lang="en-US" dirty="0"/>
          </a:p>
        </p:txBody>
      </p:sp>
      <p:sp>
        <p:nvSpPr>
          <p:cNvPr id="9" name="Rectangle 8"/>
          <p:cNvSpPr/>
          <p:nvPr/>
        </p:nvSpPr>
        <p:spPr>
          <a:xfrm>
            <a:off x="1259632" y="4077072"/>
            <a:ext cx="7377341" cy="646331"/>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US" dirty="0" smtClean="0">
                <a:latin typeface="Times New Roman" pitchFamily="18" charset="0"/>
                <a:cs typeface="Times New Roman" pitchFamily="18" charset="0"/>
              </a:rPr>
              <a:t>A</a:t>
            </a:r>
            <a:r>
              <a:rPr lang="en-US" baseline="-25000" dirty="0" smtClean="0">
                <a:latin typeface="Times New Roman" pitchFamily="18" charset="0"/>
                <a:cs typeface="Times New Roman" pitchFamily="18" charset="0"/>
              </a:rPr>
              <a:t>01</a:t>
            </a:r>
            <a:r>
              <a:rPr lang="en-US" dirty="0" smtClean="0">
                <a:latin typeface="Times New Roman" pitchFamily="18" charset="0"/>
                <a:cs typeface="Times New Roman" pitchFamily="18" charset="0"/>
              </a:rPr>
              <a:t> = (1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i1</a:t>
            </a:r>
            <a:r>
              <a:rPr lang="en-US" dirty="0" smtClean="0">
                <a:latin typeface="Times New Roman" pitchFamily="18" charset="0"/>
                <a:cs typeface="Times New Roman" pitchFamily="18" charset="0"/>
              </a:rPr>
              <a:t>)) = 2.235 and assume, R</a:t>
            </a:r>
            <a:r>
              <a:rPr lang="en-US" baseline="-25000" dirty="0" smtClean="0">
                <a:latin typeface="Times New Roman" pitchFamily="18" charset="0"/>
                <a:cs typeface="Times New Roman" pitchFamily="18" charset="0"/>
              </a:rPr>
              <a:t>i1</a:t>
            </a:r>
            <a:r>
              <a:rPr lang="en-US" dirty="0" smtClean="0">
                <a:latin typeface="Times New Roman" pitchFamily="18" charset="0"/>
                <a:cs typeface="Times New Roman" pitchFamily="18" charset="0"/>
              </a:rPr>
              <a:t>=10k</a:t>
            </a:r>
            <a:r>
              <a:rPr lang="el-GR" dirty="0" smtClean="0">
                <a:latin typeface="Times New Roman" pitchFamily="18" charset="0"/>
                <a:cs typeface="Times New Roman" pitchFamily="18" charset="0"/>
              </a:rPr>
              <a:t>Ω</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sym typeface="Wingdings" pitchFamily="2" charset="2"/>
              </a:rPr>
              <a:t> </a:t>
            </a:r>
            <a:r>
              <a:rPr lang="en-US" dirty="0" smtClean="0">
                <a:latin typeface="Times New Roman" pitchFamily="18" charset="0"/>
                <a:cs typeface="Times New Roman" pitchFamily="18" charset="0"/>
              </a:rPr>
              <a:t>hence, R</a:t>
            </a:r>
            <a:r>
              <a:rPr lang="en-US" baseline="-25000" dirty="0" smtClean="0">
                <a:latin typeface="Times New Roman" pitchFamily="18" charset="0"/>
                <a:cs typeface="Times New Roman" pitchFamily="18" charset="0"/>
              </a:rPr>
              <a:t>f22</a:t>
            </a:r>
            <a:r>
              <a:rPr lang="en-US" dirty="0" smtClean="0">
                <a:latin typeface="Times New Roman" pitchFamily="18" charset="0"/>
                <a:cs typeface="Times New Roman" pitchFamily="18" charset="0"/>
              </a:rPr>
              <a:t> = 12.35k</a:t>
            </a:r>
            <a:r>
              <a:rPr lang="el-GR" dirty="0" smtClean="0">
                <a:latin typeface="Times New Roman" pitchFamily="18" charset="0"/>
                <a:cs typeface="Times New Roman" pitchFamily="18" charset="0"/>
              </a:rPr>
              <a:t>Ω</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A</a:t>
            </a:r>
            <a:r>
              <a:rPr lang="en-US" baseline="-25000" dirty="0" smtClean="0">
                <a:latin typeface="Times New Roman" pitchFamily="18" charset="0"/>
                <a:cs typeface="Times New Roman" pitchFamily="18" charset="0"/>
              </a:rPr>
              <a:t>02</a:t>
            </a:r>
            <a:r>
              <a:rPr lang="en-US" dirty="0" smtClean="0">
                <a:latin typeface="Times New Roman" pitchFamily="18" charset="0"/>
                <a:cs typeface="Times New Roman" pitchFamily="18" charset="0"/>
              </a:rPr>
              <a:t> = (1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i2</a:t>
            </a:r>
            <a:r>
              <a:rPr lang="en-US" dirty="0" smtClean="0">
                <a:latin typeface="Times New Roman" pitchFamily="18" charset="0"/>
                <a:cs typeface="Times New Roman" pitchFamily="18" charset="0"/>
              </a:rPr>
              <a:t>)) = 1.152 and assume, R</a:t>
            </a:r>
            <a:r>
              <a:rPr lang="en-US" baseline="-25000" dirty="0" smtClean="0">
                <a:latin typeface="Times New Roman" pitchFamily="18" charset="0"/>
                <a:cs typeface="Times New Roman" pitchFamily="18" charset="0"/>
              </a:rPr>
              <a:t>i2</a:t>
            </a:r>
            <a:r>
              <a:rPr lang="en-US" dirty="0" smtClean="0">
                <a:latin typeface="Times New Roman" pitchFamily="18" charset="0"/>
                <a:cs typeface="Times New Roman" pitchFamily="18" charset="0"/>
              </a:rPr>
              <a:t>=100k</a:t>
            </a:r>
            <a:r>
              <a:rPr lang="el-GR" dirty="0" smtClean="0">
                <a:latin typeface="Times New Roman" pitchFamily="18" charset="0"/>
                <a:cs typeface="Times New Roman" pitchFamily="18" charset="0"/>
              </a:rPr>
              <a:t>Ω</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sym typeface="Wingdings" pitchFamily="2" charset="2"/>
              </a:rPr>
              <a:t> </a:t>
            </a:r>
            <a:r>
              <a:rPr lang="en-US" dirty="0" smtClean="0">
                <a:latin typeface="Times New Roman" pitchFamily="18" charset="0"/>
                <a:cs typeface="Times New Roman" pitchFamily="18" charset="0"/>
              </a:rPr>
              <a:t>hence, R</a:t>
            </a:r>
            <a:r>
              <a:rPr lang="en-US" baseline="-25000" dirty="0" smtClean="0">
                <a:latin typeface="Times New Roman" pitchFamily="18" charset="0"/>
                <a:cs typeface="Times New Roman" pitchFamily="18" charset="0"/>
              </a:rPr>
              <a:t>f2</a:t>
            </a:r>
            <a:r>
              <a:rPr lang="en-US" dirty="0" smtClean="0">
                <a:latin typeface="Times New Roman" pitchFamily="18" charset="0"/>
                <a:cs typeface="Times New Roman" pitchFamily="18" charset="0"/>
              </a:rPr>
              <a:t> = 15.2k</a:t>
            </a:r>
            <a:r>
              <a:rPr lang="el-GR" dirty="0" smtClean="0">
                <a:latin typeface="Times New Roman" pitchFamily="18" charset="0"/>
                <a:cs typeface="Times New Roman" pitchFamily="18" charset="0"/>
              </a:rPr>
              <a:t>Ω</a:t>
            </a:r>
            <a:endParaRPr lang="en-US" dirty="0"/>
          </a:p>
        </p:txBody>
      </p:sp>
      <p:sp>
        <p:nvSpPr>
          <p:cNvPr id="10" name="Rectangle 9"/>
          <p:cNvSpPr/>
          <p:nvPr/>
        </p:nvSpPr>
        <p:spPr>
          <a:xfrm>
            <a:off x="774093" y="5157192"/>
            <a:ext cx="7470315" cy="707886"/>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000" b="1" dirty="0" smtClean="0">
                <a:latin typeface="Times New Roman" pitchFamily="18" charset="0"/>
                <a:cs typeface="Times New Roman" pitchFamily="18" charset="0"/>
              </a:rPr>
              <a:t>Hence the Transfer function is,</a:t>
            </a:r>
          </a:p>
          <a:p>
            <a:r>
              <a:rPr lang="en-US" sz="2000" b="1" dirty="0" smtClean="0">
                <a:latin typeface="Times New Roman" pitchFamily="18" charset="0"/>
                <a:cs typeface="Times New Roman" pitchFamily="18" charset="0"/>
              </a:rPr>
              <a:t>	 H(s) = [2.235 / (s</a:t>
            </a:r>
            <a:r>
              <a:rPr lang="en-US" sz="2000" b="1" baseline="-25000" dirty="0" smtClean="0">
                <a:latin typeface="Times New Roman" pitchFamily="18" charset="0"/>
                <a:cs typeface="Times New Roman" pitchFamily="18" charset="0"/>
              </a:rPr>
              <a:t>n</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0.765 s</a:t>
            </a:r>
            <a:r>
              <a:rPr lang="en-US" sz="2000" b="1" baseline="-25000" dirty="0" smtClean="0">
                <a:latin typeface="Times New Roman" pitchFamily="18" charset="0"/>
                <a:cs typeface="Times New Roman" pitchFamily="18" charset="0"/>
              </a:rPr>
              <a:t>n</a:t>
            </a:r>
            <a:r>
              <a:rPr lang="en-US" sz="2000" b="1" dirty="0" smtClean="0">
                <a:latin typeface="Times New Roman" pitchFamily="18" charset="0"/>
                <a:cs typeface="Times New Roman" pitchFamily="18" charset="0"/>
              </a:rPr>
              <a:t>+1)]. [1.152 / (s</a:t>
            </a:r>
            <a:r>
              <a:rPr lang="en-US" sz="2000" b="1" baseline="-25000" dirty="0" smtClean="0">
                <a:latin typeface="Times New Roman" pitchFamily="18" charset="0"/>
                <a:cs typeface="Times New Roman" pitchFamily="18" charset="0"/>
              </a:rPr>
              <a:t>n</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1.848 s</a:t>
            </a:r>
            <a:r>
              <a:rPr lang="en-US" sz="2000" b="1" baseline="-25000" dirty="0" smtClean="0">
                <a:latin typeface="Times New Roman" pitchFamily="18" charset="0"/>
                <a:cs typeface="Times New Roman" pitchFamily="18" charset="0"/>
              </a:rPr>
              <a:t>n</a:t>
            </a:r>
            <a:r>
              <a:rPr lang="en-US" sz="2000" b="1" dirty="0" smtClean="0">
                <a:latin typeface="Times New Roman" pitchFamily="18" charset="0"/>
                <a:cs typeface="Times New Roman" pitchFamily="18" charset="0"/>
              </a:rPr>
              <a:t>+1)]</a:t>
            </a:r>
            <a:endParaRPr lang="en-US" sz="2000" b="1"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3206968"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Second Order High Pass Filter</a:t>
            </a:r>
            <a:endParaRPr lang="en-US" b="1" dirty="0">
              <a:latin typeface="Times New Roman" pitchFamily="18" charset="0"/>
              <a:cs typeface="Times New Roman" pitchFamily="18" charset="0"/>
            </a:endParaRPr>
          </a:p>
        </p:txBody>
      </p:sp>
      <p:pic>
        <p:nvPicPr>
          <p:cNvPr id="162818" name="Picture 2"/>
          <p:cNvPicPr>
            <a:picLocks noChangeAspect="1" noChangeArrowheads="1"/>
          </p:cNvPicPr>
          <p:nvPr/>
        </p:nvPicPr>
        <p:blipFill>
          <a:blip r:embed="rId2" cstate="print"/>
          <a:srcRect b="9642"/>
          <a:stretch>
            <a:fillRect/>
          </a:stretch>
        </p:blipFill>
        <p:spPr bwMode="auto">
          <a:xfrm>
            <a:off x="1115616" y="1484784"/>
            <a:ext cx="6896537" cy="3456384"/>
          </a:xfrm>
          <a:prstGeom prst="rect">
            <a:avLst/>
          </a:prstGeom>
          <a:noFill/>
          <a:ln w="9525">
            <a:noFill/>
            <a:miter lim="800000"/>
            <a:headEnd/>
            <a:tailEnd/>
          </a:ln>
        </p:spPr>
      </p:pic>
      <p:sp>
        <p:nvSpPr>
          <p:cNvPr id="7" name="Rectangle 6"/>
          <p:cNvSpPr/>
          <p:nvPr/>
        </p:nvSpPr>
        <p:spPr>
          <a:xfrm>
            <a:off x="1043608" y="5003884"/>
            <a:ext cx="333296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smtClean="0">
                <a:latin typeface="Times New Roman" pitchFamily="18" charset="0"/>
                <a:cs typeface="Times New Roman" pitchFamily="18" charset="0"/>
              </a:rPr>
              <a:t>Consider R=R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and C=C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endParaRPr lang="en-US" dirty="0"/>
          </a:p>
        </p:txBody>
      </p:sp>
      <p:sp>
        <p:nvSpPr>
          <p:cNvPr id="8" name="Rectangle 7"/>
          <p:cNvSpPr/>
          <p:nvPr/>
        </p:nvSpPr>
        <p:spPr>
          <a:xfrm>
            <a:off x="-21683" y="5780809"/>
            <a:ext cx="9165684" cy="83099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sz="2400" dirty="0" smtClean="0">
                <a:latin typeface="Times New Roman" pitchFamily="18" charset="0"/>
                <a:cs typeface="Times New Roman" pitchFamily="18" charset="0"/>
              </a:rPr>
              <a:t>Apply the same procedure as discussed for the 2</a:t>
            </a:r>
            <a:r>
              <a:rPr lang="en-US" sz="2400" baseline="30000" dirty="0" smtClean="0">
                <a:latin typeface="Times New Roman" pitchFamily="18" charset="0"/>
                <a:cs typeface="Times New Roman" pitchFamily="18" charset="0"/>
              </a:rPr>
              <a:t>nd</a:t>
            </a:r>
            <a:r>
              <a:rPr lang="en-US" sz="2400" dirty="0" smtClean="0">
                <a:latin typeface="Times New Roman" pitchFamily="18" charset="0"/>
                <a:cs typeface="Times New Roman" pitchFamily="18" charset="0"/>
              </a:rPr>
              <a:t> Order LPF, and obtain H(s)</a:t>
            </a:r>
            <a:endParaRPr lang="en-US" sz="2400"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3206968"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Second Order High Pass Filter</a:t>
            </a:r>
            <a:endParaRPr lang="en-US" b="1" dirty="0">
              <a:latin typeface="Times New Roman" pitchFamily="18" charset="0"/>
              <a:cs typeface="Times New Roman" pitchFamily="18" charset="0"/>
            </a:endParaRPr>
          </a:p>
        </p:txBody>
      </p:sp>
      <p:sp>
        <p:nvSpPr>
          <p:cNvPr id="6" name="TextBox 5"/>
          <p:cNvSpPr txBox="1"/>
          <p:nvPr/>
        </p:nvSpPr>
        <p:spPr>
          <a:xfrm>
            <a:off x="971600" y="4221088"/>
            <a:ext cx="763284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b="1" dirty="0" smtClean="0">
                <a:latin typeface="Times New Roman" pitchFamily="18" charset="0"/>
                <a:cs typeface="Times New Roman" pitchFamily="18" charset="0"/>
              </a:rPr>
              <a:t>H(s) = V</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i</a:t>
            </a:r>
            <a:r>
              <a:rPr lang="en-US" sz="2400" b="1" dirty="0" smtClean="0">
                <a:latin typeface="Times New Roman" pitchFamily="18" charset="0"/>
                <a:cs typeface="Times New Roman" pitchFamily="18" charset="0"/>
              </a:rPr>
              <a:t> = A</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 [1+ ((3-A</a:t>
            </a:r>
            <a:r>
              <a:rPr lang="en-US" sz="2400" b="1" baseline="-25000" dirty="0" smtClean="0">
                <a:latin typeface="Times New Roman" pitchFamily="18" charset="0"/>
                <a:cs typeface="Times New Roman" pitchFamily="18" charset="0"/>
              </a:rPr>
              <a:t>0</a:t>
            </a:r>
            <a:r>
              <a:rPr lang="en-US" sz="2400" b="1" dirty="0">
                <a:latin typeface="Times New Roman" pitchFamily="18" charset="0"/>
                <a:cs typeface="Times New Roman" pitchFamily="18" charset="0"/>
              </a:rPr>
              <a:t>)/</a:t>
            </a:r>
            <a:r>
              <a:rPr lang="en-US" sz="2400" b="1" dirty="0" err="1" smtClean="0">
                <a:latin typeface="Times New Roman" pitchFamily="18" charset="0"/>
                <a:cs typeface="Times New Roman" pitchFamily="18" charset="0"/>
              </a:rPr>
              <a:t>sCR</a:t>
            </a:r>
            <a:r>
              <a:rPr lang="en-US" sz="2400" b="1" dirty="0" smtClean="0">
                <a:latin typeface="Times New Roman" pitchFamily="18" charset="0"/>
                <a:cs typeface="Times New Roman" pitchFamily="18" charset="0"/>
              </a:rPr>
              <a:t>)+(1/(</a:t>
            </a:r>
            <a:r>
              <a:rPr lang="en-US" sz="2400" b="1" dirty="0" err="1" smtClean="0">
                <a:latin typeface="Times New Roman" pitchFamily="18" charset="0"/>
                <a:cs typeface="Times New Roman" pitchFamily="18" charset="0"/>
              </a:rPr>
              <a:t>sCR</a:t>
            </a:r>
            <a:r>
              <a:rPr lang="en-US" sz="2400" b="1" dirty="0" smtClean="0">
                <a:latin typeface="Times New Roman" pitchFamily="18" charset="0"/>
                <a:cs typeface="Times New Roman" pitchFamily="18" charset="0"/>
              </a:rPr>
              <a:t>)</a:t>
            </a:r>
            <a:r>
              <a:rPr lang="en-US" sz="2400" b="1" baseline="30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	---- (3)</a:t>
            </a:r>
          </a:p>
        </p:txBody>
      </p:sp>
      <p:sp>
        <p:nvSpPr>
          <p:cNvPr id="7" name="TextBox 6"/>
          <p:cNvSpPr txBox="1"/>
          <p:nvPr/>
        </p:nvSpPr>
        <p:spPr>
          <a:xfrm>
            <a:off x="251520" y="1876762"/>
            <a:ext cx="6552728"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000" b="1" dirty="0" smtClean="0">
                <a:latin typeface="Times New Roman" pitchFamily="18" charset="0"/>
                <a:cs typeface="Times New Roman" pitchFamily="18" charset="0"/>
              </a:rPr>
              <a:t>H(s) =  A</a:t>
            </a:r>
            <a:r>
              <a:rPr lang="en-US" sz="2000" b="1" baseline="-25000" dirty="0" smtClean="0">
                <a:latin typeface="Times New Roman" pitchFamily="18" charset="0"/>
                <a:cs typeface="Times New Roman" pitchFamily="18" charset="0"/>
              </a:rPr>
              <a:t>0</a:t>
            </a:r>
            <a:r>
              <a:rPr lang="en-IN" sz="2000" b="1" dirty="0" smtClean="0">
                <a:latin typeface="Times New Roman" pitchFamily="18" charset="0"/>
                <a:cs typeface="Times New Roman" pitchFamily="18" charset="0"/>
              </a:rPr>
              <a:t>s</a:t>
            </a:r>
            <a:r>
              <a:rPr lang="en-US" sz="2000" b="1" baseline="30000" dirty="0" smtClean="0">
                <a:latin typeface="Times New Roman" pitchFamily="18" charset="0"/>
                <a:cs typeface="Times New Roman" pitchFamily="18" charset="0"/>
              </a:rPr>
              <a:t>2</a:t>
            </a:r>
            <a:r>
              <a:rPr lang="el-GR" sz="2000" b="1"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(s</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a:t>
            </a:r>
            <a:r>
              <a:rPr lang="el-GR" sz="2000" b="1" dirty="0" smtClean="0">
                <a:latin typeface="Times New Roman" pitchFamily="18" charset="0"/>
                <a:cs typeface="Times New Roman" pitchFamily="18" charset="0"/>
              </a:rPr>
              <a:t>αω</a:t>
            </a:r>
            <a:r>
              <a:rPr lang="en-US" sz="2000" b="1" baseline="-25000" dirty="0" err="1" smtClean="0">
                <a:latin typeface="Times New Roman" pitchFamily="18" charset="0"/>
                <a:cs typeface="Times New Roman" pitchFamily="18" charset="0"/>
              </a:rPr>
              <a:t>l</a:t>
            </a:r>
            <a:r>
              <a:rPr lang="en-US" sz="2000" b="1" dirty="0" err="1" smtClean="0">
                <a:latin typeface="Times New Roman" pitchFamily="18" charset="0"/>
                <a:cs typeface="Times New Roman" pitchFamily="18" charset="0"/>
              </a:rPr>
              <a:t>s</a:t>
            </a:r>
            <a:r>
              <a:rPr lang="en-US" sz="2000" b="1" dirty="0" smtClean="0">
                <a:latin typeface="Times New Roman" pitchFamily="18" charset="0"/>
                <a:cs typeface="Times New Roman" pitchFamily="18" charset="0"/>
              </a:rPr>
              <a:t>+(</a:t>
            </a:r>
            <a:r>
              <a:rPr lang="el-GR" sz="2000" b="1" dirty="0" smtClean="0">
                <a:latin typeface="Times New Roman" pitchFamily="18" charset="0"/>
                <a:cs typeface="Times New Roman" pitchFamily="18" charset="0"/>
              </a:rPr>
              <a:t>ω</a:t>
            </a:r>
            <a:r>
              <a:rPr lang="en-US" sz="2000" b="1" baseline="-25000" dirty="0" smtClean="0">
                <a:latin typeface="Times New Roman" pitchFamily="18" charset="0"/>
                <a:cs typeface="Times New Roman" pitchFamily="18" charset="0"/>
              </a:rPr>
              <a:t>l</a:t>
            </a:r>
            <a:r>
              <a:rPr lang="en-US" sz="2000" b="1" dirty="0" smtClean="0">
                <a:latin typeface="Times New Roman" pitchFamily="18" charset="0"/>
                <a:cs typeface="Times New Roman" pitchFamily="18" charset="0"/>
              </a:rPr>
              <a:t>)</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	---- (1)</a:t>
            </a:r>
          </a:p>
        </p:txBody>
      </p:sp>
      <p:sp>
        <p:nvSpPr>
          <p:cNvPr id="8" name="TextBox 7"/>
          <p:cNvSpPr txBox="1"/>
          <p:nvPr/>
        </p:nvSpPr>
        <p:spPr>
          <a:xfrm>
            <a:off x="611560" y="3028890"/>
            <a:ext cx="6552728"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000" b="1" dirty="0" smtClean="0">
                <a:latin typeface="Times New Roman" pitchFamily="18" charset="0"/>
                <a:cs typeface="Times New Roman" pitchFamily="18" charset="0"/>
              </a:rPr>
              <a:t>H(s) =  A</a:t>
            </a:r>
            <a:r>
              <a:rPr lang="en-US" sz="2000" b="1" baseline="-25000" dirty="0" smtClean="0">
                <a:latin typeface="Times New Roman" pitchFamily="18" charset="0"/>
                <a:cs typeface="Times New Roman" pitchFamily="18" charset="0"/>
              </a:rPr>
              <a:t>0</a:t>
            </a:r>
            <a:r>
              <a:rPr lang="el-GR" sz="2000" b="1"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a:t>
            </a:r>
            <a:r>
              <a:rPr lang="el-GR" sz="2000" b="1" dirty="0" smtClean="0">
                <a:latin typeface="Times New Roman" pitchFamily="18" charset="0"/>
                <a:cs typeface="Times New Roman" pitchFamily="18" charset="0"/>
              </a:rPr>
              <a:t>ω</a:t>
            </a:r>
            <a:r>
              <a:rPr lang="en-US" sz="2000" b="1" baseline="-25000" dirty="0" smtClean="0">
                <a:latin typeface="Times New Roman" pitchFamily="18" charset="0"/>
                <a:cs typeface="Times New Roman" pitchFamily="18" charset="0"/>
              </a:rPr>
              <a:t>l</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/s</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 +(</a:t>
            </a:r>
            <a:r>
              <a:rPr lang="el-GR" sz="2000" b="1" dirty="0" smtClean="0">
                <a:latin typeface="Times New Roman" pitchFamily="18" charset="0"/>
                <a:cs typeface="Times New Roman" pitchFamily="18" charset="0"/>
              </a:rPr>
              <a:t>αω</a:t>
            </a:r>
            <a:r>
              <a:rPr lang="en-US" sz="2000" b="1" baseline="-25000" dirty="0" smtClean="0">
                <a:latin typeface="Times New Roman" pitchFamily="18" charset="0"/>
                <a:cs typeface="Times New Roman" pitchFamily="18" charset="0"/>
              </a:rPr>
              <a:t>l</a:t>
            </a:r>
            <a:r>
              <a:rPr lang="en-US" sz="2000" b="1" dirty="0" smtClean="0">
                <a:latin typeface="Times New Roman" pitchFamily="18" charset="0"/>
                <a:cs typeface="Times New Roman" pitchFamily="18" charset="0"/>
              </a:rPr>
              <a:t>/s) +1)	---- (2)</a:t>
            </a:r>
          </a:p>
        </p:txBody>
      </p:sp>
      <p:sp>
        <p:nvSpPr>
          <p:cNvPr id="9" name="TextBox 8"/>
          <p:cNvSpPr txBox="1"/>
          <p:nvPr/>
        </p:nvSpPr>
        <p:spPr>
          <a:xfrm>
            <a:off x="2267744" y="2492896"/>
            <a:ext cx="428322" cy="369332"/>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none" rtlCol="0">
            <a:spAutoFit/>
          </a:bodyPr>
          <a:lstStyle/>
          <a:p>
            <a:r>
              <a:rPr lang="en-IN" dirty="0" smtClean="0">
                <a:latin typeface="Times New Roman" pitchFamily="18" charset="0"/>
                <a:cs typeface="Times New Roman" pitchFamily="18" charset="0"/>
              </a:rPr>
              <a:t>Or</a:t>
            </a:r>
            <a:endParaRPr lang="en-IN" dirty="0">
              <a:latin typeface="Times New Roman" pitchFamily="18" charset="0"/>
              <a:cs typeface="Times New Roman" pitchFamily="18" charset="0"/>
            </a:endParaRPr>
          </a:p>
        </p:txBody>
      </p:sp>
      <p:sp>
        <p:nvSpPr>
          <p:cNvPr id="10" name="TextBox 9"/>
          <p:cNvSpPr txBox="1"/>
          <p:nvPr/>
        </p:nvSpPr>
        <p:spPr>
          <a:xfrm>
            <a:off x="628328" y="5157192"/>
            <a:ext cx="3320140" cy="369332"/>
          </a:xfrm>
          <a:prstGeom prst="rect">
            <a:avLst/>
          </a:prstGeom>
          <a:noFill/>
        </p:spPr>
        <p:txBody>
          <a:bodyPr wrap="none" rtlCol="0">
            <a:spAutoFit/>
          </a:bodyPr>
          <a:lstStyle/>
          <a:p>
            <a:r>
              <a:rPr lang="en-US" dirty="0" smtClean="0">
                <a:latin typeface="Times New Roman" pitchFamily="18" charset="0"/>
                <a:cs typeface="Times New Roman" pitchFamily="18" charset="0"/>
              </a:rPr>
              <a:t>Comparing . Eqn. (2) and eqn. (3)</a:t>
            </a:r>
            <a:endParaRPr lang="en-US" dirty="0">
              <a:latin typeface="Times New Roman" pitchFamily="18" charset="0"/>
              <a:cs typeface="Times New Roman" pitchFamily="18" charset="0"/>
            </a:endParaRPr>
          </a:p>
        </p:txBody>
      </p:sp>
      <p:sp>
        <p:nvSpPr>
          <p:cNvPr id="11" name="Rectangle 10"/>
          <p:cNvSpPr/>
          <p:nvPr/>
        </p:nvSpPr>
        <p:spPr>
          <a:xfrm>
            <a:off x="3212232" y="5787261"/>
            <a:ext cx="4801314" cy="707886"/>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l-GR" sz="2000" b="1" dirty="0" smtClean="0">
                <a:latin typeface="Times New Roman" pitchFamily="18" charset="0"/>
                <a:cs typeface="Times New Roman" pitchFamily="18" charset="0"/>
              </a:rPr>
              <a:t>ω</a:t>
            </a:r>
            <a:r>
              <a:rPr lang="en-US" sz="2000" b="1" baseline="-25000" dirty="0" smtClean="0">
                <a:latin typeface="Times New Roman" pitchFamily="18" charset="0"/>
                <a:cs typeface="Times New Roman" pitchFamily="18" charset="0"/>
              </a:rPr>
              <a:t>l </a:t>
            </a:r>
            <a:r>
              <a:rPr lang="en-US" sz="2000" b="1" dirty="0" smtClean="0">
                <a:latin typeface="Times New Roman" pitchFamily="18" charset="0"/>
                <a:cs typeface="Times New Roman" pitchFamily="18" charset="0"/>
              </a:rPr>
              <a:t>= 1/RC; 	or	 </a:t>
            </a:r>
            <a:r>
              <a:rPr lang="en-US" sz="2000" b="1" dirty="0" err="1" smtClean="0">
                <a:latin typeface="Times New Roman" pitchFamily="18" charset="0"/>
                <a:cs typeface="Times New Roman" pitchFamily="18" charset="0"/>
              </a:rPr>
              <a:t>f</a:t>
            </a:r>
            <a:r>
              <a:rPr lang="en-US" sz="2000" b="1" baseline="-25000" dirty="0" err="1" smtClean="0">
                <a:latin typeface="Times New Roman" pitchFamily="18" charset="0"/>
                <a:cs typeface="Times New Roman" pitchFamily="18" charset="0"/>
              </a:rPr>
              <a:t>l</a:t>
            </a:r>
            <a:r>
              <a:rPr lang="en-US" sz="2000" b="1" baseline="-25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 1/2</a:t>
            </a:r>
            <a:r>
              <a:rPr lang="el-GR" sz="2000" b="1" dirty="0" smtClean="0">
                <a:latin typeface="Times New Roman" pitchFamily="18" charset="0"/>
                <a:cs typeface="Times New Roman" pitchFamily="18" charset="0"/>
              </a:rPr>
              <a:t>Π</a:t>
            </a:r>
            <a:r>
              <a:rPr lang="en-US" sz="2000" b="1" dirty="0" smtClean="0">
                <a:latin typeface="Times New Roman" pitchFamily="18" charset="0"/>
                <a:cs typeface="Times New Roman" pitchFamily="18" charset="0"/>
              </a:rPr>
              <a:t>RC 	</a:t>
            </a:r>
          </a:p>
          <a:p>
            <a:r>
              <a:rPr lang="el-GR" sz="2000" b="1" dirty="0" smtClean="0">
                <a:latin typeface="Times New Roman" pitchFamily="18" charset="0"/>
                <a:cs typeface="Times New Roman" pitchFamily="18" charset="0"/>
              </a:rPr>
              <a:t>α </a:t>
            </a:r>
            <a:r>
              <a:rPr lang="en-US" sz="2000" b="1" dirty="0" smtClean="0">
                <a:latin typeface="Times New Roman" pitchFamily="18" charset="0"/>
                <a:cs typeface="Times New Roman" pitchFamily="18" charset="0"/>
              </a:rPr>
              <a:t>  = 3-A</a:t>
            </a:r>
            <a:r>
              <a:rPr lang="en-US" sz="2000" b="1" baseline="-25000" dirty="0" smtClean="0">
                <a:latin typeface="Times New Roman" pitchFamily="18" charset="0"/>
                <a:cs typeface="Times New Roman" pitchFamily="18" charset="0"/>
              </a:rPr>
              <a:t>0</a:t>
            </a:r>
            <a:endParaRPr lang="en-US" sz="2000" baseline="-25000" dirty="0"/>
          </a:p>
        </p:txBody>
      </p:sp>
    </p:spTree>
    <p:extLst>
      <p:ext uri="{BB962C8B-B14F-4D97-AF65-F5344CB8AC3E}">
        <p14:creationId xmlns:p14="http://schemas.microsoft.com/office/powerpoint/2010/main" xmlns="" val="234873693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1124744"/>
            <a:ext cx="1204369"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Problem:</a:t>
            </a:r>
            <a:endParaRPr lang="en-US" sz="2000" b="1" dirty="0">
              <a:latin typeface="Times New Roman" pitchFamily="18" charset="0"/>
              <a:cs typeface="Times New Roman" pitchFamily="18" charset="0"/>
            </a:endParaRPr>
          </a:p>
        </p:txBody>
      </p:sp>
      <p:sp>
        <p:nvSpPr>
          <p:cNvPr id="6" name="TextBox 5"/>
          <p:cNvSpPr txBox="1"/>
          <p:nvPr/>
        </p:nvSpPr>
        <p:spPr>
          <a:xfrm>
            <a:off x="323528" y="1988840"/>
            <a:ext cx="8820472" cy="74892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3200" baseline="-25000" dirty="0" smtClean="0">
                <a:latin typeface="Times New Roman" pitchFamily="18" charset="0"/>
                <a:cs typeface="Times New Roman" pitchFamily="18" charset="0"/>
              </a:rPr>
              <a:t>Design a 2</a:t>
            </a:r>
            <a:r>
              <a:rPr lang="en-US" sz="3200" baseline="30000" dirty="0" smtClean="0">
                <a:latin typeface="Times New Roman" pitchFamily="18" charset="0"/>
                <a:cs typeface="Times New Roman" pitchFamily="18" charset="0"/>
              </a:rPr>
              <a:t>nd</a:t>
            </a:r>
            <a:r>
              <a:rPr lang="en-US" sz="3200" baseline="-25000" dirty="0" smtClean="0">
                <a:latin typeface="Times New Roman" pitchFamily="18" charset="0"/>
                <a:cs typeface="Times New Roman" pitchFamily="18" charset="0"/>
              </a:rPr>
              <a:t> order Butterworth HPF having </a:t>
            </a:r>
            <a:r>
              <a:rPr lang="en-US" sz="3200" baseline="-25000" dirty="0" err="1" smtClean="0">
                <a:latin typeface="Times New Roman" pitchFamily="18" charset="0"/>
                <a:cs typeface="Times New Roman" pitchFamily="18" charset="0"/>
              </a:rPr>
              <a:t>fl</a:t>
            </a:r>
            <a:r>
              <a:rPr lang="en-US" sz="3200" baseline="-25000" dirty="0" smtClean="0">
                <a:latin typeface="Times New Roman" pitchFamily="18" charset="0"/>
                <a:cs typeface="Times New Roman" pitchFamily="18" charset="0"/>
              </a:rPr>
              <a:t> = 1kHz. Discuss the frequency response.</a:t>
            </a:r>
            <a:endParaRPr lang="en-US" sz="3200" baseline="-25000" dirty="0">
              <a:latin typeface="Times New Roman" pitchFamily="18" charset="0"/>
              <a:cs typeface="Times New Roman" pitchFamily="18" charset="0"/>
            </a:endParaRPr>
          </a:p>
        </p:txBody>
      </p:sp>
    </p:spTree>
    <p:extLst>
      <p:ext uri="{BB962C8B-B14F-4D97-AF65-F5344CB8AC3E}">
        <p14:creationId xmlns:p14="http://schemas.microsoft.com/office/powerpoint/2010/main" xmlns="" val="395006567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124744"/>
            <a:ext cx="1180131"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b="1" dirty="0" smtClean="0">
                <a:latin typeface="Times New Roman" pitchFamily="18" charset="0"/>
                <a:cs typeface="Times New Roman" pitchFamily="18" charset="0"/>
              </a:rPr>
              <a:t>Solution:</a:t>
            </a:r>
            <a:endParaRPr lang="en-US" sz="2000" b="1" dirty="0">
              <a:latin typeface="Times New Roman" pitchFamily="18" charset="0"/>
              <a:cs typeface="Times New Roman" pitchFamily="18" charset="0"/>
            </a:endParaRPr>
          </a:p>
        </p:txBody>
      </p:sp>
      <p:sp>
        <p:nvSpPr>
          <p:cNvPr id="5" name="Rectangle 4"/>
          <p:cNvSpPr/>
          <p:nvPr/>
        </p:nvSpPr>
        <p:spPr>
          <a:xfrm>
            <a:off x="1043608" y="1628800"/>
            <a:ext cx="141096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h</a:t>
            </a:r>
            <a:r>
              <a:rPr lang="en-US" dirty="0" smtClean="0">
                <a:latin typeface="Times New Roman" pitchFamily="18" charset="0"/>
                <a:cs typeface="Times New Roman" pitchFamily="18" charset="0"/>
              </a:rPr>
              <a:t> = 1/2</a:t>
            </a:r>
            <a:r>
              <a:rPr lang="el-GR" dirty="0" smtClean="0">
                <a:latin typeface="Times New Roman" pitchFamily="18" charset="0"/>
                <a:cs typeface="Times New Roman" pitchFamily="18" charset="0"/>
              </a:rPr>
              <a:t>Π</a:t>
            </a:r>
            <a:r>
              <a:rPr lang="en-US" dirty="0" smtClean="0">
                <a:latin typeface="Times New Roman" pitchFamily="18" charset="0"/>
                <a:cs typeface="Times New Roman" pitchFamily="18" charset="0"/>
              </a:rPr>
              <a:t>RC </a:t>
            </a:r>
            <a:endParaRPr lang="en-US" dirty="0"/>
          </a:p>
        </p:txBody>
      </p:sp>
      <p:sp>
        <p:nvSpPr>
          <p:cNvPr id="6" name="Rectangle 5"/>
          <p:cNvSpPr/>
          <p:nvPr/>
        </p:nvSpPr>
        <p:spPr>
          <a:xfrm>
            <a:off x="1196008" y="2123564"/>
            <a:ext cx="3883564"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smtClean="0">
                <a:latin typeface="Times New Roman" pitchFamily="18" charset="0"/>
                <a:cs typeface="Times New Roman" pitchFamily="18" charset="0"/>
              </a:rPr>
              <a:t>Assume, C=0.1 µF, then the R is 1.6k</a:t>
            </a:r>
            <a:r>
              <a:rPr lang="el-GR" dirty="0" smtClean="0">
                <a:latin typeface="Times New Roman" pitchFamily="18" charset="0"/>
                <a:cs typeface="Times New Roman" pitchFamily="18" charset="0"/>
              </a:rPr>
              <a:t>Ω</a:t>
            </a:r>
            <a:r>
              <a:rPr lang="en-US" dirty="0" smtClean="0">
                <a:latin typeface="Times New Roman" pitchFamily="18" charset="0"/>
                <a:cs typeface="Times New Roman" pitchFamily="18" charset="0"/>
              </a:rPr>
              <a:t>.</a:t>
            </a:r>
            <a:endParaRPr lang="en-US" dirty="0"/>
          </a:p>
        </p:txBody>
      </p:sp>
      <p:sp>
        <p:nvSpPr>
          <p:cNvPr id="7"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8" name="Rectangle 7"/>
          <p:cNvSpPr/>
          <p:nvPr/>
        </p:nvSpPr>
        <p:spPr>
          <a:xfrm>
            <a:off x="1348408" y="3131676"/>
            <a:ext cx="5181290" cy="646331"/>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dirty="0" smtClean="0">
                <a:latin typeface="Times New Roman" pitchFamily="18" charset="0"/>
                <a:cs typeface="Times New Roman" pitchFamily="18" charset="0"/>
              </a:rPr>
              <a:t>From the Table, for n=2 (2</a:t>
            </a:r>
            <a:r>
              <a:rPr lang="en-US" baseline="30000" dirty="0" smtClean="0">
                <a:latin typeface="Times New Roman" pitchFamily="18" charset="0"/>
                <a:cs typeface="Times New Roman" pitchFamily="18" charset="0"/>
              </a:rPr>
              <a:t>nd</a:t>
            </a:r>
            <a:r>
              <a:rPr lang="en-US" dirty="0" smtClean="0">
                <a:latin typeface="Times New Roman" pitchFamily="18" charset="0"/>
                <a:cs typeface="Times New Roman" pitchFamily="18" charset="0"/>
              </a:rPr>
              <a:t> Order), </a:t>
            </a:r>
            <a:r>
              <a:rPr lang="el-GR" dirty="0" smtClean="0">
                <a:latin typeface="Times New Roman" pitchFamily="18" charset="0"/>
                <a:cs typeface="Times New Roman" pitchFamily="18" charset="0"/>
              </a:rPr>
              <a:t>α</a:t>
            </a:r>
            <a:r>
              <a:rPr lang="en-US" dirty="0" smtClean="0">
                <a:latin typeface="Times New Roman" pitchFamily="18" charset="0"/>
                <a:cs typeface="Times New Roman" pitchFamily="18" charset="0"/>
              </a:rPr>
              <a:t> = 1.414, </a:t>
            </a:r>
          </a:p>
          <a:p>
            <a:r>
              <a:rPr lang="en-US" dirty="0" smtClean="0">
                <a:latin typeface="Times New Roman" pitchFamily="18" charset="0"/>
                <a:cs typeface="Times New Roman" pitchFamily="18" charset="0"/>
              </a:rPr>
              <a:t>	hence the Pass band gain A</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 = 3-</a:t>
            </a:r>
            <a:r>
              <a:rPr lang="el-GR" dirty="0" smtClean="0">
                <a:latin typeface="Times New Roman" pitchFamily="18" charset="0"/>
                <a:cs typeface="Times New Roman" pitchFamily="18" charset="0"/>
              </a:rPr>
              <a:t>α</a:t>
            </a:r>
            <a:r>
              <a:rPr lang="en-US" dirty="0" smtClean="0">
                <a:latin typeface="Times New Roman" pitchFamily="18" charset="0"/>
                <a:cs typeface="Times New Roman" pitchFamily="18" charset="0"/>
              </a:rPr>
              <a:t> = 1.586.</a:t>
            </a:r>
            <a:endParaRPr lang="en-US" dirty="0"/>
          </a:p>
        </p:txBody>
      </p:sp>
      <p:sp>
        <p:nvSpPr>
          <p:cNvPr id="9" name="Rectangle 8"/>
          <p:cNvSpPr/>
          <p:nvPr/>
        </p:nvSpPr>
        <p:spPr>
          <a:xfrm>
            <a:off x="2123728" y="4149080"/>
            <a:ext cx="4831772" cy="646331"/>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US" dirty="0" smtClean="0">
                <a:latin typeface="Times New Roman" pitchFamily="18" charset="0"/>
                <a:cs typeface="Times New Roman" pitchFamily="18" charset="0"/>
              </a:rPr>
              <a:t>A</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 = (1 +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 1.586 and assume,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=10k</a:t>
            </a:r>
            <a:r>
              <a:rPr lang="el-GR" dirty="0" smtClean="0">
                <a:latin typeface="Times New Roman" pitchFamily="18" charset="0"/>
                <a:cs typeface="Times New Roman" pitchFamily="18" charset="0"/>
              </a:rPr>
              <a:t>Ω</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hence,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f</a:t>
            </a:r>
            <a:r>
              <a:rPr lang="en-US" dirty="0" smtClean="0">
                <a:latin typeface="Times New Roman" pitchFamily="18" charset="0"/>
                <a:cs typeface="Times New Roman" pitchFamily="18" charset="0"/>
              </a:rPr>
              <a:t> = 5.86k</a:t>
            </a:r>
            <a:r>
              <a:rPr lang="el-GR" dirty="0" smtClean="0">
                <a:latin typeface="Times New Roman" pitchFamily="18" charset="0"/>
                <a:cs typeface="Times New Roman" pitchFamily="18" charset="0"/>
              </a:rPr>
              <a:t>Ω</a:t>
            </a:r>
            <a:endParaRPr lang="en-US" dirty="0"/>
          </a:p>
        </p:txBody>
      </p:sp>
      <p:sp>
        <p:nvSpPr>
          <p:cNvPr id="10" name="Rectangle 9"/>
          <p:cNvSpPr/>
          <p:nvPr/>
        </p:nvSpPr>
        <p:spPr>
          <a:xfrm>
            <a:off x="1691680" y="5579948"/>
            <a:ext cx="6771982" cy="40011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000" b="1" dirty="0" smtClean="0">
                <a:latin typeface="Times New Roman" pitchFamily="18" charset="0"/>
                <a:cs typeface="Times New Roman" pitchFamily="18" charset="0"/>
              </a:rPr>
              <a:t>Hence the Transfer function is, H(s) = 1.586 / (s</a:t>
            </a:r>
            <a:r>
              <a:rPr lang="en-US" sz="2000" b="1" baseline="-25000" dirty="0" smtClean="0">
                <a:latin typeface="Times New Roman" pitchFamily="18" charset="0"/>
                <a:cs typeface="Times New Roman" pitchFamily="18" charset="0"/>
              </a:rPr>
              <a:t>n</a:t>
            </a:r>
            <a:r>
              <a:rPr lang="en-US" sz="2000" b="1" baseline="30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+1.414s</a:t>
            </a:r>
            <a:r>
              <a:rPr lang="en-US" sz="2000" b="1" baseline="-25000" dirty="0" smtClean="0">
                <a:latin typeface="Times New Roman" pitchFamily="18" charset="0"/>
                <a:cs typeface="Times New Roman" pitchFamily="18" charset="0"/>
              </a:rPr>
              <a:t>n</a:t>
            </a:r>
            <a:r>
              <a:rPr lang="en-US" sz="2000" b="1" dirty="0" smtClean="0">
                <a:latin typeface="Times New Roman" pitchFamily="18" charset="0"/>
                <a:cs typeface="Times New Roman" pitchFamily="18" charset="0"/>
              </a:rPr>
              <a:t>+1)</a:t>
            </a:r>
            <a:endParaRPr lang="en-US" sz="2000" b="1" dirty="0"/>
          </a:p>
        </p:txBody>
      </p:sp>
    </p:spTree>
    <p:extLst>
      <p:ext uri="{BB962C8B-B14F-4D97-AF65-F5344CB8AC3E}">
        <p14:creationId xmlns:p14="http://schemas.microsoft.com/office/powerpoint/2010/main" xmlns="" val="309249973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239264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Wide Band Pass Filter</a:t>
            </a:r>
            <a:endParaRPr lang="en-US" b="1" dirty="0">
              <a:latin typeface="Times New Roman" pitchFamily="18" charset="0"/>
              <a:cs typeface="Times New Roman" pitchFamily="18" charset="0"/>
            </a:endParaRPr>
          </a:p>
        </p:txBody>
      </p:sp>
      <p:sp>
        <p:nvSpPr>
          <p:cNvPr id="6" name="Rectangle 5"/>
          <p:cNvSpPr/>
          <p:nvPr/>
        </p:nvSpPr>
        <p:spPr>
          <a:xfrm>
            <a:off x="1043608" y="1628800"/>
            <a:ext cx="7053534" cy="461665"/>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sz="2400" dirty="0" smtClean="0">
                <a:latin typeface="Times New Roman" pitchFamily="18" charset="0"/>
                <a:cs typeface="Times New Roman" pitchFamily="18" charset="0"/>
              </a:rPr>
              <a:t>First order </a:t>
            </a:r>
            <a:r>
              <a:rPr lang="en-IN" sz="2400" b="1" dirty="0" smtClean="0">
                <a:latin typeface="Times New Roman" pitchFamily="18" charset="0"/>
                <a:cs typeface="Times New Roman" pitchFamily="18" charset="0"/>
              </a:rPr>
              <a:t>BPF</a:t>
            </a:r>
            <a:r>
              <a:rPr lang="en-IN" sz="2400" dirty="0" smtClean="0">
                <a:latin typeface="Times New Roman" pitchFamily="18" charset="0"/>
                <a:cs typeface="Times New Roman" pitchFamily="18" charset="0"/>
              </a:rPr>
              <a:t> = Cascade of First order </a:t>
            </a:r>
            <a:r>
              <a:rPr lang="en-IN" sz="2400" b="1" dirty="0" smtClean="0">
                <a:latin typeface="Times New Roman" pitchFamily="18" charset="0"/>
                <a:cs typeface="Times New Roman" pitchFamily="18" charset="0"/>
              </a:rPr>
              <a:t>HPF</a:t>
            </a:r>
            <a:r>
              <a:rPr lang="en-IN" sz="2400" dirty="0" smtClean="0">
                <a:latin typeface="Times New Roman" pitchFamily="18" charset="0"/>
                <a:cs typeface="Times New Roman" pitchFamily="18" charset="0"/>
              </a:rPr>
              <a:t> and </a:t>
            </a:r>
            <a:r>
              <a:rPr lang="en-IN" sz="2400" b="1" dirty="0" smtClean="0">
                <a:latin typeface="Times New Roman" pitchFamily="18" charset="0"/>
                <a:cs typeface="Times New Roman" pitchFamily="18" charset="0"/>
              </a:rPr>
              <a:t>LPF</a:t>
            </a:r>
            <a:endParaRPr lang="en-US" sz="2400" b="1" dirty="0"/>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8131"/>
          <a:stretch/>
        </p:blipFill>
        <p:spPr bwMode="auto">
          <a:xfrm>
            <a:off x="1196321" y="2420889"/>
            <a:ext cx="6900821" cy="38149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1487371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239264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Wide Band Pass Filter</a:t>
            </a:r>
            <a:endParaRPr lang="en-US" b="1" dirty="0">
              <a:latin typeface="Times New Roman" pitchFamily="18" charset="0"/>
              <a:cs typeface="Times New Roman" pitchFamily="18" charset="0"/>
            </a:endParaRPr>
          </a:p>
        </p:txBody>
      </p:sp>
      <p:sp>
        <p:nvSpPr>
          <p:cNvPr id="6" name="Rectangle 5"/>
          <p:cNvSpPr/>
          <p:nvPr/>
        </p:nvSpPr>
        <p:spPr>
          <a:xfrm>
            <a:off x="1043608" y="1628800"/>
            <a:ext cx="665567" cy="369332"/>
          </a:xfrm>
          <a:prstGeom prst="rect">
            <a:avLst/>
          </a:prstGeom>
          <a:solidFill>
            <a:schemeClr val="accent3">
              <a:lumMod val="20000"/>
              <a:lumOff val="80000"/>
            </a:schemeClr>
          </a:solidFill>
        </p:spPr>
        <p:style>
          <a:lnRef idx="2">
            <a:schemeClr val="accent2"/>
          </a:lnRef>
          <a:fillRef idx="1">
            <a:schemeClr val="lt1"/>
          </a:fillRef>
          <a:effectRef idx="0">
            <a:schemeClr val="accent2"/>
          </a:effectRef>
          <a:fontRef idx="minor">
            <a:schemeClr val="dk1"/>
          </a:fontRef>
        </p:style>
        <p:txBody>
          <a:bodyPr wrap="none">
            <a:spAutoFit/>
          </a:bodyPr>
          <a:lstStyle/>
          <a:p>
            <a:r>
              <a:rPr lang="en-IN" dirty="0" smtClean="0">
                <a:latin typeface="Times New Roman" pitchFamily="18" charset="0"/>
                <a:cs typeface="Times New Roman" pitchFamily="18" charset="0"/>
              </a:rPr>
              <a:t>HPF </a:t>
            </a:r>
            <a:endParaRPr lang="en-US" dirty="0"/>
          </a:p>
        </p:txBody>
      </p:sp>
      <p:sp>
        <p:nvSpPr>
          <p:cNvPr id="7" name="Rectangle 6"/>
          <p:cNvSpPr/>
          <p:nvPr/>
        </p:nvSpPr>
        <p:spPr>
          <a:xfrm>
            <a:off x="1861575" y="2009526"/>
            <a:ext cx="5455340" cy="92333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IN" dirty="0" smtClean="0">
                <a:latin typeface="Times New Roman" pitchFamily="18" charset="0"/>
                <a:cs typeface="Times New Roman" pitchFamily="18" charset="0"/>
              </a:rPr>
              <a:t>H(</a:t>
            </a:r>
            <a:r>
              <a:rPr lang="en-IN" dirty="0" err="1" smtClean="0">
                <a:latin typeface="Times New Roman" pitchFamily="18" charset="0"/>
                <a:cs typeface="Times New Roman" pitchFamily="18" charset="0"/>
              </a:rPr>
              <a:t>jɷ</a:t>
            </a:r>
            <a:r>
              <a:rPr lang="en-IN" dirty="0" smtClean="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a:t>
            </a:r>
            <a:r>
              <a:rPr lang="en-US" baseline="-25000" dirty="0" smtClean="0">
                <a:latin typeface="Times New Roman" pitchFamily="18" charset="0"/>
                <a:cs typeface="Times New Roman" pitchFamily="18" charset="0"/>
              </a:rPr>
              <a:t>01</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jf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l</a:t>
            </a:r>
            <a:r>
              <a:rPr lang="en-US" dirty="0" smtClean="0">
                <a:latin typeface="Times New Roman" pitchFamily="18" charset="0"/>
                <a:cs typeface="Times New Roman" pitchFamily="18" charset="0"/>
              </a:rPr>
              <a:t>) / [1+j(f/</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l</a:t>
            </a:r>
            <a:r>
              <a:rPr lang="en-US" dirty="0" smtClean="0">
                <a:latin typeface="Times New Roman" pitchFamily="18" charset="0"/>
                <a:cs typeface="Times New Roman" pitchFamily="18" charset="0"/>
              </a:rPr>
              <a:t>)</a:t>
            </a:r>
            <a:r>
              <a:rPr lang="en-IN" dirty="0" smtClean="0">
                <a:latin typeface="Times New Roman" pitchFamily="18" charset="0"/>
                <a:cs typeface="Times New Roman" pitchFamily="18" charset="0"/>
              </a:rPr>
              <a:t>] </a:t>
            </a:r>
          </a:p>
          <a:p>
            <a:r>
              <a:rPr lang="en-IN" dirty="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a:t>
            </a:r>
            <a:r>
              <a:rPr lang="en-IN" dirty="0">
                <a:latin typeface="Times New Roman" pitchFamily="18" charset="0"/>
                <a:cs typeface="Times New Roman" pitchFamily="18" charset="0"/>
              </a:rPr>
              <a:t>H(</a:t>
            </a:r>
            <a:r>
              <a:rPr lang="en-IN" dirty="0" err="1">
                <a:latin typeface="Times New Roman" pitchFamily="18" charset="0"/>
                <a:cs typeface="Times New Roman" pitchFamily="18" charset="0"/>
              </a:rPr>
              <a:t>jɷ</a:t>
            </a: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a:t>
            </a:r>
            <a:r>
              <a:rPr lang="en-US" baseline="-25000" dirty="0" smtClean="0">
                <a:latin typeface="Times New Roman" pitchFamily="18" charset="0"/>
                <a:cs typeface="Times New Roman" pitchFamily="18" charset="0"/>
              </a:rPr>
              <a:t>01</a:t>
            </a:r>
            <a:r>
              <a:rPr lang="en-US" dirty="0" smtClean="0">
                <a:latin typeface="Times New Roman" pitchFamily="18" charset="0"/>
                <a:cs typeface="Times New Roman" pitchFamily="18" charset="0"/>
              </a:rPr>
              <a:t>(f/</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l</a:t>
            </a:r>
            <a:r>
              <a:rPr lang="en-US" dirty="0" smtClean="0">
                <a:latin typeface="Times New Roman" pitchFamily="18" charset="0"/>
                <a:cs typeface="Times New Roman" pitchFamily="18" charset="0"/>
              </a:rPr>
              <a:t>) / </a:t>
            </a:r>
            <a:r>
              <a:rPr lang="en-US" dirty="0" smtClean="0">
                <a:latin typeface="Bodoni MT Poster Compressed"/>
                <a:cs typeface="Times New Roman" pitchFamily="18" charset="0"/>
              </a:rPr>
              <a:t>√</a:t>
            </a:r>
            <a:r>
              <a:rPr lang="en-US" dirty="0" smtClean="0">
                <a:latin typeface="Times New Roman" pitchFamily="18" charset="0"/>
                <a:cs typeface="Times New Roman" pitchFamily="18" charset="0"/>
              </a:rPr>
              <a:t>[1+</a:t>
            </a:r>
            <a:r>
              <a:rPr lang="en-US" dirty="0">
                <a:latin typeface="Times New Roman" pitchFamily="18" charset="0"/>
                <a:cs typeface="Times New Roman" pitchFamily="18" charset="0"/>
              </a:rPr>
              <a:t>(</a:t>
            </a:r>
            <a:r>
              <a:rPr lang="en-US" dirty="0" smtClean="0">
                <a:latin typeface="Times New Roman" pitchFamily="18" charset="0"/>
                <a:cs typeface="Times New Roman" pitchFamily="18" charset="0"/>
              </a:rPr>
              <a:t>f/</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l</a:t>
            </a:r>
            <a:r>
              <a:rPr lang="en-US" dirty="0" smtClean="0">
                <a:latin typeface="Times New Roman" pitchFamily="18" charset="0"/>
                <a:cs typeface="Times New Roman" pitchFamily="18" charset="0"/>
              </a:rPr>
              <a:t>)</a:t>
            </a:r>
            <a:r>
              <a:rPr lang="en-US" baseline="30000" dirty="0" smtClean="0">
                <a:latin typeface="Times New Roman" pitchFamily="18" charset="0"/>
                <a:cs typeface="Times New Roman" pitchFamily="18" charset="0"/>
              </a:rPr>
              <a:t>2</a:t>
            </a:r>
            <a:r>
              <a:rPr lang="en-IN" dirty="0" smtClean="0">
                <a:latin typeface="Times New Roman" pitchFamily="18" charset="0"/>
                <a:cs typeface="Times New Roman" pitchFamily="18" charset="0"/>
              </a:rPr>
              <a:t>]</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-----(1)</a:t>
            </a:r>
            <a:endParaRPr lang="en-US" dirty="0"/>
          </a:p>
        </p:txBody>
      </p:sp>
      <p:sp>
        <p:nvSpPr>
          <p:cNvPr id="8" name="Rectangle 7"/>
          <p:cNvSpPr/>
          <p:nvPr/>
        </p:nvSpPr>
        <p:spPr>
          <a:xfrm>
            <a:off x="1043607" y="2843644"/>
            <a:ext cx="639919" cy="369332"/>
          </a:xfrm>
          <a:prstGeom prst="rect">
            <a:avLst/>
          </a:prstGeom>
          <a:solidFill>
            <a:schemeClr val="accent3">
              <a:lumMod val="20000"/>
              <a:lumOff val="80000"/>
            </a:schemeClr>
          </a:solidFill>
        </p:spPr>
        <p:style>
          <a:lnRef idx="2">
            <a:schemeClr val="accent2"/>
          </a:lnRef>
          <a:fillRef idx="1">
            <a:schemeClr val="lt1"/>
          </a:fillRef>
          <a:effectRef idx="0">
            <a:schemeClr val="accent2"/>
          </a:effectRef>
          <a:fontRef idx="minor">
            <a:schemeClr val="dk1"/>
          </a:fontRef>
        </p:style>
        <p:txBody>
          <a:bodyPr wrap="none">
            <a:spAutoFit/>
          </a:bodyPr>
          <a:lstStyle/>
          <a:p>
            <a:r>
              <a:rPr lang="en-IN" dirty="0">
                <a:latin typeface="Times New Roman" pitchFamily="18" charset="0"/>
                <a:cs typeface="Times New Roman" pitchFamily="18" charset="0"/>
              </a:rPr>
              <a:t>L</a:t>
            </a:r>
            <a:r>
              <a:rPr lang="en-IN" dirty="0" smtClean="0">
                <a:latin typeface="Times New Roman" pitchFamily="18" charset="0"/>
                <a:cs typeface="Times New Roman" pitchFamily="18" charset="0"/>
              </a:rPr>
              <a:t>PF </a:t>
            </a:r>
            <a:endParaRPr lang="en-US" dirty="0"/>
          </a:p>
        </p:txBody>
      </p:sp>
      <p:sp>
        <p:nvSpPr>
          <p:cNvPr id="11" name="Rectangle 10"/>
          <p:cNvSpPr/>
          <p:nvPr/>
        </p:nvSpPr>
        <p:spPr>
          <a:xfrm>
            <a:off x="2013975" y="3501008"/>
            <a:ext cx="4532010" cy="92333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IN" dirty="0" smtClean="0">
                <a:latin typeface="Times New Roman" pitchFamily="18" charset="0"/>
                <a:cs typeface="Times New Roman" pitchFamily="18" charset="0"/>
              </a:rPr>
              <a:t>H(</a:t>
            </a:r>
            <a:r>
              <a:rPr lang="en-IN" dirty="0" err="1" smtClean="0">
                <a:latin typeface="Times New Roman" pitchFamily="18" charset="0"/>
                <a:cs typeface="Times New Roman" pitchFamily="18" charset="0"/>
              </a:rPr>
              <a:t>jɷ</a:t>
            </a:r>
            <a:r>
              <a:rPr lang="en-IN" dirty="0" smtClean="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a:t>
            </a:r>
            <a:r>
              <a:rPr lang="en-US" baseline="-25000" dirty="0" smtClean="0">
                <a:latin typeface="Times New Roman" pitchFamily="18" charset="0"/>
                <a:cs typeface="Times New Roman" pitchFamily="18" charset="0"/>
              </a:rPr>
              <a:t>01</a:t>
            </a:r>
            <a:r>
              <a:rPr lang="en-US" dirty="0" smtClean="0">
                <a:latin typeface="Times New Roman" pitchFamily="18" charset="0"/>
                <a:cs typeface="Times New Roman" pitchFamily="18" charset="0"/>
              </a:rPr>
              <a:t> / [1+j(f/</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h</a:t>
            </a:r>
            <a:r>
              <a:rPr lang="en-US" dirty="0" smtClean="0">
                <a:latin typeface="Times New Roman" pitchFamily="18" charset="0"/>
                <a:cs typeface="Times New Roman" pitchFamily="18" charset="0"/>
              </a:rPr>
              <a:t>)</a:t>
            </a:r>
            <a:r>
              <a:rPr lang="en-IN" dirty="0" smtClean="0">
                <a:latin typeface="Times New Roman" pitchFamily="18" charset="0"/>
                <a:cs typeface="Times New Roman" pitchFamily="18" charset="0"/>
              </a:rPr>
              <a:t>] </a:t>
            </a:r>
          </a:p>
          <a:p>
            <a:r>
              <a:rPr lang="en-IN" dirty="0">
                <a:latin typeface="Times New Roman" pitchFamily="18" charset="0"/>
                <a:cs typeface="Times New Roman" pitchFamily="18" charset="0"/>
              </a:rPr>
              <a:t>	</a:t>
            </a:r>
            <a:endParaRPr lang="en-IN" dirty="0" smtClean="0">
              <a:latin typeface="Times New Roman" pitchFamily="18" charset="0"/>
              <a:cs typeface="Times New Roman" pitchFamily="18" charset="0"/>
            </a:endParaRPr>
          </a:p>
          <a:p>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a:t>
            </a:r>
            <a:r>
              <a:rPr lang="en-IN" dirty="0">
                <a:latin typeface="Times New Roman" pitchFamily="18" charset="0"/>
                <a:cs typeface="Times New Roman" pitchFamily="18" charset="0"/>
              </a:rPr>
              <a:t>H(</a:t>
            </a:r>
            <a:r>
              <a:rPr lang="en-IN" dirty="0" err="1">
                <a:latin typeface="Times New Roman" pitchFamily="18" charset="0"/>
                <a:cs typeface="Times New Roman" pitchFamily="18" charset="0"/>
              </a:rPr>
              <a:t>jɷ</a:t>
            </a: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a:t>
            </a:r>
            <a:r>
              <a:rPr lang="en-US" baseline="-25000" dirty="0" smtClean="0">
                <a:latin typeface="Times New Roman" pitchFamily="18" charset="0"/>
                <a:cs typeface="Times New Roman" pitchFamily="18" charset="0"/>
              </a:rPr>
              <a:t>01</a:t>
            </a:r>
            <a:r>
              <a:rPr lang="en-US" dirty="0" smtClean="0">
                <a:latin typeface="Times New Roman" pitchFamily="18" charset="0"/>
                <a:cs typeface="Times New Roman" pitchFamily="18" charset="0"/>
              </a:rPr>
              <a:t> / </a:t>
            </a:r>
            <a:r>
              <a:rPr lang="en-US" dirty="0" smtClean="0">
                <a:latin typeface="Bodoni MT Poster Compressed"/>
                <a:cs typeface="Times New Roman" pitchFamily="18" charset="0"/>
              </a:rPr>
              <a:t>√</a:t>
            </a:r>
            <a:r>
              <a:rPr lang="en-US" dirty="0" smtClean="0">
                <a:latin typeface="Times New Roman" pitchFamily="18" charset="0"/>
                <a:cs typeface="Times New Roman" pitchFamily="18" charset="0"/>
              </a:rPr>
              <a:t>[1+</a:t>
            </a:r>
            <a:r>
              <a:rPr lang="en-US" dirty="0">
                <a:latin typeface="Times New Roman" pitchFamily="18" charset="0"/>
                <a:cs typeface="Times New Roman" pitchFamily="18" charset="0"/>
              </a:rPr>
              <a:t>(</a:t>
            </a:r>
            <a:r>
              <a:rPr lang="en-US" dirty="0" smtClean="0">
                <a:latin typeface="Times New Roman" pitchFamily="18" charset="0"/>
                <a:cs typeface="Times New Roman" pitchFamily="18" charset="0"/>
              </a:rPr>
              <a:t>f/</a:t>
            </a:r>
            <a:r>
              <a:rPr lang="en-US" dirty="0" err="1" smtClean="0">
                <a:latin typeface="Times New Roman" pitchFamily="18" charset="0"/>
                <a:cs typeface="Times New Roman" pitchFamily="18" charset="0"/>
              </a:rPr>
              <a:t>f</a:t>
            </a:r>
            <a:r>
              <a:rPr lang="en-US" baseline="-25000" dirty="0" err="1" smtClean="0">
                <a:latin typeface="Times New Roman" pitchFamily="18" charset="0"/>
                <a:cs typeface="Times New Roman" pitchFamily="18" charset="0"/>
              </a:rPr>
              <a:t>h</a:t>
            </a:r>
            <a:r>
              <a:rPr lang="en-US" dirty="0" smtClean="0">
                <a:latin typeface="Times New Roman" pitchFamily="18" charset="0"/>
                <a:cs typeface="Times New Roman" pitchFamily="18" charset="0"/>
              </a:rPr>
              <a:t>)</a:t>
            </a:r>
            <a:r>
              <a:rPr lang="en-US" baseline="30000" dirty="0" smtClean="0">
                <a:latin typeface="Times New Roman" pitchFamily="18" charset="0"/>
                <a:cs typeface="Times New Roman" pitchFamily="18" charset="0"/>
              </a:rPr>
              <a:t>2</a:t>
            </a:r>
            <a:r>
              <a:rPr lang="en-IN" dirty="0" smtClean="0">
                <a:latin typeface="Times New Roman" pitchFamily="18" charset="0"/>
                <a:cs typeface="Times New Roman" pitchFamily="18" charset="0"/>
              </a:rPr>
              <a:t>]</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-----(2)</a:t>
            </a:r>
            <a:endParaRPr lang="en-US" dirty="0"/>
          </a:p>
        </p:txBody>
      </p:sp>
      <p:sp>
        <p:nvSpPr>
          <p:cNvPr id="12" name="Rectangle 11"/>
          <p:cNvSpPr/>
          <p:nvPr/>
        </p:nvSpPr>
        <p:spPr>
          <a:xfrm>
            <a:off x="611136" y="4837802"/>
            <a:ext cx="2500877" cy="369332"/>
          </a:xfrm>
          <a:prstGeom prst="rect">
            <a:avLst/>
          </a:prstGeom>
          <a:solidFill>
            <a:srgbClr val="FFBDFF"/>
          </a:solidFill>
        </p:spPr>
        <p:style>
          <a:lnRef idx="2">
            <a:schemeClr val="accent2"/>
          </a:lnRef>
          <a:fillRef idx="1">
            <a:schemeClr val="lt1"/>
          </a:fillRef>
          <a:effectRef idx="0">
            <a:schemeClr val="accent2"/>
          </a:effectRef>
          <a:fontRef idx="minor">
            <a:schemeClr val="dk1"/>
          </a:fontRef>
        </p:style>
        <p:txBody>
          <a:bodyPr wrap="none">
            <a:spAutoFit/>
          </a:bodyPr>
          <a:lstStyle/>
          <a:p>
            <a:r>
              <a:rPr lang="en-IN" dirty="0" smtClean="0">
                <a:latin typeface="Times New Roman" pitchFamily="18" charset="0"/>
                <a:cs typeface="Times New Roman" pitchFamily="18" charset="0"/>
              </a:rPr>
              <a:t>Total Gain A</a:t>
            </a:r>
            <a:r>
              <a:rPr lang="en-IN" baseline="-25000" dirty="0" smtClean="0">
                <a:latin typeface="Times New Roman" pitchFamily="18" charset="0"/>
                <a:cs typeface="Times New Roman" pitchFamily="18" charset="0"/>
              </a:rPr>
              <a:t>0</a:t>
            </a:r>
            <a:r>
              <a:rPr lang="en-IN" dirty="0" smtClean="0">
                <a:latin typeface="Times New Roman" pitchFamily="18" charset="0"/>
                <a:cs typeface="Times New Roman" pitchFamily="18" charset="0"/>
              </a:rPr>
              <a:t> = A</a:t>
            </a:r>
            <a:r>
              <a:rPr lang="en-IN" baseline="-25000" dirty="0" smtClean="0">
                <a:latin typeface="Times New Roman" pitchFamily="18" charset="0"/>
                <a:cs typeface="Times New Roman" pitchFamily="18" charset="0"/>
              </a:rPr>
              <a:t>01</a:t>
            </a:r>
            <a:r>
              <a:rPr lang="en-IN" dirty="0" smtClean="0">
                <a:latin typeface="Times New Roman" pitchFamily="18" charset="0"/>
                <a:cs typeface="Times New Roman" pitchFamily="18" charset="0"/>
              </a:rPr>
              <a:t>. A</a:t>
            </a:r>
            <a:r>
              <a:rPr lang="en-IN" baseline="-25000" dirty="0" smtClean="0">
                <a:latin typeface="Times New Roman" pitchFamily="18" charset="0"/>
                <a:cs typeface="Times New Roman" pitchFamily="18" charset="0"/>
              </a:rPr>
              <a:t>02</a:t>
            </a:r>
            <a:endParaRPr lang="en-US" baseline="-25000" dirty="0"/>
          </a:p>
        </p:txBody>
      </p:sp>
      <p:sp>
        <p:nvSpPr>
          <p:cNvPr id="13" name="Rectangle 12"/>
          <p:cNvSpPr/>
          <p:nvPr/>
        </p:nvSpPr>
        <p:spPr>
          <a:xfrm>
            <a:off x="1173800" y="5437013"/>
            <a:ext cx="7669087" cy="52322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IN" sz="2800" b="1" dirty="0" smtClean="0">
                <a:latin typeface="Times New Roman" pitchFamily="18" charset="0"/>
                <a:cs typeface="Times New Roman" pitchFamily="18" charset="0"/>
              </a:rPr>
              <a:t>H(</a:t>
            </a:r>
            <a:r>
              <a:rPr lang="en-IN" sz="2800" b="1" dirty="0" err="1" smtClean="0">
                <a:latin typeface="Times New Roman" pitchFamily="18" charset="0"/>
                <a:cs typeface="Times New Roman" pitchFamily="18" charset="0"/>
              </a:rPr>
              <a:t>jɷ</a:t>
            </a:r>
            <a:r>
              <a:rPr lang="en-IN" sz="2800" b="1" dirty="0" smtClean="0">
                <a:latin typeface="Times New Roman" pitchFamily="18" charset="0"/>
                <a:cs typeface="Times New Roman" pitchFamily="18" charset="0"/>
              </a:rPr>
              <a:t>) =</a:t>
            </a:r>
            <a:r>
              <a:rPr lang="en-US" sz="2800" b="1" dirty="0">
                <a:latin typeface="Times New Roman" pitchFamily="18" charset="0"/>
                <a:cs typeface="Times New Roman" pitchFamily="18" charset="0"/>
              </a:rPr>
              <a:t> </a:t>
            </a:r>
            <a:r>
              <a:rPr lang="en-US" sz="2800" b="1" dirty="0" smtClean="0">
                <a:latin typeface="Times New Roman" pitchFamily="18" charset="0"/>
                <a:cs typeface="Times New Roman" pitchFamily="18" charset="0"/>
              </a:rPr>
              <a:t>A</a:t>
            </a:r>
            <a:r>
              <a:rPr lang="en-US" sz="2800" b="1" baseline="-25000" dirty="0" smtClean="0">
                <a:latin typeface="Times New Roman" pitchFamily="18" charset="0"/>
                <a:cs typeface="Times New Roman" pitchFamily="18" charset="0"/>
              </a:rPr>
              <a:t>0</a:t>
            </a:r>
            <a:r>
              <a:rPr lang="en-US" sz="2800" b="1" dirty="0" smtClean="0">
                <a:latin typeface="Times New Roman" pitchFamily="18" charset="0"/>
                <a:cs typeface="Times New Roman" pitchFamily="18" charset="0"/>
              </a:rPr>
              <a:t> </a:t>
            </a:r>
            <a:r>
              <a:rPr lang="en-US" sz="2800" b="1" dirty="0">
                <a:latin typeface="Times New Roman" pitchFamily="18" charset="0"/>
                <a:cs typeface="Times New Roman" pitchFamily="18" charset="0"/>
              </a:rPr>
              <a:t>(f/</a:t>
            </a:r>
            <a:r>
              <a:rPr lang="en-US" sz="2800" b="1" dirty="0" err="1">
                <a:latin typeface="Times New Roman" pitchFamily="18" charset="0"/>
                <a:cs typeface="Times New Roman" pitchFamily="18" charset="0"/>
              </a:rPr>
              <a:t>f</a:t>
            </a:r>
            <a:r>
              <a:rPr lang="en-US" sz="2800" b="1" baseline="-25000" dirty="0" err="1">
                <a:latin typeface="Times New Roman" pitchFamily="18" charset="0"/>
                <a:cs typeface="Times New Roman" pitchFamily="18" charset="0"/>
              </a:rPr>
              <a:t>l</a:t>
            </a:r>
            <a:r>
              <a:rPr lang="en-US" sz="2800" b="1" dirty="0">
                <a:latin typeface="Times New Roman" pitchFamily="18" charset="0"/>
                <a:cs typeface="Times New Roman" pitchFamily="18" charset="0"/>
              </a:rPr>
              <a:t>)</a:t>
            </a:r>
            <a:r>
              <a:rPr lang="en-US" sz="2800" b="1" dirty="0" smtClean="0">
                <a:latin typeface="Times New Roman" pitchFamily="18" charset="0"/>
                <a:cs typeface="Times New Roman" pitchFamily="18" charset="0"/>
              </a:rPr>
              <a:t>/ </a:t>
            </a:r>
            <a:r>
              <a:rPr lang="en-US" sz="2800" b="1" dirty="0">
                <a:latin typeface="Bodoni MT Poster Compressed"/>
                <a:cs typeface="Times New Roman" pitchFamily="18" charset="0"/>
              </a:rPr>
              <a:t>√{</a:t>
            </a:r>
            <a:r>
              <a:rPr lang="en-US" sz="2800" b="1" dirty="0">
                <a:latin typeface="Times New Roman" pitchFamily="18" charset="0"/>
                <a:cs typeface="Times New Roman" pitchFamily="18" charset="0"/>
              </a:rPr>
              <a:t>[1+(f/</a:t>
            </a:r>
            <a:r>
              <a:rPr lang="en-US" sz="2800" b="1" dirty="0" err="1">
                <a:latin typeface="Times New Roman" pitchFamily="18" charset="0"/>
                <a:cs typeface="Times New Roman" pitchFamily="18" charset="0"/>
              </a:rPr>
              <a:t>f</a:t>
            </a:r>
            <a:r>
              <a:rPr lang="en-US" sz="2800" b="1" baseline="-25000" dirty="0" err="1">
                <a:latin typeface="Times New Roman" pitchFamily="18" charset="0"/>
                <a:cs typeface="Times New Roman" pitchFamily="18" charset="0"/>
              </a:rPr>
              <a:t>h</a:t>
            </a:r>
            <a:r>
              <a:rPr lang="en-US" sz="2800" b="1" dirty="0">
                <a:latin typeface="Times New Roman" pitchFamily="18" charset="0"/>
                <a:cs typeface="Times New Roman" pitchFamily="18" charset="0"/>
              </a:rPr>
              <a:t>)</a:t>
            </a:r>
            <a:r>
              <a:rPr lang="en-US" sz="2800" b="1" baseline="30000" dirty="0">
                <a:latin typeface="Times New Roman" pitchFamily="18" charset="0"/>
                <a:cs typeface="Times New Roman" pitchFamily="18" charset="0"/>
              </a:rPr>
              <a:t>2</a:t>
            </a:r>
            <a:r>
              <a:rPr lang="en-IN" sz="2800" b="1" dirty="0">
                <a:latin typeface="Times New Roman" pitchFamily="18" charset="0"/>
                <a:cs typeface="Times New Roman" pitchFamily="18" charset="0"/>
              </a:rPr>
              <a:t>].</a:t>
            </a:r>
            <a:r>
              <a:rPr lang="en-US" sz="2800" b="1" dirty="0">
                <a:latin typeface="Times New Roman" pitchFamily="18" charset="0"/>
                <a:cs typeface="Times New Roman" pitchFamily="18" charset="0"/>
              </a:rPr>
              <a:t> [1+(f/</a:t>
            </a:r>
            <a:r>
              <a:rPr lang="en-US" sz="2800" b="1" dirty="0" err="1">
                <a:latin typeface="Times New Roman" pitchFamily="18" charset="0"/>
                <a:cs typeface="Times New Roman" pitchFamily="18" charset="0"/>
              </a:rPr>
              <a:t>f</a:t>
            </a:r>
            <a:r>
              <a:rPr lang="en-US" sz="2800" b="1" baseline="-25000" dirty="0" err="1">
                <a:latin typeface="Times New Roman" pitchFamily="18" charset="0"/>
                <a:cs typeface="Times New Roman" pitchFamily="18" charset="0"/>
              </a:rPr>
              <a:t>l</a:t>
            </a:r>
            <a:r>
              <a:rPr lang="en-US" sz="2800" b="1" dirty="0">
                <a:latin typeface="Times New Roman" pitchFamily="18" charset="0"/>
                <a:cs typeface="Times New Roman" pitchFamily="18" charset="0"/>
              </a:rPr>
              <a:t>)</a:t>
            </a:r>
            <a:r>
              <a:rPr lang="en-US" sz="2800" b="1" baseline="30000" dirty="0">
                <a:latin typeface="Times New Roman" pitchFamily="18" charset="0"/>
                <a:cs typeface="Times New Roman" pitchFamily="18" charset="0"/>
              </a:rPr>
              <a:t>2 </a:t>
            </a:r>
            <a:r>
              <a:rPr lang="en-US" sz="2800" b="1" dirty="0" smtClean="0">
                <a:latin typeface="Times New Roman" pitchFamily="18" charset="0"/>
                <a:cs typeface="Times New Roman" pitchFamily="18" charset="0"/>
              </a:rPr>
              <a:t>} 	-----(3)</a:t>
            </a:r>
            <a:endParaRPr lang="en-US" sz="2800" b="1" dirty="0"/>
          </a:p>
        </p:txBody>
      </p:sp>
    </p:spTree>
    <p:extLst>
      <p:ext uri="{BB962C8B-B14F-4D97-AF65-F5344CB8AC3E}">
        <p14:creationId xmlns:p14="http://schemas.microsoft.com/office/powerpoint/2010/main" xmlns="" val="369377401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15616" y="2596"/>
            <a:ext cx="7362750" cy="720080"/>
          </a:xfrm>
        </p:spPr>
        <p:style>
          <a:lnRef idx="1">
            <a:schemeClr val="accent3"/>
          </a:lnRef>
          <a:fillRef idx="2">
            <a:schemeClr val="accent3"/>
          </a:fillRef>
          <a:effectRef idx="1">
            <a:schemeClr val="accent3"/>
          </a:effectRef>
          <a:fontRef idx="minor">
            <a:schemeClr val="dk1"/>
          </a:fontRef>
        </p:style>
        <p:txBody>
          <a:bodyPr>
            <a:normAutofit/>
          </a:bodyPr>
          <a:lstStyle/>
          <a:p>
            <a:pPr>
              <a:defRPr/>
            </a:pPr>
            <a:r>
              <a:rPr lang="en-US" altLang="ko-KR" sz="3600" b="1" dirty="0" smtClean="0">
                <a:solidFill>
                  <a:srgbClr val="FF0000"/>
                </a:solidFill>
                <a:latin typeface="Times New Roman" pitchFamily="18" charset="0"/>
                <a:cs typeface="Times New Roman" pitchFamily="18" charset="0"/>
              </a:rPr>
              <a:t>Active Filters</a:t>
            </a:r>
          </a:p>
        </p:txBody>
      </p:sp>
      <p:sp>
        <p:nvSpPr>
          <p:cNvPr id="5" name="TextBox 4"/>
          <p:cNvSpPr txBox="1"/>
          <p:nvPr/>
        </p:nvSpPr>
        <p:spPr>
          <a:xfrm>
            <a:off x="0" y="836712"/>
            <a:ext cx="258500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Wide Band Reject Filter</a:t>
            </a:r>
            <a:endParaRPr lang="en-US" b="1" dirty="0">
              <a:latin typeface="Times New Roman" pitchFamily="18" charset="0"/>
              <a:cs typeface="Times New Roman" pitchFamily="18" charset="0"/>
            </a:endParaRPr>
          </a:p>
        </p:txBody>
      </p:sp>
      <p:sp>
        <p:nvSpPr>
          <p:cNvPr id="79874" name="AutoShape 2" descr="https://www.electronics-tutorials.ws/wp-content/uploads/2015/11/fil131.gif?fit=411%2C165"/>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9875" name="Picture 3"/>
          <p:cNvPicPr>
            <a:picLocks noChangeAspect="1" noChangeArrowheads="1"/>
          </p:cNvPicPr>
          <p:nvPr/>
        </p:nvPicPr>
        <p:blipFill>
          <a:blip r:embed="rId2" cstate="print"/>
          <a:srcRect/>
          <a:stretch>
            <a:fillRect/>
          </a:stretch>
        </p:blipFill>
        <p:spPr bwMode="auto">
          <a:xfrm>
            <a:off x="971600" y="1484784"/>
            <a:ext cx="4297437" cy="2016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9876" name="Picture 4"/>
          <p:cNvPicPr>
            <a:picLocks noChangeAspect="1" noChangeArrowheads="1"/>
          </p:cNvPicPr>
          <p:nvPr/>
        </p:nvPicPr>
        <p:blipFill>
          <a:blip r:embed="rId3" cstate="print"/>
          <a:srcRect/>
          <a:stretch>
            <a:fillRect/>
          </a:stretch>
        </p:blipFill>
        <p:spPr bwMode="auto">
          <a:xfrm>
            <a:off x="2843808" y="3728045"/>
            <a:ext cx="4924425" cy="2581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9889</Words>
  <Application>Microsoft Office PowerPoint</Application>
  <PresentationFormat>On-screen Show (4:3)</PresentationFormat>
  <Paragraphs>1134</Paragraphs>
  <Slides>217</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217</vt:i4>
      </vt:variant>
    </vt:vector>
  </HeadingPairs>
  <TitlesOfParts>
    <vt:vector size="219" baseType="lpstr">
      <vt:lpstr>Office Theme</vt:lpstr>
      <vt:lpstr>Photo Editor 사진</vt:lpstr>
      <vt:lpstr>Slide 1</vt:lpstr>
      <vt:lpstr>Slide 2</vt:lpstr>
      <vt:lpstr>Slide 3</vt:lpstr>
      <vt:lpstr>Slide 4</vt:lpstr>
      <vt:lpstr>Slide 5</vt:lpstr>
      <vt:lpstr>Inverter and Scale Changer</vt:lpstr>
      <vt:lpstr>Summing Amplifier (Inverting)</vt:lpstr>
      <vt:lpstr>Summing Amplifier (Inverting)</vt:lpstr>
      <vt:lpstr>Summing Amplifier (Inverting)</vt:lpstr>
      <vt:lpstr>Summing Amplifier (Inverting)</vt:lpstr>
      <vt:lpstr>Summing Amplifier (Inverting)</vt:lpstr>
      <vt:lpstr>Summing Amplifier (Non - Inverting)</vt:lpstr>
      <vt:lpstr>Summing Amplifier (Non - Inverting)</vt:lpstr>
      <vt:lpstr>Summing Amplifier (Non - Inverting)</vt:lpstr>
      <vt:lpstr>Summing Amplifier (Non - Inverting)</vt:lpstr>
      <vt:lpstr>Subtractor</vt:lpstr>
      <vt:lpstr>Subtractor</vt:lpstr>
      <vt:lpstr>Adder - Subtractor</vt:lpstr>
      <vt:lpstr>Adder - Subtractor</vt:lpstr>
      <vt:lpstr>Adder - Subtractor</vt:lpstr>
      <vt:lpstr>Adder - Subtractor</vt:lpstr>
      <vt:lpstr>Adder - Subtractor</vt:lpstr>
      <vt:lpstr>Adder - Subtractor</vt:lpstr>
      <vt:lpstr>Instrumentation Amplifier</vt:lpstr>
      <vt:lpstr>Instrumentation Amplifier</vt:lpstr>
      <vt:lpstr>Instrumentation Amplifier</vt:lpstr>
      <vt:lpstr>Instrumentation Amplifier</vt:lpstr>
      <vt:lpstr>Instrumentation Amplifier</vt:lpstr>
      <vt:lpstr>Instrumentation Amplifier</vt:lpstr>
      <vt:lpstr>Instrumentation Amplifier</vt:lpstr>
      <vt:lpstr>Instrumentation Amplifier</vt:lpstr>
      <vt:lpstr>Instrumentation Amplifier</vt:lpstr>
      <vt:lpstr>Differentiator (Differentiator Amplifier)</vt:lpstr>
      <vt:lpstr>Differentiator (Differentiator Amplifier)</vt:lpstr>
      <vt:lpstr>Differentiator (Differentiator Amplifier)</vt:lpstr>
      <vt:lpstr>Differentiator (Differentiator Amplifier)</vt:lpstr>
      <vt:lpstr>Differentiator (Differentiator Amplifier)</vt:lpstr>
      <vt:lpstr>Differentiator (Differentiator Amplifier)</vt:lpstr>
      <vt:lpstr>Practical Differentiator</vt:lpstr>
      <vt:lpstr>Practical Differentiator</vt:lpstr>
      <vt:lpstr>Practical Differentiator</vt:lpstr>
      <vt:lpstr>Practical Differentiator</vt:lpstr>
      <vt:lpstr>Practical Differentiator</vt:lpstr>
      <vt:lpstr>Practical Differentiator</vt:lpstr>
      <vt:lpstr>Practical Differentiator</vt:lpstr>
      <vt:lpstr>Practical Differentiator</vt:lpstr>
      <vt:lpstr>Practical Differentiator</vt:lpstr>
      <vt:lpstr>Practical Differentiator</vt:lpstr>
      <vt:lpstr>Practical Differentiator</vt:lpstr>
      <vt:lpstr>Practical Differentiator</vt:lpstr>
      <vt:lpstr>Integrator</vt:lpstr>
      <vt:lpstr>Integrator</vt:lpstr>
      <vt:lpstr>Integrator</vt:lpstr>
      <vt:lpstr>Integrator</vt:lpstr>
      <vt:lpstr>Integrator</vt:lpstr>
      <vt:lpstr>Practical Integrator</vt:lpstr>
      <vt:lpstr>Practical Integrator (Lossy)</vt:lpstr>
      <vt:lpstr>Practical Integrator (Lossy)</vt:lpstr>
      <vt:lpstr>Practical Integrator (Lossy)</vt:lpstr>
      <vt:lpstr>Practical Integrator (Lossy)</vt:lpstr>
      <vt:lpstr>Practical Integrator (Lossy)</vt:lpstr>
      <vt:lpstr>Practical Integrator (Lossy)</vt:lpstr>
      <vt:lpstr>Practical Integrator (Lossy)</vt:lpstr>
      <vt:lpstr>Practical Integrator (Lossy)</vt:lpstr>
      <vt:lpstr>Practical Integrator (Lossy)</vt:lpstr>
      <vt:lpstr>Practical Integrator (Lossy)</vt:lpstr>
      <vt:lpstr>Practical Integrator (Lossy)</vt:lpstr>
      <vt:lpstr>Active Filters</vt:lpstr>
      <vt:lpstr>Active Filters</vt:lpstr>
      <vt:lpstr>Active Filters</vt:lpstr>
      <vt:lpstr>Active Filters</vt:lpstr>
      <vt:lpstr>Active Filters</vt:lpstr>
      <vt:lpstr>Active Filters</vt:lpstr>
      <vt:lpstr>Active Filters</vt:lpstr>
      <vt:lpstr>Slide 75</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Active Filters</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Administrator</cp:lastModifiedBy>
  <cp:revision>7</cp:revision>
  <dcterms:created xsi:type="dcterms:W3CDTF">2020-11-21T16:14:13Z</dcterms:created>
  <dcterms:modified xsi:type="dcterms:W3CDTF">2020-11-21T16:33:06Z</dcterms:modified>
</cp:coreProperties>
</file>